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ink/ink1.xml" ContentType="application/inkml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78"/>
  </p:notesMasterIdLst>
  <p:sldIdLst>
    <p:sldId id="399" r:id="rId2"/>
    <p:sldId id="257" r:id="rId3"/>
    <p:sldId id="258" r:id="rId4"/>
    <p:sldId id="259" r:id="rId5"/>
    <p:sldId id="262" r:id="rId6"/>
    <p:sldId id="263" r:id="rId7"/>
    <p:sldId id="264" r:id="rId8"/>
    <p:sldId id="265" r:id="rId9"/>
    <p:sldId id="266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281" r:id="rId24"/>
    <p:sldId id="282" r:id="rId25"/>
    <p:sldId id="283" r:id="rId26"/>
    <p:sldId id="284" r:id="rId27"/>
    <p:sldId id="285" r:id="rId28"/>
    <p:sldId id="286" r:id="rId29"/>
    <p:sldId id="287" r:id="rId30"/>
    <p:sldId id="288" r:id="rId31"/>
    <p:sldId id="289" r:id="rId32"/>
    <p:sldId id="290" r:id="rId33"/>
    <p:sldId id="317" r:id="rId34"/>
    <p:sldId id="318" r:id="rId35"/>
    <p:sldId id="319" r:id="rId36"/>
    <p:sldId id="320" r:id="rId37"/>
    <p:sldId id="321" r:id="rId38"/>
    <p:sldId id="322" r:id="rId39"/>
    <p:sldId id="323" r:id="rId40"/>
    <p:sldId id="324" r:id="rId41"/>
    <p:sldId id="325" r:id="rId42"/>
    <p:sldId id="326" r:id="rId43"/>
    <p:sldId id="327" r:id="rId44"/>
    <p:sldId id="342" r:id="rId45"/>
    <p:sldId id="400" r:id="rId46"/>
    <p:sldId id="401" r:id="rId47"/>
    <p:sldId id="261" r:id="rId48"/>
    <p:sldId id="402" r:id="rId49"/>
    <p:sldId id="403" r:id="rId50"/>
    <p:sldId id="404" r:id="rId51"/>
    <p:sldId id="267" r:id="rId52"/>
    <p:sldId id="405" r:id="rId53"/>
    <p:sldId id="406" r:id="rId54"/>
    <p:sldId id="407" r:id="rId55"/>
    <p:sldId id="408" r:id="rId56"/>
    <p:sldId id="409" r:id="rId57"/>
    <p:sldId id="410" r:id="rId58"/>
    <p:sldId id="411" r:id="rId59"/>
    <p:sldId id="412" r:id="rId60"/>
    <p:sldId id="413" r:id="rId61"/>
    <p:sldId id="414" r:id="rId62"/>
    <p:sldId id="415" r:id="rId63"/>
    <p:sldId id="416" r:id="rId64"/>
    <p:sldId id="417" r:id="rId65"/>
    <p:sldId id="418" r:id="rId66"/>
    <p:sldId id="419" r:id="rId67"/>
    <p:sldId id="420" r:id="rId68"/>
    <p:sldId id="291" r:id="rId69"/>
    <p:sldId id="292" r:id="rId70"/>
    <p:sldId id="293" r:id="rId71"/>
    <p:sldId id="294" r:id="rId72"/>
    <p:sldId id="295" r:id="rId73"/>
    <p:sldId id="296" r:id="rId74"/>
    <p:sldId id="297" r:id="rId75"/>
    <p:sldId id="298" r:id="rId76"/>
    <p:sldId id="299" r:id="rId77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1449492" rtl="0" fontAlgn="auto" latinLnBrk="0" hangingPunct="0">
      <a:lnSpc>
        <a:spcPct val="130000"/>
      </a:lnSpc>
      <a:spcBef>
        <a:spcPts val="0"/>
      </a:spcBef>
      <a:spcAft>
        <a:spcPts val="0"/>
      </a:spcAft>
      <a:buClr>
        <a:srgbClr val="000000"/>
      </a:buClr>
      <a:buSzTx/>
      <a:buFont typeface="Lucida Sans"/>
      <a:buNone/>
      <a:tabLst>
        <a:tab pos="1066800" algn="l"/>
      </a:tabLst>
      <a:defRPr kumimoji="0" sz="1600" b="0" i="0" u="none" strike="noStrike" cap="none" spc="0" normalizeH="0" baseline="0">
        <a:ln>
          <a:noFill/>
        </a:ln>
        <a:solidFill>
          <a:srgbClr val="8D3124"/>
        </a:solidFill>
        <a:effectLst/>
        <a:uFillTx/>
        <a:latin typeface="+mn-lt"/>
        <a:ea typeface="+mn-ea"/>
        <a:cs typeface="+mn-cs"/>
        <a:sym typeface="Lucida Sans"/>
      </a:defRPr>
    </a:lvl1pPr>
    <a:lvl2pPr marL="0" marR="0" indent="342900" algn="ctr" defTabSz="1449492" rtl="0" fontAlgn="auto" latinLnBrk="0" hangingPunct="0">
      <a:lnSpc>
        <a:spcPct val="130000"/>
      </a:lnSpc>
      <a:spcBef>
        <a:spcPts val="0"/>
      </a:spcBef>
      <a:spcAft>
        <a:spcPts val="0"/>
      </a:spcAft>
      <a:buClr>
        <a:srgbClr val="000000"/>
      </a:buClr>
      <a:buSzTx/>
      <a:buFont typeface="Lucida Sans"/>
      <a:buNone/>
      <a:tabLst>
        <a:tab pos="1066800" algn="l"/>
      </a:tabLst>
      <a:defRPr kumimoji="0" sz="1600" b="0" i="0" u="none" strike="noStrike" cap="none" spc="0" normalizeH="0" baseline="0">
        <a:ln>
          <a:noFill/>
        </a:ln>
        <a:solidFill>
          <a:srgbClr val="8D3124"/>
        </a:solidFill>
        <a:effectLst/>
        <a:uFillTx/>
        <a:latin typeface="+mn-lt"/>
        <a:ea typeface="+mn-ea"/>
        <a:cs typeface="+mn-cs"/>
        <a:sym typeface="Lucida Sans"/>
      </a:defRPr>
    </a:lvl2pPr>
    <a:lvl3pPr marL="0" marR="0" indent="685800" algn="ctr" defTabSz="1449492" rtl="0" fontAlgn="auto" latinLnBrk="0" hangingPunct="0">
      <a:lnSpc>
        <a:spcPct val="130000"/>
      </a:lnSpc>
      <a:spcBef>
        <a:spcPts val="0"/>
      </a:spcBef>
      <a:spcAft>
        <a:spcPts val="0"/>
      </a:spcAft>
      <a:buClr>
        <a:srgbClr val="000000"/>
      </a:buClr>
      <a:buSzTx/>
      <a:buFont typeface="Lucida Sans"/>
      <a:buNone/>
      <a:tabLst>
        <a:tab pos="1066800" algn="l"/>
      </a:tabLst>
      <a:defRPr kumimoji="0" sz="1600" b="0" i="0" u="none" strike="noStrike" cap="none" spc="0" normalizeH="0" baseline="0">
        <a:ln>
          <a:noFill/>
        </a:ln>
        <a:solidFill>
          <a:srgbClr val="8D3124"/>
        </a:solidFill>
        <a:effectLst/>
        <a:uFillTx/>
        <a:latin typeface="+mn-lt"/>
        <a:ea typeface="+mn-ea"/>
        <a:cs typeface="+mn-cs"/>
        <a:sym typeface="Lucida Sans"/>
      </a:defRPr>
    </a:lvl3pPr>
    <a:lvl4pPr marL="0" marR="0" indent="1028700" algn="ctr" defTabSz="1449492" rtl="0" fontAlgn="auto" latinLnBrk="0" hangingPunct="0">
      <a:lnSpc>
        <a:spcPct val="130000"/>
      </a:lnSpc>
      <a:spcBef>
        <a:spcPts val="0"/>
      </a:spcBef>
      <a:spcAft>
        <a:spcPts val="0"/>
      </a:spcAft>
      <a:buClr>
        <a:srgbClr val="000000"/>
      </a:buClr>
      <a:buSzTx/>
      <a:buFont typeface="Lucida Sans"/>
      <a:buNone/>
      <a:tabLst>
        <a:tab pos="1066800" algn="l"/>
      </a:tabLst>
      <a:defRPr kumimoji="0" sz="1600" b="0" i="0" u="none" strike="noStrike" cap="none" spc="0" normalizeH="0" baseline="0">
        <a:ln>
          <a:noFill/>
        </a:ln>
        <a:solidFill>
          <a:srgbClr val="8D3124"/>
        </a:solidFill>
        <a:effectLst/>
        <a:uFillTx/>
        <a:latin typeface="+mn-lt"/>
        <a:ea typeface="+mn-ea"/>
        <a:cs typeface="+mn-cs"/>
        <a:sym typeface="Lucida Sans"/>
      </a:defRPr>
    </a:lvl4pPr>
    <a:lvl5pPr marL="0" marR="0" indent="1371600" algn="ctr" defTabSz="1449492" rtl="0" fontAlgn="auto" latinLnBrk="0" hangingPunct="0">
      <a:lnSpc>
        <a:spcPct val="130000"/>
      </a:lnSpc>
      <a:spcBef>
        <a:spcPts val="0"/>
      </a:spcBef>
      <a:spcAft>
        <a:spcPts val="0"/>
      </a:spcAft>
      <a:buClr>
        <a:srgbClr val="000000"/>
      </a:buClr>
      <a:buSzTx/>
      <a:buFont typeface="Lucida Sans"/>
      <a:buNone/>
      <a:tabLst>
        <a:tab pos="1066800" algn="l"/>
      </a:tabLst>
      <a:defRPr kumimoji="0" sz="1600" b="0" i="0" u="none" strike="noStrike" cap="none" spc="0" normalizeH="0" baseline="0">
        <a:ln>
          <a:noFill/>
        </a:ln>
        <a:solidFill>
          <a:srgbClr val="8D3124"/>
        </a:solidFill>
        <a:effectLst/>
        <a:uFillTx/>
        <a:latin typeface="+mn-lt"/>
        <a:ea typeface="+mn-ea"/>
        <a:cs typeface="+mn-cs"/>
        <a:sym typeface="Lucida Sans"/>
      </a:defRPr>
    </a:lvl5pPr>
    <a:lvl6pPr marL="0" marR="0" indent="1714500" algn="ctr" defTabSz="1449492" rtl="0" fontAlgn="auto" latinLnBrk="0" hangingPunct="0">
      <a:lnSpc>
        <a:spcPct val="130000"/>
      </a:lnSpc>
      <a:spcBef>
        <a:spcPts val="0"/>
      </a:spcBef>
      <a:spcAft>
        <a:spcPts val="0"/>
      </a:spcAft>
      <a:buClr>
        <a:srgbClr val="000000"/>
      </a:buClr>
      <a:buSzTx/>
      <a:buFont typeface="Lucida Sans"/>
      <a:buNone/>
      <a:tabLst>
        <a:tab pos="1066800" algn="l"/>
      </a:tabLst>
      <a:defRPr kumimoji="0" sz="1600" b="0" i="0" u="none" strike="noStrike" cap="none" spc="0" normalizeH="0" baseline="0">
        <a:ln>
          <a:noFill/>
        </a:ln>
        <a:solidFill>
          <a:srgbClr val="8D3124"/>
        </a:solidFill>
        <a:effectLst/>
        <a:uFillTx/>
        <a:latin typeface="+mn-lt"/>
        <a:ea typeface="+mn-ea"/>
        <a:cs typeface="+mn-cs"/>
        <a:sym typeface="Lucida Sans"/>
      </a:defRPr>
    </a:lvl6pPr>
    <a:lvl7pPr marL="0" marR="0" indent="2057400" algn="ctr" defTabSz="1449492" rtl="0" fontAlgn="auto" latinLnBrk="0" hangingPunct="0">
      <a:lnSpc>
        <a:spcPct val="130000"/>
      </a:lnSpc>
      <a:spcBef>
        <a:spcPts val="0"/>
      </a:spcBef>
      <a:spcAft>
        <a:spcPts val="0"/>
      </a:spcAft>
      <a:buClr>
        <a:srgbClr val="000000"/>
      </a:buClr>
      <a:buSzTx/>
      <a:buFont typeface="Lucida Sans"/>
      <a:buNone/>
      <a:tabLst>
        <a:tab pos="1066800" algn="l"/>
      </a:tabLst>
      <a:defRPr kumimoji="0" sz="1600" b="0" i="0" u="none" strike="noStrike" cap="none" spc="0" normalizeH="0" baseline="0">
        <a:ln>
          <a:noFill/>
        </a:ln>
        <a:solidFill>
          <a:srgbClr val="8D3124"/>
        </a:solidFill>
        <a:effectLst/>
        <a:uFillTx/>
        <a:latin typeface="+mn-lt"/>
        <a:ea typeface="+mn-ea"/>
        <a:cs typeface="+mn-cs"/>
        <a:sym typeface="Lucida Sans"/>
      </a:defRPr>
    </a:lvl7pPr>
    <a:lvl8pPr marL="0" marR="0" indent="2400300" algn="ctr" defTabSz="1449492" rtl="0" fontAlgn="auto" latinLnBrk="0" hangingPunct="0">
      <a:lnSpc>
        <a:spcPct val="130000"/>
      </a:lnSpc>
      <a:spcBef>
        <a:spcPts val="0"/>
      </a:spcBef>
      <a:spcAft>
        <a:spcPts val="0"/>
      </a:spcAft>
      <a:buClr>
        <a:srgbClr val="000000"/>
      </a:buClr>
      <a:buSzTx/>
      <a:buFont typeface="Lucida Sans"/>
      <a:buNone/>
      <a:tabLst>
        <a:tab pos="1066800" algn="l"/>
      </a:tabLst>
      <a:defRPr kumimoji="0" sz="1600" b="0" i="0" u="none" strike="noStrike" cap="none" spc="0" normalizeH="0" baseline="0">
        <a:ln>
          <a:noFill/>
        </a:ln>
        <a:solidFill>
          <a:srgbClr val="8D3124"/>
        </a:solidFill>
        <a:effectLst/>
        <a:uFillTx/>
        <a:latin typeface="+mn-lt"/>
        <a:ea typeface="+mn-ea"/>
        <a:cs typeface="+mn-cs"/>
        <a:sym typeface="Lucida Sans"/>
      </a:defRPr>
    </a:lvl8pPr>
    <a:lvl9pPr marL="0" marR="0" indent="2743200" algn="ctr" defTabSz="1449492" rtl="0" fontAlgn="auto" latinLnBrk="0" hangingPunct="0">
      <a:lnSpc>
        <a:spcPct val="130000"/>
      </a:lnSpc>
      <a:spcBef>
        <a:spcPts val="0"/>
      </a:spcBef>
      <a:spcAft>
        <a:spcPts val="0"/>
      </a:spcAft>
      <a:buClr>
        <a:srgbClr val="000000"/>
      </a:buClr>
      <a:buSzTx/>
      <a:buFont typeface="Lucida Sans"/>
      <a:buNone/>
      <a:tabLst>
        <a:tab pos="1066800" algn="l"/>
      </a:tabLst>
      <a:defRPr kumimoji="0" sz="1600" b="0" i="0" u="none" strike="noStrike" cap="none" spc="0" normalizeH="0" baseline="0">
        <a:ln>
          <a:noFill/>
        </a:ln>
        <a:solidFill>
          <a:srgbClr val="8D3124"/>
        </a:solidFill>
        <a:effectLst/>
        <a:uFillTx/>
        <a:latin typeface="+mn-lt"/>
        <a:ea typeface="+mn-ea"/>
        <a:cs typeface="+mn-cs"/>
        <a:sym typeface="Lucida San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showAnimation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41F23"/>
    <a:srgbClr val="949494"/>
    <a:srgbClr val="CBCB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8F44A2F1-9E1F-4B54-A3A2-5F16C0AD49E2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E7EAEB"/>
              </a:solidFill>
              <a:prstDash val="solid"/>
              <a:miter lim="400000"/>
            </a:ln>
          </a:left>
          <a:right>
            <a:ln w="12700" cap="flat">
              <a:solidFill>
                <a:srgbClr val="E7EAEB"/>
              </a:solidFill>
              <a:prstDash val="solid"/>
              <a:miter lim="400000"/>
            </a:ln>
          </a:right>
          <a:top>
            <a:ln w="12700" cap="flat">
              <a:solidFill>
                <a:srgbClr val="E7EAEB"/>
              </a:solidFill>
              <a:prstDash val="solid"/>
              <a:miter lim="400000"/>
            </a:ln>
          </a:top>
          <a:bottom>
            <a:ln w="12700" cap="flat">
              <a:solidFill>
                <a:srgbClr val="E7EAEB"/>
              </a:solidFill>
              <a:prstDash val="solid"/>
              <a:miter lim="400000"/>
            </a:ln>
          </a:bottom>
          <a:insideH>
            <a:ln w="12700" cap="flat">
              <a:solidFill>
                <a:srgbClr val="E7EAEB"/>
              </a:solidFill>
              <a:prstDash val="solid"/>
              <a:miter lim="400000"/>
            </a:ln>
          </a:insideH>
          <a:insideV>
            <a:ln w="12700" cap="flat">
              <a:solidFill>
                <a:srgbClr val="E7EAEB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FF1F3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28575" cap="flat">
              <a:noFill/>
              <a:miter lim="400000"/>
            </a:ln>
          </a:left>
          <a:right>
            <a:ln w="12700" cap="flat">
              <a:solidFill>
                <a:srgbClr val="E7EAEB"/>
              </a:solidFill>
              <a:prstDash val="solid"/>
              <a:miter lim="400000"/>
            </a:ln>
          </a:right>
          <a:top>
            <a:ln w="12700" cap="flat">
              <a:solidFill>
                <a:srgbClr val="E7EAEB"/>
              </a:solidFill>
              <a:prstDash val="solid"/>
              <a:miter lim="400000"/>
            </a:ln>
          </a:top>
          <a:bottom>
            <a:ln w="12700" cap="flat">
              <a:solidFill>
                <a:srgbClr val="E7EAEB"/>
              </a:solidFill>
              <a:prstDash val="solid"/>
              <a:miter lim="400000"/>
            </a:ln>
          </a:bottom>
          <a:insideH>
            <a:ln w="12700" cap="flat">
              <a:solidFill>
                <a:srgbClr val="E7EAEB"/>
              </a:solidFill>
              <a:prstDash val="solid"/>
              <a:miter lim="400000"/>
            </a:ln>
          </a:insideH>
          <a:insideV>
            <a:ln w="12700" cap="flat">
              <a:solidFill>
                <a:srgbClr val="E7EAEB"/>
              </a:solidFill>
              <a:prstDash val="solid"/>
              <a:miter lim="400000"/>
            </a:ln>
          </a:insideV>
        </a:tcBdr>
        <a:fill>
          <a:solidFill>
            <a:srgbClr val="5E5E5E"/>
          </a:solidFill>
        </a:fill>
      </a:tcStyle>
    </a:firstCol>
    <a:lastRow>
      <a:tcTxStyle b="off" i="on">
        <a:font>
          <a:latin typeface="Times"/>
          <a:ea typeface="Times"/>
          <a:cs typeface="Times"/>
        </a:font>
        <a:srgbClr val="0048AA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8575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7EA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E7EAEB"/>
              </a:solidFill>
              <a:prstDash val="solid"/>
              <a:miter lim="400000"/>
            </a:ln>
          </a:left>
          <a:right>
            <a:ln w="12700" cap="flat">
              <a:solidFill>
                <a:srgbClr val="E7EAEB"/>
              </a:solidFill>
              <a:prstDash val="solid"/>
              <a:miter lim="400000"/>
            </a:ln>
          </a:right>
          <a:top>
            <a:ln w="28575" cap="flat">
              <a:noFill/>
              <a:miter lim="400000"/>
            </a:ln>
          </a:top>
          <a:bottom>
            <a:ln w="12700" cap="flat">
              <a:solidFill>
                <a:srgbClr val="E7EAEB"/>
              </a:solidFill>
              <a:prstDash val="solid"/>
              <a:miter lim="400000"/>
            </a:ln>
          </a:bottom>
          <a:insideH>
            <a:ln w="12700" cap="flat">
              <a:solidFill>
                <a:srgbClr val="E7EAEB"/>
              </a:solidFill>
              <a:prstDash val="solid"/>
              <a:miter lim="400000"/>
            </a:ln>
          </a:insideH>
          <a:insideV>
            <a:ln w="12700" cap="flat">
              <a:solidFill>
                <a:srgbClr val="E7EAEB"/>
              </a:solidFill>
              <a:prstDash val="solid"/>
              <a:miter lim="400000"/>
            </a:ln>
          </a:insideV>
        </a:tcBdr>
        <a:fill>
          <a:solidFill>
            <a:srgbClr val="5E5E5E"/>
          </a:solidFill>
        </a:fill>
      </a:tcStyle>
    </a:firstRow>
  </a:tblStyle>
  <a:tblStyle styleId="{C7B018BB-80A7-4F77-B60F-C8B233D01FF8}" styleName="">
    <a:tblBg/>
    <a:wholeTbl>
      <a:tcTxStyle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4C3C2611-4C71-4FC5-86AE-919BDF0F9419}" styleName="">
    <a:tblBg/>
    <a:wholeTbl>
      <a:tcTxStyle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68"/>
    <p:restoredTop sz="87416"/>
  </p:normalViewPr>
  <p:slideViewPr>
    <p:cSldViewPr snapToGrid="0" snapToObjects="1">
      <p:cViewPr varScale="1">
        <p:scale>
          <a:sx n="46" d="100"/>
          <a:sy n="46" d="100"/>
        </p:scale>
        <p:origin x="1454" y="2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notesMaster" Target="notesMasters/notesMaster1.xml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2T01:20:41.132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14257 7636 24575,'0'0'0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2" name="Shape 7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1600">
        <a:latin typeface="Lucida Grande"/>
        <a:ea typeface="Lucida Grande"/>
        <a:cs typeface="Lucida Grande"/>
        <a:sym typeface="Lucida Grande"/>
      </a:defRPr>
    </a:lvl1pPr>
    <a:lvl2pPr indent="228600" defTabSz="457200" latinLnBrk="0">
      <a:defRPr sz="1600">
        <a:latin typeface="Lucida Grande"/>
        <a:ea typeface="Lucida Grande"/>
        <a:cs typeface="Lucida Grande"/>
        <a:sym typeface="Lucida Grande"/>
      </a:defRPr>
    </a:lvl2pPr>
    <a:lvl3pPr indent="457200" defTabSz="457200" latinLnBrk="0">
      <a:defRPr sz="1600">
        <a:latin typeface="Lucida Grande"/>
        <a:ea typeface="Lucida Grande"/>
        <a:cs typeface="Lucida Grande"/>
        <a:sym typeface="Lucida Grande"/>
      </a:defRPr>
    </a:lvl3pPr>
    <a:lvl4pPr indent="685800" defTabSz="457200" latinLnBrk="0">
      <a:defRPr sz="1600">
        <a:latin typeface="Lucida Grande"/>
        <a:ea typeface="Lucida Grande"/>
        <a:cs typeface="Lucida Grande"/>
        <a:sym typeface="Lucida Grande"/>
      </a:defRPr>
    </a:lvl4pPr>
    <a:lvl5pPr indent="914400" defTabSz="457200" latinLnBrk="0">
      <a:defRPr sz="1600">
        <a:latin typeface="Lucida Grande"/>
        <a:ea typeface="Lucida Grande"/>
        <a:cs typeface="Lucida Grande"/>
        <a:sym typeface="Lucida Grande"/>
      </a:defRPr>
    </a:lvl5pPr>
    <a:lvl6pPr indent="1143000" defTabSz="457200" latinLnBrk="0">
      <a:defRPr sz="1600">
        <a:latin typeface="Lucida Grande"/>
        <a:ea typeface="Lucida Grande"/>
        <a:cs typeface="Lucida Grande"/>
        <a:sym typeface="Lucida Grande"/>
      </a:defRPr>
    </a:lvl6pPr>
    <a:lvl7pPr indent="1371600" defTabSz="457200" latinLnBrk="0">
      <a:defRPr sz="1600">
        <a:latin typeface="Lucida Grande"/>
        <a:ea typeface="Lucida Grande"/>
        <a:cs typeface="Lucida Grande"/>
        <a:sym typeface="Lucida Grande"/>
      </a:defRPr>
    </a:lvl7pPr>
    <a:lvl8pPr indent="1600200" defTabSz="457200" latinLnBrk="0">
      <a:defRPr sz="1600">
        <a:latin typeface="Lucida Grande"/>
        <a:ea typeface="Lucida Grande"/>
        <a:cs typeface="Lucida Grande"/>
        <a:sym typeface="Lucida Grande"/>
      </a:defRPr>
    </a:lvl8pPr>
    <a:lvl9pPr indent="1828800" defTabSz="457200" latinLnBrk="0">
      <a:defRPr sz="1600">
        <a:latin typeface="Lucida Grande"/>
        <a:ea typeface="Lucida Grande"/>
        <a:cs typeface="Lucida Grande"/>
        <a:sym typeface="Lucida Grand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Bob_Tarjan.jpg" TargetMode="External"/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KnuthAtOpenContentAlliance.jpg" TargetMode="External"/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Adapted from http://</a:t>
            </a:r>
            <a:r>
              <a:rPr lang="en-US" dirty="0" err="1"/>
              <a:t>www.cs.princeton.edu</a:t>
            </a:r>
            <a:r>
              <a:rPr lang="en-US" dirty="0"/>
              <a:t>/~</a:t>
            </a:r>
            <a:r>
              <a:rPr lang="en-US" dirty="0" err="1"/>
              <a:t>wayne</a:t>
            </a:r>
            <a:r>
              <a:rPr lang="en-US" dirty="0"/>
              <a:t>/</a:t>
            </a:r>
            <a:r>
              <a:rPr lang="en-US" dirty="0" err="1"/>
              <a:t>kleinberg-tardos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64018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Shape 483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84" name="Shape 48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special case of set cover because every element appears in exactly two sets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Shape 61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19" name="Shape 61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Clr>
                <a:srgbClr val="000000"/>
              </a:buClr>
              <a:buFont typeface="Lucida Sans"/>
            </a:pPr>
            <a:r>
              <a:t>Any logical formula can be expressed in CNF.</a:t>
            </a:r>
          </a:p>
          <a:p>
            <a:pPr>
              <a:buClr>
                <a:srgbClr val="000000"/>
              </a:buClr>
              <a:buFont typeface="Lucida Sans"/>
            </a:pPr>
            <a:r>
              <a:t>, automatic verification systems for software, mean field diluted spin glass model in physics, ….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Shape 62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29" name="Shape 62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https://thorehusfeldt.wordpress.com/2017/12/05/np-is-wrong/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Shape 76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68" name="Shape 76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Clr>
                <a:srgbClr val="000000"/>
              </a:buClr>
              <a:buFont typeface="Lucida Sans"/>
            </a:pPr>
            <a:r>
              <a:t>Proof idea for transitivity:  compose the two algorithms.</a:t>
            </a:r>
          </a:p>
          <a:p>
            <a:pPr>
              <a:buClr>
                <a:srgbClr val="000000"/>
              </a:buClr>
              <a:buFont typeface="Lucida Sans"/>
            </a:pPr>
            <a:r>
              <a:t>Given an oracle for Z, can solve instance of X:</a:t>
            </a:r>
          </a:p>
          <a:p>
            <a:pPr>
              <a:buClr>
                <a:srgbClr val="000000"/>
              </a:buClr>
              <a:buFont typeface="Lucida Sans"/>
            </a:pPr>
            <a:r>
              <a:t>run the algorithm for X using a oracle for Y</a:t>
            </a:r>
          </a:p>
          <a:p>
            <a:pPr>
              <a:buClr>
                <a:srgbClr val="000000"/>
              </a:buClr>
              <a:buFont typeface="Lucida Sans"/>
            </a:pPr>
            <a:r>
              <a:t>each time oracle for Y is called, simulate it in a polynomial number of steps by using algorithm for Y, plus oracle calls to Z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Shape 784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85" name="Shape 78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Clr>
                <a:srgbClr val="000000"/>
              </a:buClr>
              <a:buFont typeface="Lucida Sans"/>
            </a:pPr>
            <a:r>
              <a:t>not explicitly covered in book, but justifies our focus on decision problems instead of search problems </a:t>
            </a:r>
          </a:p>
          <a:p>
            <a:pPr>
              <a:buClr>
                <a:srgbClr val="000000"/>
              </a:buClr>
              <a:buFont typeface="Lucida Sans"/>
            </a:pPr>
            <a:r>
              <a:t>more generally, all np-complete problems are self-reducible</a:t>
            </a:r>
          </a:p>
          <a:p>
            <a:pPr>
              <a:buClr>
                <a:srgbClr val="000000"/>
              </a:buClr>
              <a:buFont typeface="Lucida Sans"/>
            </a:pPr>
            <a:r>
              <a:t>for more examples: http://www.cs.toronto.edu/~fpitt/CSC363/20081/lectures/LN11.txt</a:t>
            </a:r>
          </a:p>
          <a:p>
            <a:pPr>
              <a:buClr>
                <a:srgbClr val="000000"/>
              </a:buClr>
              <a:buFont typeface="Lucida Sans"/>
            </a:pPr>
            <a:br/>
            <a:br/>
            <a:r>
              <a:t>Self-reducibility.  Search problem ≤ P decision version.</a:t>
            </a:r>
          </a:p>
          <a:p>
            <a:pPr>
              <a:buClr>
                <a:srgbClr val="000000"/>
              </a:buClr>
              <a:buFont typeface="Lucida Sans"/>
            </a:pPr>
            <a:r>
              <a:t>Applies to all (NP-complete) problems in this chapter.</a:t>
            </a:r>
          </a:p>
          <a:p>
            <a:pPr>
              <a:buClr>
                <a:srgbClr val="000000"/>
              </a:buClr>
              <a:buFont typeface="Lucida Sans"/>
            </a:pPr>
            <a:r>
              <a:t>Justifies our focus on decision problems.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1" name="Shape 2161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62" name="Shape 216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not 2-colorable - there is a cycle of length 7 (odd) and 9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9" name="Shape 2169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70" name="Shape 217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rgbClr val="000000"/>
              </a:buClr>
              <a:buFont typeface="Lucida Sans"/>
            </a:lvl1pPr>
          </a:lstStyle>
          <a:p>
            <a:r>
              <a:t>Note: in general, interference graph is arbitrary so 3-color is equivalent to 3-register allocation. For many applications, interference graph is chordal (which can be solved in polynomial time)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6" name="Shape 235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357" name="Shape 235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rgbClr val="000000"/>
              </a:buClr>
              <a:buFont typeface="Lucida Sans"/>
            </a:lvl1pPr>
          </a:lstStyle>
          <a:p>
            <a:r>
              <a:t>6 nodes,13 edges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9" name="Shape 2709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710" name="Shape 271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Clr>
                <a:srgbClr val="000000"/>
              </a:buClr>
              <a:buFont typeface="Lucida Sans"/>
            </a:pPr>
            <a:r>
              <a:t>Karp analyzed most juicy open problem in discrete math – showed most were NP-complete</a:t>
            </a:r>
          </a:p>
          <a:p>
            <a:pPr>
              <a:buClr>
                <a:srgbClr val="000000"/>
              </a:buClr>
              <a:buFont typeface="Lucida Sans"/>
            </a:pPr>
            <a:r>
              <a:t>x -&gt; y means x reduces to y (if you can solve y, then you can solve x)</a:t>
            </a:r>
          </a:p>
          <a:p>
            <a:pPr>
              <a:buClr>
                <a:srgbClr val="000000"/>
              </a:buClr>
              <a:buFont typeface="Lucida Sans"/>
            </a:pPr>
            <a:r>
              <a:t>Then to join the NP-complete club, you need a reduction from SAT (or any other current member) to you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0" name="Shape 13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Clr>
                <a:srgbClr val="000000"/>
              </a:buClr>
              <a:buFont typeface="Lucida Sans"/>
            </a:pPr>
            <a:r>
              <a:t>A(s) \; = \; </a:t>
            </a:r>
          </a:p>
          <a:p>
            <a:pPr>
              <a:buClr>
                <a:srgbClr val="000000"/>
              </a:buClr>
              <a:buFont typeface="Lucida Sans"/>
            </a:pPr>
            <a:r>
              <a:t>\begin{cases}</a:t>
            </a:r>
          </a:p>
          <a:p>
            <a:pPr>
              <a:buClr>
                <a:srgbClr val="000000"/>
              </a:buClr>
              <a:buFont typeface="Lucida Sans"/>
            </a:pPr>
            <a:r>
              <a:t>\; \text{\em yes} &amp; \text{if $s \in X$} \\</a:t>
            </a:r>
          </a:p>
          <a:p>
            <a:pPr>
              <a:buClr>
                <a:srgbClr val="000000"/>
              </a:buClr>
              <a:buFont typeface="Lucida Sans"/>
            </a:pPr>
            <a:r>
              <a:t>\; \text{\em no} &amp; \text{if $s \notin X$}</a:t>
            </a:r>
          </a:p>
          <a:p>
            <a:pPr>
              <a:buClr>
                <a:srgbClr val="000000"/>
              </a:buClr>
              <a:buFont typeface="Lucida Sans"/>
            </a:pPr>
            <a:r>
              <a:t>\end{cases}</a:t>
            </a:r>
          </a:p>
        </p:txBody>
      </p:sp>
    </p:spTree>
    <p:extLst>
      <p:ext uri="{BB962C8B-B14F-4D97-AF65-F5344CB8AC3E}">
        <p14:creationId xmlns:p14="http://schemas.microsoft.com/office/powerpoint/2010/main" val="32038956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6" name="Shape 12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Clr>
                <a:srgbClr val="000000"/>
              </a:buClr>
              <a:buFont typeface="Lucida Sans"/>
            </a:pPr>
            <a:r>
              <a:t>huge gulf between polynomial and exponential algorithms.</a:t>
            </a:r>
          </a:p>
          <a:p>
            <a:pPr>
              <a:buClr>
                <a:srgbClr val="000000"/>
              </a:buClr>
              <a:buFont typeface="Lucida Sans"/>
            </a:pPr>
            <a:r>
              <a:t>poly-time: if you double the size of the input, the time to solve a problem doubles or triples or grows by some fixed rate</a:t>
            </a:r>
          </a:p>
          <a:p>
            <a:pPr>
              <a:buClr>
                <a:srgbClr val="000000"/>
              </a:buClr>
              <a:buFont typeface="Lucida Sans"/>
            </a:pPr>
            <a:r>
              <a:t>Closed under addition, multiplication, composition </a:t>
            </a:r>
          </a:p>
          <a:p>
            <a:pPr>
              <a:buClr>
                <a:srgbClr val="000000"/>
              </a:buClr>
              <a:buFont typeface="Lucida Sans"/>
            </a:pPr>
            <a:r>
              <a:t>poly-time on a TM is the same as poly-time on a word RAM since you can simulate one on the other with at most a poly blowup in running time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77" name="Shape 17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Clr>
                <a:srgbClr val="000000"/>
              </a:buClr>
              <a:buFont typeface="Lucida Sans"/>
            </a:pPr>
            <a:r>
              <a:t>Certifier views things from “managerial" viewpoint.</a:t>
            </a:r>
          </a:p>
          <a:p>
            <a:pPr>
              <a:buClr>
                <a:srgbClr val="000000"/>
              </a:buClr>
              <a:buFont typeface="Lucida Sans"/>
            </a:pPr>
            <a:r>
              <a:t>Certifier doesn’t determine whether s ∈ X on its own;</a:t>
            </a:r>
            <a:br/>
            <a:r>
              <a:t>rather, it checks a proposed proof t that s ∈ X.</a:t>
            </a:r>
          </a:p>
          <a:p>
            <a:pPr>
              <a:buClr>
                <a:srgbClr val="000000"/>
              </a:buClr>
              <a:buFont typeface="Lucida Sans"/>
            </a:pPr>
            <a:endParaRPr/>
          </a:p>
          <a:p>
            <a:pPr>
              <a:buClr>
                <a:srgbClr val="000000"/>
              </a:buClr>
              <a:buFont typeface="Lucida Sans"/>
            </a:pPr>
            <a:r>
              <a:t>Note: only yes instances need certificates.</a:t>
            </a:r>
          </a:p>
        </p:txBody>
      </p:sp>
    </p:spTree>
    <p:extLst>
      <p:ext uri="{BB962C8B-B14F-4D97-AF65-F5344CB8AC3E}">
        <p14:creationId xmlns:p14="http://schemas.microsoft.com/office/powerpoint/2010/main" val="344557455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583336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340997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Shape 37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79" name="Shape 37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Clr>
                <a:srgbClr val="000000"/>
              </a:buClr>
              <a:buFont typeface="Lucida Sans"/>
            </a:pPr>
            <a:r>
              <a:t>epsilon = empty string</a:t>
            </a:r>
          </a:p>
          <a:p>
            <a:r>
              <a:t>Remark.  Time-hierarchy theorem implies  P  ⊊  EXP.</a:t>
            </a:r>
          </a:p>
        </p:txBody>
      </p:sp>
    </p:spTree>
    <p:extLst>
      <p:ext uri="{BB962C8B-B14F-4D97-AF65-F5344CB8AC3E}">
        <p14:creationId xmlns:p14="http://schemas.microsoft.com/office/powerpoint/2010/main" val="206290888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Shape 409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10" name="Shape 41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Clr>
                <a:srgbClr val="000000"/>
              </a:buClr>
              <a:buFont typeface="Lucida Sans"/>
            </a:pPr>
            <a:r>
              <a:t>Cook formulated conjecture explicitly, others presented close approximations</a:t>
            </a:r>
          </a:p>
          <a:p>
            <a:pPr>
              <a:buClr>
                <a:srgbClr val="000000"/>
              </a:buClr>
              <a:buFont typeface="Lucida Sans"/>
            </a:pPr>
            <a:r>
              <a:t>“ The classes of problems which are respectively known and not known to have good algorithms are of great theoretical interest….</a:t>
            </a:r>
          </a:p>
          <a:p>
            <a:pPr>
              <a:buClr>
                <a:srgbClr val="000000"/>
              </a:buClr>
              <a:buFont typeface="Lucida Sans"/>
            </a:pPr>
            <a:endParaRPr/>
          </a:p>
          <a:p>
            <a:pPr>
              <a:buClr>
                <a:srgbClr val="000000"/>
              </a:buClr>
              <a:buFont typeface="Lucida Sans"/>
            </a:pPr>
            <a:r>
              <a:t>If no, then computer scientists can say "I told you so"</a:t>
            </a:r>
          </a:p>
        </p:txBody>
      </p:sp>
    </p:spTree>
    <p:extLst>
      <p:ext uri="{BB962C8B-B14F-4D97-AF65-F5344CB8AC3E}">
        <p14:creationId xmlns:p14="http://schemas.microsoft.com/office/powerpoint/2010/main" val="12238806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Shape 44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46" name="Shape 44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Clr>
                <a:srgbClr val="000000"/>
              </a:buClr>
              <a:buFont typeface="Lucida Sans"/>
            </a:pPr>
            <a:r>
              <a:t>/~gasarch/papers/poll.pdf</a:t>
            </a:r>
          </a:p>
          <a:p>
            <a:pPr>
              <a:buClr>
                <a:srgbClr val="000000"/>
              </a:buClr>
              <a:buFont typeface="Lucida Sans"/>
            </a:pPr>
            <a:endParaRPr/>
          </a:p>
          <a:p>
            <a:pPr>
              <a:buClr>
                <a:srgbClr val="000000"/>
              </a:buClr>
              <a:buFont typeface="Lucida Sans"/>
            </a:pPr>
            <a:r>
              <a:rPr u="sng">
                <a:hlinkClick r:id="rId3"/>
              </a:rPr>
              <a:t>https://commons.wikimedia.org/wiki/File:Bob_Tarjan.jpg</a:t>
            </a:r>
          </a:p>
          <a:p>
            <a:pPr>
              <a:buClr>
                <a:srgbClr val="000000"/>
              </a:buClr>
              <a:buFont typeface="Lucida Sans"/>
            </a:pPr>
            <a:r>
              <a:t>GNU Free Documentation License, Version 1.2 or any later version</a:t>
            </a:r>
          </a:p>
        </p:txBody>
      </p:sp>
    </p:spTree>
    <p:extLst>
      <p:ext uri="{BB962C8B-B14F-4D97-AF65-F5344CB8AC3E}">
        <p14:creationId xmlns:p14="http://schemas.microsoft.com/office/powerpoint/2010/main" val="268953347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Shape 46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67" name="Shape 46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u="sng">
                <a:hlinkClick r:id="rId3"/>
              </a:rPr>
              <a:t>https://commons.wikimedia.org/wiki/File:KnuthAtOpenContentAlliance.jpg</a:t>
            </a:r>
          </a:p>
          <a:p>
            <a:r>
              <a:t>Creative Commons Attribution-Share Alike 2.5 Generic</a:t>
            </a:r>
          </a:p>
        </p:txBody>
      </p:sp>
    </p:spTree>
    <p:extLst>
      <p:ext uri="{BB962C8B-B14F-4D97-AF65-F5344CB8AC3E}">
        <p14:creationId xmlns:p14="http://schemas.microsoft.com/office/powerpoint/2010/main" val="420799955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Shape 583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84" name="Shape 58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Clr>
                <a:srgbClr val="000000"/>
              </a:buClr>
              <a:buFont typeface="Lucida Sans"/>
            </a:pPr>
            <a:r>
              <a:t>Cook and Karp reductions are different (Richard E. Ladner, Nancy A. Lynch, Alan L. Selman: A Comparison of Polynomial Time Reducibilities. Theoretical Computer Science 1(2): 103-123 (1975)).</a:t>
            </a:r>
          </a:p>
          <a:p>
            <a:pPr>
              <a:buClr>
                <a:srgbClr val="000000"/>
              </a:buClr>
              <a:buFont typeface="Lucida Sans"/>
            </a:pPr>
            <a:r>
              <a:t>If Cook reduction = Karp reduction then co-NP = NP; if Cook reduction != Karp reduction, then P != NP.</a:t>
            </a:r>
          </a:p>
          <a:p>
            <a:pPr>
              <a:buClr>
                <a:srgbClr val="000000"/>
              </a:buClr>
              <a:buFont typeface="Lucida Sans"/>
            </a:pPr>
            <a:r>
              <a:t>Difference between Cook and Karp:  with Cook, you get to the oracle more than once and you can even call it adaptively (based on results of previous oracle calls)</a:t>
            </a:r>
          </a:p>
        </p:txBody>
      </p:sp>
    </p:spTree>
    <p:extLst>
      <p:ext uri="{BB962C8B-B14F-4D97-AF65-F5344CB8AC3E}">
        <p14:creationId xmlns:p14="http://schemas.microsoft.com/office/powerpoint/2010/main" val="216713685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Shape 590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91" name="Shape 59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rgbClr val="000000"/>
              </a:buClr>
              <a:buFont typeface="Lucida Sans"/>
            </a:lvl1pPr>
          </a:lstStyle>
          <a:p>
            <a:r>
              <a:t>why couldn't there be incomparable problems such that neither X &lt;= Y nor Y &lt;= X ?</a:t>
            </a:r>
          </a:p>
        </p:txBody>
      </p:sp>
    </p:spTree>
    <p:extLst>
      <p:ext uri="{BB962C8B-B14F-4D97-AF65-F5344CB8AC3E}">
        <p14:creationId xmlns:p14="http://schemas.microsoft.com/office/powerpoint/2010/main" val="397271593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Shape 651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52" name="Shape 65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rgbClr val="000000"/>
              </a:buClr>
              <a:buFont typeface="Lucida Sans"/>
            </a:lvl1pPr>
          </a:lstStyle>
          <a:p>
            <a:r>
              <a:t>combinatorial circuit =  DAG</a:t>
            </a:r>
          </a:p>
        </p:txBody>
      </p:sp>
    </p:spTree>
    <p:extLst>
      <p:ext uri="{BB962C8B-B14F-4D97-AF65-F5344CB8AC3E}">
        <p14:creationId xmlns:p14="http://schemas.microsoft.com/office/powerpoint/2010/main" val="12636198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9" name="Shape 14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sometime line between problems for which we know of poly-time algorithms and those with which we don’t is rather thin.</a:t>
            </a: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Shape 660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61" name="Shape 66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Clr>
                <a:srgbClr val="000000"/>
              </a:buClr>
              <a:buFont typeface="Lucida Sans"/>
            </a:pPr>
            <a:r>
              <a:t>intellectual milestone in CS</a:t>
            </a:r>
          </a:p>
          <a:p>
            <a:pPr>
              <a:buClr>
                <a:srgbClr val="000000"/>
              </a:buClr>
              <a:buFont typeface="Lucida Sans"/>
            </a:pPr>
            <a:r>
              <a:t>by Savage's theorem,  P = languages with uniformly polynomial circuits </a:t>
            </a:r>
          </a:p>
        </p:txBody>
      </p:sp>
    </p:spTree>
    <p:extLst>
      <p:ext uri="{BB962C8B-B14F-4D97-AF65-F5344CB8AC3E}">
        <p14:creationId xmlns:p14="http://schemas.microsoft.com/office/powerpoint/2010/main" val="219313505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Shape 669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70" name="Shape 67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Clr>
                <a:srgbClr val="000000"/>
              </a:buClr>
              <a:buFont typeface="Lucida Sans"/>
            </a:pPr>
            <a:r>
              <a:t>intellectual milestone in CS</a:t>
            </a:r>
          </a:p>
          <a:p>
            <a:pPr>
              <a:buClr>
                <a:srgbClr val="000000"/>
              </a:buClr>
              <a:buFont typeface="Lucida Sans"/>
            </a:pPr>
            <a:r>
              <a:t>by Savage's theorem,  P = languages with uniformly polynomial circuits </a:t>
            </a:r>
          </a:p>
        </p:txBody>
      </p:sp>
    </p:spTree>
    <p:extLst>
      <p:ext uri="{BB962C8B-B14F-4D97-AF65-F5344CB8AC3E}">
        <p14:creationId xmlns:p14="http://schemas.microsoft.com/office/powerpoint/2010/main" val="40419142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Shape 679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80" name="Shape 68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Clr>
                <a:srgbClr val="000000"/>
              </a:buClr>
              <a:buFont typeface="Lucida Sans"/>
            </a:pPr>
            <a:r>
              <a:t>[could also do formal "first" NP-completeness proof based on Turing machines]</a:t>
            </a:r>
          </a:p>
          <a:p>
            <a:pPr>
              <a:buClr>
                <a:srgbClr val="000000"/>
              </a:buClr>
              <a:buFont typeface="Lucida Sans"/>
            </a:pPr>
            <a:r>
              <a:t>intellectual milestone in CS</a:t>
            </a:r>
          </a:p>
          <a:p>
            <a:pPr>
              <a:buClr>
                <a:srgbClr val="000000"/>
              </a:buClr>
              <a:buFont typeface="Lucida Sans"/>
            </a:pPr>
            <a:r>
              <a:t>A poly-size circuit family is a circuit C_n for each input size n that has &lt;= n^k + k gates.</a:t>
            </a:r>
          </a:p>
          <a:p>
            <a:pPr>
              <a:buClr>
                <a:srgbClr val="000000"/>
              </a:buClr>
              <a:buFont typeface="Lucida Sans"/>
            </a:pPr>
            <a:r>
              <a:t>Theorem 1.2. P subset P / poly. Every time t(n) algorithm can be simulated on a circuit of size O(t(n)^c) for some constant c depending on model of computation.</a:t>
            </a:r>
          </a:p>
          <a:p>
            <a:pPr>
              <a:buClr>
                <a:srgbClr val="000000"/>
              </a:buClr>
              <a:buFont typeface="Lucida Sans"/>
            </a:pPr>
            <a:r>
              <a:t>http://www.stanford.edu/~rrwill/week3.pdf</a:t>
            </a:r>
          </a:p>
          <a:p>
            <a:pPr>
              <a:buClr>
                <a:srgbClr val="000000"/>
              </a:buClr>
              <a:buFont typeface="Lucida Sans"/>
            </a:pPr>
            <a:r>
              <a:t>[ by Savage's theorem,  P = languages with uniformly polynomial circuits ]</a:t>
            </a:r>
          </a:p>
        </p:txBody>
      </p:sp>
    </p:spTree>
    <p:extLst>
      <p:ext uri="{BB962C8B-B14F-4D97-AF65-F5344CB8AC3E}">
        <p14:creationId xmlns:p14="http://schemas.microsoft.com/office/powerpoint/2010/main" val="10815459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Shape 84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843" name="Shape 84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 and C: recall If Y is NP-complete, then Y is in P iff P = NP.</a:t>
            </a:r>
          </a:p>
        </p:txBody>
      </p:sp>
    </p:spTree>
    <p:extLst>
      <p:ext uri="{BB962C8B-B14F-4D97-AF65-F5344CB8AC3E}">
        <p14:creationId xmlns:p14="http://schemas.microsoft.com/office/powerpoint/2010/main" val="252723563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Shape 899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00" name="Shape 90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(\overline{z_1} \; \lor \; {z_3} \; \lor \; {z_4}), \;\;</a:t>
            </a:r>
          </a:p>
          <a:p>
            <a:r>
              <a:t>(\overline{z_1} \; \lor \; {z_3} \; \lor \; \overline{z_4}), \;\;</a:t>
            </a:r>
          </a:p>
          <a:p>
            <a:r>
              <a:t>(\overline{z_1} \; \lor \; \overline{z_3} \; \lor \; {z_4}), \;\; </a:t>
            </a:r>
          </a:p>
          <a:p>
            <a:r>
              <a:t>(\overline{z_1} \; \lor \; \overline{z_3} \; \lor \; \overline{z_4}) \\</a:t>
            </a:r>
          </a:p>
          <a:p>
            <a:r>
              <a:t>(\overline{z_2} \; \lor \; {z_3} \; \lor \; {z_4}), \;\;</a:t>
            </a:r>
          </a:p>
          <a:p>
            <a:r>
              <a:t>(\overline{z_2} \; \lor \; {z_3} \; \lor \; \overline{z_4}), \;\;</a:t>
            </a:r>
          </a:p>
          <a:p>
            <a:r>
              <a:t>(\overline{z_2} \; \lor \; \overline{z_3} \; \lor \; {z_4}), \;\; </a:t>
            </a:r>
          </a:p>
          <a:p>
            <a:r>
              <a:t>(\overline{z_2} \; \lor \; \overline{z_3} \; \lor \; \overline{z_4})</a:t>
            </a:r>
          </a:p>
        </p:txBody>
      </p:sp>
    </p:spTree>
    <p:extLst>
      <p:ext uri="{BB962C8B-B14F-4D97-AF65-F5344CB8AC3E}">
        <p14:creationId xmlns:p14="http://schemas.microsoft.com/office/powerpoint/2010/main" val="155563030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8389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8" name="Shape 19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Clr>
                <a:srgbClr val="000000"/>
              </a:buClr>
              <a:buFont typeface="Lucida Sans"/>
            </a:pPr>
            <a:r>
              <a:t>Cook reduction = polynomial time Turing reduction</a:t>
            </a:r>
          </a:p>
          <a:p>
            <a:pPr>
              <a:buClr>
                <a:srgbClr val="000000"/>
              </a:buClr>
              <a:buFont typeface="Lucida Sans"/>
            </a:pPr>
            <a:r>
              <a:t>Karp reduction = polynomial many-one reduction = polynomial transformation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05" name="Shape 20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Clr>
                <a:srgbClr val="000000"/>
              </a:buClr>
              <a:buFont typeface="Lucida Sans"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34" name="Shape 23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rgbClr val="000000"/>
              </a:buClr>
              <a:buFont typeface="Lucida Sans"/>
            </a:lvl1pPr>
          </a:lstStyle>
          <a:p>
            <a:r>
              <a:t>This chapter.  Show that fundamental problems are "computationally equivalent" and are different manifestations of one really hard problem. (up to cost of reduction)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Shape 29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93" name="Shape 29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rgbClr val="000000"/>
              </a:buClr>
              <a:buFont typeface="Lucida Sans"/>
            </a:lvl1pPr>
          </a:lstStyle>
          <a:p>
            <a:r>
              <a:t>Scheduling application: an edge corresponds to a conflict. Find set of mutually non-conflicting jobs.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Shape 34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47" name="Shape 34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rgbClr val="000000"/>
              </a:buClr>
              <a:buFont typeface="Lucida Sans"/>
            </a:lvl1pPr>
          </a:lstStyle>
          <a:p>
            <a:r>
              <a:t>Toy application = art gallery problem:  place guards within an art gallery so that all corridors are visible at any time 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Shape 41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13" name="Shape 41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V - S = complement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KleinbergTardosCover.pdf" descr="KleinbergTardosCover.pdf"/>
          <p:cNvPicPr>
            <a:picLocks noChangeAspect="1"/>
          </p:cNvPicPr>
          <p:nvPr/>
        </p:nvPicPr>
        <p:blipFill>
          <a:blip r:embed="rId2">
            <a:alphaModFix amt="50000"/>
          </a:blip>
          <a:srcRect l="1755" t="7594" r="1755" b="7594"/>
          <a:stretch>
            <a:fillRect/>
          </a:stretch>
        </p:blipFill>
        <p:spPr>
          <a:xfrm>
            <a:off x="655880" y="1764307"/>
            <a:ext cx="4445201" cy="5056414"/>
          </a:xfrm>
          <a:prstGeom prst="rect">
            <a:avLst/>
          </a:prstGeom>
          <a:ln w="12700">
            <a:miter lim="400000"/>
          </a:ln>
        </p:spPr>
      </p:pic>
      <p:pic>
        <p:nvPicPr>
          <p:cNvPr id="29" name="Aw_COLOR_web_logo.png" descr="Aw_COLOR_web_logo.png"/>
          <p:cNvPicPr>
            <a:picLocks noChangeAspect="1"/>
          </p:cNvPicPr>
          <p:nvPr/>
        </p:nvPicPr>
        <p:blipFill>
          <a:blip r:embed="rId3">
            <a:alphaModFix amt="33000"/>
          </a:blip>
          <a:stretch>
            <a:fillRect/>
          </a:stretch>
        </p:blipFill>
        <p:spPr>
          <a:xfrm>
            <a:off x="4164381" y="1892300"/>
            <a:ext cx="737819" cy="812800"/>
          </a:xfrm>
          <a:prstGeom prst="rect">
            <a:avLst/>
          </a:prstGeom>
          <a:ln w="12700">
            <a:miter lim="400000"/>
          </a:ln>
        </p:spPr>
      </p:pic>
      <p:sp>
        <p:nvSpPr>
          <p:cNvPr id="30" name="Line"/>
          <p:cNvSpPr/>
          <p:nvPr/>
        </p:nvSpPr>
        <p:spPr>
          <a:xfrm>
            <a:off x="5778500" y="2349500"/>
            <a:ext cx="6515101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1" name="Title Text"/>
          <p:cNvSpPr txBox="1">
            <a:spLocks noGrp="1"/>
          </p:cNvSpPr>
          <p:nvPr>
            <p:ph type="title"/>
          </p:nvPr>
        </p:nvSpPr>
        <p:spPr>
          <a:xfrm>
            <a:off x="5778500" y="1638300"/>
            <a:ext cx="6908800" cy="698500"/>
          </a:xfrm>
          <a:prstGeom prst="rect">
            <a:avLst/>
          </a:prstGeom>
        </p:spPr>
        <p:txBody>
          <a:bodyPr lIns="50800" tIns="50800" rIns="50800" bIns="50800" anchor="t"/>
          <a:lstStyle>
            <a:lvl1pPr>
              <a:lnSpc>
                <a:spcPts val="4300"/>
              </a:lnSpc>
              <a:defRPr sz="3600" cap="small" spc="144">
                <a:latin typeface="Futura Heavy"/>
                <a:ea typeface="Futura Heavy"/>
                <a:cs typeface="Futura Heavy"/>
                <a:sym typeface="Futura Heavy"/>
              </a:defRPr>
            </a:lvl1pPr>
          </a:lstStyle>
          <a:p>
            <a:r>
              <a:t>Title Text</a:t>
            </a:r>
          </a:p>
        </p:txBody>
      </p:sp>
      <p:sp>
        <p:nvSpPr>
          <p:cNvPr id="32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778500" y="2540000"/>
            <a:ext cx="6921500" cy="5715000"/>
          </a:xfrm>
          <a:prstGeom prst="rect">
            <a:avLst/>
          </a:prstGeom>
        </p:spPr>
        <p:txBody>
          <a:bodyPr lIns="50800" tIns="50800" rIns="50800" bIns="50800"/>
          <a:lstStyle>
            <a:lvl1pPr marL="317500" indent="-317500">
              <a:lnSpc>
                <a:spcPts val="5000"/>
              </a:lnSpc>
              <a:buSzPct val="100000"/>
              <a:buFont typeface="Lucida Grande"/>
              <a:buChar char="‣"/>
              <a:defRPr sz="3000" i="1">
                <a:solidFill>
                  <a:srgbClr val="000000"/>
                </a:solidFill>
                <a:latin typeface="Futura Medium"/>
                <a:ea typeface="Futura Medium"/>
                <a:cs typeface="Futura Medium"/>
                <a:sym typeface="Futura Medium"/>
              </a:defRPr>
            </a:lvl1pPr>
            <a:lvl2pPr marL="317500" indent="-317500">
              <a:lnSpc>
                <a:spcPts val="5000"/>
              </a:lnSpc>
              <a:buSzPct val="100000"/>
              <a:buFont typeface="Lucida Grande"/>
              <a:buChar char="‣"/>
              <a:defRPr sz="3000" i="1">
                <a:solidFill>
                  <a:srgbClr val="D5D5D5"/>
                </a:solidFill>
                <a:latin typeface="Futura Medium"/>
                <a:ea typeface="Futura Medium"/>
                <a:cs typeface="Futura Medium"/>
                <a:sym typeface="Futura Medium"/>
              </a:defRPr>
            </a:lvl2pPr>
            <a:lvl3pPr marL="317500">
              <a:lnSpc>
                <a:spcPts val="5000"/>
              </a:lnSpc>
              <a:buFont typeface="Lucida Grande"/>
              <a:buChar char="‣"/>
              <a:defRPr sz="3000" i="1">
                <a:latin typeface="Futura Medium"/>
                <a:ea typeface="Futura Medium"/>
                <a:cs typeface="Futura Medium"/>
                <a:sym typeface="Futura Medium"/>
              </a:defRPr>
            </a:lvl3pPr>
            <a:lvl4pPr marL="317500" indent="-317500">
              <a:lnSpc>
                <a:spcPts val="5000"/>
              </a:lnSpc>
              <a:buSzPct val="100000"/>
              <a:buFont typeface="Lucida Grande"/>
              <a:buChar char="‣"/>
              <a:defRPr sz="3000" i="1">
                <a:solidFill>
                  <a:srgbClr val="D5D5D5"/>
                </a:solidFill>
                <a:latin typeface="Futura Medium"/>
                <a:ea typeface="Futura Medium"/>
                <a:cs typeface="Futura Medium"/>
                <a:sym typeface="Futura Medium"/>
              </a:defRPr>
            </a:lvl4pPr>
            <a:lvl5pPr marL="317500" indent="-317500">
              <a:lnSpc>
                <a:spcPts val="5000"/>
              </a:lnSpc>
              <a:buSzPct val="100000"/>
              <a:buFont typeface="Lucida Grande"/>
              <a:buChar char="‣"/>
              <a:defRPr sz="3000" i="1">
                <a:latin typeface="Futura Medium"/>
                <a:ea typeface="Futura Medium"/>
                <a:cs typeface="Futura Medium"/>
                <a:sym typeface="Futura Medium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3" name="Section 8.x"/>
          <p:cNvSpPr txBox="1">
            <a:spLocks noGrp="1"/>
          </p:cNvSpPr>
          <p:nvPr>
            <p:ph type="body" sz="quarter" idx="13"/>
          </p:nvPr>
        </p:nvSpPr>
        <p:spPr>
          <a:xfrm>
            <a:off x="655989" y="6890672"/>
            <a:ext cx="4445289" cy="368301"/>
          </a:xfrm>
          <a:prstGeom prst="rect">
            <a:avLst/>
          </a:prstGeom>
        </p:spPr>
        <p:txBody>
          <a:bodyPr lIns="50800" tIns="50800" rIns="50800" bIns="50800" anchor="ctr">
            <a:spAutoFit/>
          </a:bodyPr>
          <a:lstStyle>
            <a:lvl1pPr algn="ctr" defTabSz="1449492">
              <a:lnSpc>
                <a:spcPct val="130000"/>
              </a:lnSpc>
              <a:buClr>
                <a:srgbClr val="000000"/>
              </a:buClr>
              <a:buFont typeface="Lucida Sans"/>
              <a:tabLst>
                <a:tab pos="1066800" algn="l"/>
              </a:tabLst>
              <a:defRPr sz="1800" b="1" cap="small">
                <a:solidFill>
                  <a:srgbClr val="606060"/>
                </a:solidFill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r>
              <a:t>Section 8.x</a:t>
            </a:r>
          </a:p>
        </p:txBody>
      </p:sp>
      <p:sp>
        <p:nvSpPr>
          <p:cNvPr id="3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13246" y="9271000"/>
            <a:ext cx="378308" cy="285827"/>
          </a:xfrm>
          <a:prstGeom prst="rect">
            <a:avLst/>
          </a:prstGeom>
        </p:spPr>
        <p:txBody>
          <a:bodyPr/>
          <a:lstStyle>
            <a:lvl1pPr>
              <a:lnSpc>
                <a:spcPts val="2100"/>
              </a:lnSpc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2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Quiz">
    <p:bg>
      <p:bgPr>
        <a:solidFill>
          <a:srgbClr val="FBE8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Line"/>
          <p:cNvSpPr/>
          <p:nvPr/>
        </p:nvSpPr>
        <p:spPr>
          <a:xfrm flipV="1">
            <a:off x="825500" y="990492"/>
            <a:ext cx="11366500" cy="108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1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marL="58702" marR="58702" defTabSz="1295400">
              <a:lnSpc>
                <a:spcPct val="100000"/>
              </a:lnSpc>
              <a:tabLst/>
              <a:defRPr>
                <a:uFill>
                  <a:solidFill>
                    <a:srgbClr val="000000"/>
                  </a:solidFill>
                </a:uFill>
              </a:defRPr>
            </a:lvl1pPr>
          </a:lstStyle>
          <a:p>
            <a:r>
              <a:t>Title Text</a:t>
            </a:r>
          </a:p>
        </p:txBody>
      </p:sp>
      <p:sp>
        <p:nvSpPr>
          <p:cNvPr id="52" name="Body Level One…"/>
          <p:cNvSpPr txBox="1">
            <a:spLocks noGrp="1"/>
          </p:cNvSpPr>
          <p:nvPr>
            <p:ph type="body" idx="1"/>
          </p:nvPr>
        </p:nvSpPr>
        <p:spPr>
          <a:xfrm>
            <a:off x="812800" y="1270000"/>
            <a:ext cx="11379200" cy="8128000"/>
          </a:xfrm>
          <a:prstGeom prst="rect">
            <a:avLst/>
          </a:prstGeom>
        </p:spPr>
        <p:txBody>
          <a:bodyPr/>
          <a:lstStyle>
            <a:lvl1pPr marL="58702" marR="58702" defTabSz="1295400">
              <a:lnSpc>
                <a:spcPts val="3900"/>
              </a:lnSpc>
              <a:tabLst/>
              <a:def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1pPr>
            <a:lvl2pPr marL="1066800" marR="58702" indent="-647700" defTabSz="1295400">
              <a:lnSpc>
                <a:spcPts val="3900"/>
              </a:lnSpc>
              <a:spcBef>
                <a:spcPts val="1300"/>
              </a:spcBef>
              <a:buSzPct val="100000"/>
              <a:buFontTx/>
              <a:buAutoNum type="alphaUcPeriod"/>
              <a:tabLst/>
              <a:defRPr b="1">
                <a:solidFill>
                  <a:srgbClr val="005493"/>
                </a:solidFill>
                <a:uFill>
                  <a:solidFill>
                    <a:srgbClr val="005493"/>
                  </a:solidFill>
                </a:uFill>
                <a:latin typeface="Lucida Grande"/>
                <a:ea typeface="Lucida Grande"/>
                <a:cs typeface="Lucida Grande"/>
                <a:sym typeface="Lucida Grande"/>
              </a:defRPr>
            </a:lvl2pPr>
            <a:lvl3pPr marL="1003300" marR="58702" indent="-368300" defTabSz="1295400">
              <a:lnSpc>
                <a:spcPts val="3900"/>
              </a:lnSpc>
              <a:buFontTx/>
              <a:buChar char="–"/>
              <a:tabLst/>
              <a:defRPr>
                <a:uFill>
                  <a:solidFill>
                    <a:srgbClr val="000000"/>
                  </a:solidFill>
                </a:uFill>
              </a:defRPr>
            </a:lvl3pPr>
            <a:lvl4pPr marL="1003300" marR="58702" indent="-368300" defTabSz="1295400">
              <a:lnSpc>
                <a:spcPts val="3900"/>
              </a:lnSpc>
              <a:buSzPct val="100000"/>
              <a:buChar char="–"/>
              <a:tabLst/>
              <a:defRPr>
                <a:uFill>
                  <a:solidFill>
                    <a:srgbClr val="000000"/>
                  </a:solidFill>
                </a:uFill>
              </a:defRPr>
            </a:lvl4pPr>
            <a:lvl5pPr marL="1003300" marR="58702" indent="-368300" defTabSz="1295400">
              <a:lnSpc>
                <a:spcPts val="3900"/>
              </a:lnSpc>
              <a:buSzPct val="100000"/>
              <a:buChar char="–"/>
              <a:tabLst/>
              <a:defRPr>
                <a:uFill>
                  <a:solidFill>
                    <a:srgbClr val="000000"/>
                  </a:solidFill>
                </a:u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618178" y="9401640"/>
            <a:ext cx="307239" cy="241352"/>
          </a:xfrm>
          <a:prstGeom prst="rect">
            <a:avLst/>
          </a:prstGeom>
        </p:spPr>
        <p:txBody>
          <a:bodyPr lIns="50800" tIns="50800" rIns="50800" bIns="50800" anchor="ctr"/>
          <a:lstStyle>
            <a:lvl1pPr defTabSz="647700">
              <a:lnSpc>
                <a:spcPct val="100000"/>
              </a:lnSpc>
              <a:tabLst/>
              <a:defRPr>
                <a:uFill>
                  <a:solidFill>
                    <a:srgbClr val="000000"/>
                  </a:solidFill>
                </a:u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54" name="ic-logo.pdf" descr="ic-logo.pdf"/>
          <p:cNvPicPr>
            <a:picLocks noChangeAspect="1"/>
          </p:cNvPicPr>
          <p:nvPr/>
        </p:nvPicPr>
        <p:blipFill>
          <a:blip r:embed="rId2"/>
          <a:srcRect r="80913"/>
          <a:stretch>
            <a:fillRect/>
          </a:stretch>
        </p:blipFill>
        <p:spPr>
          <a:xfrm>
            <a:off x="11663162" y="232965"/>
            <a:ext cx="570723" cy="579704"/>
          </a:xfrm>
          <a:prstGeom prst="rect">
            <a:avLst/>
          </a:prstGeom>
          <a:ln w="12700"/>
        </p:spPr>
      </p:pic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Interview">
    <p:bg>
      <p:bgPr>
        <a:solidFill>
          <a:srgbClr val="CCDA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Line"/>
          <p:cNvSpPr/>
          <p:nvPr/>
        </p:nvSpPr>
        <p:spPr>
          <a:xfrm flipV="1">
            <a:off x="825500" y="990492"/>
            <a:ext cx="11366500" cy="108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2" name="Title Text"/>
          <p:cNvSpPr txBox="1">
            <a:spLocks noGrp="1"/>
          </p:cNvSpPr>
          <p:nvPr>
            <p:ph type="title"/>
          </p:nvPr>
        </p:nvSpPr>
        <p:spPr>
          <a:xfrm>
            <a:off x="0" y="0"/>
            <a:ext cx="13004800" cy="1270000"/>
          </a:xfrm>
          <a:prstGeom prst="rect">
            <a:avLst/>
          </a:prstGeom>
          <a:solidFill>
            <a:srgbClr val="000000"/>
          </a:solidFill>
        </p:spPr>
        <p:txBody>
          <a:bodyPr anchor="ctr"/>
          <a:lstStyle>
            <a:lvl1pPr marL="63500" marR="58702" indent="800100" defTabSz="1295400">
              <a:lnSpc>
                <a:spcPct val="100000"/>
              </a:lnSpc>
              <a:tabLst/>
              <a:defRPr sz="4000" cap="small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Futura Heavy"/>
                <a:ea typeface="Futura Heavy"/>
                <a:cs typeface="Futura Heavy"/>
                <a:sym typeface="Futura Heavy"/>
              </a:defRPr>
            </a:lvl1pPr>
          </a:lstStyle>
          <a:p>
            <a:r>
              <a:t>Title Text</a:t>
            </a:r>
          </a:p>
        </p:txBody>
      </p:sp>
      <p:sp>
        <p:nvSpPr>
          <p:cNvPr id="63" name="Body Level One…"/>
          <p:cNvSpPr txBox="1">
            <a:spLocks noGrp="1"/>
          </p:cNvSpPr>
          <p:nvPr>
            <p:ph type="body" idx="1"/>
          </p:nvPr>
        </p:nvSpPr>
        <p:spPr>
          <a:xfrm>
            <a:off x="812800" y="1828800"/>
            <a:ext cx="11379200" cy="7569200"/>
          </a:xfrm>
          <a:prstGeom prst="rect">
            <a:avLst/>
          </a:prstGeom>
        </p:spPr>
        <p:txBody>
          <a:bodyPr/>
          <a:lstStyle>
            <a:lvl1pPr marL="58702" marR="58702" defTabSz="1295400">
              <a:lnSpc>
                <a:spcPts val="3900"/>
              </a:lnSpc>
              <a:buClr>
                <a:srgbClr val="0048AA"/>
              </a:buClr>
              <a:buFont typeface="Lucida Sans"/>
              <a:tabLst/>
              <a:defRPr>
                <a:solidFill>
                  <a:srgbClr val="005493"/>
                </a:solidFill>
                <a:uFill>
                  <a:solidFill>
                    <a:srgbClr val="0048AA"/>
                  </a:solidFill>
                </a:uFill>
              </a:defRPr>
            </a:lvl1pPr>
            <a:lvl2pPr marL="635000" marR="58702" indent="-508000" defTabSz="1295400">
              <a:lnSpc>
                <a:spcPts val="3900"/>
              </a:lnSpc>
              <a:buSzPct val="166666"/>
              <a:tabLst/>
              <a:defRPr>
                <a:uFill>
                  <a:solidFill>
                    <a:srgbClr val="000000"/>
                  </a:solidFill>
                </a:uFill>
              </a:defRPr>
            </a:lvl2pPr>
            <a:lvl3pPr marL="1003300" marR="58702" indent="-368300" defTabSz="1295400">
              <a:lnSpc>
                <a:spcPts val="3900"/>
              </a:lnSpc>
              <a:buFontTx/>
              <a:buChar char="–"/>
              <a:tabLst/>
              <a:defRPr>
                <a:uFill>
                  <a:solidFill>
                    <a:srgbClr val="000000"/>
                  </a:solidFill>
                </a:uFill>
              </a:defRPr>
            </a:lvl3pPr>
            <a:lvl4pPr marL="1003300" marR="58702" indent="-368300" defTabSz="1295400">
              <a:lnSpc>
                <a:spcPts val="3900"/>
              </a:lnSpc>
              <a:buSzPct val="100000"/>
              <a:buChar char="–"/>
              <a:tabLst/>
              <a:defRPr>
                <a:uFill>
                  <a:solidFill>
                    <a:srgbClr val="000000"/>
                  </a:solidFill>
                </a:uFill>
              </a:defRPr>
            </a:lvl4pPr>
            <a:lvl5pPr marL="1003300" marR="58702" indent="-368300" defTabSz="1295400">
              <a:lnSpc>
                <a:spcPts val="3900"/>
              </a:lnSpc>
              <a:buSzPct val="100000"/>
              <a:buChar char="–"/>
              <a:tabLst/>
              <a:defRPr>
                <a:uFill>
                  <a:solidFill>
                    <a:srgbClr val="000000"/>
                  </a:solidFill>
                </a:u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618178" y="9401640"/>
            <a:ext cx="307239" cy="241352"/>
          </a:xfrm>
          <a:prstGeom prst="rect">
            <a:avLst/>
          </a:prstGeom>
        </p:spPr>
        <p:txBody>
          <a:bodyPr lIns="50800" tIns="50800" rIns="50800" bIns="50800" anchor="ctr"/>
          <a:lstStyle>
            <a:lvl1pPr defTabSz="647700">
              <a:lnSpc>
                <a:spcPct val="100000"/>
              </a:lnSpc>
              <a:tabLst/>
              <a:defRPr>
                <a:uFill>
                  <a:solidFill>
                    <a:srgbClr val="000000"/>
                  </a:solidFill>
                </a:u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65" name="interview-white.pdf" descr="interview-whit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93500" y="382872"/>
            <a:ext cx="687389" cy="46850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31905511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6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"/>
          <p:cNvSpPr/>
          <p:nvPr/>
        </p:nvSpPr>
        <p:spPr>
          <a:xfrm flipV="1">
            <a:off x="825500" y="990572"/>
            <a:ext cx="11366500" cy="28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812800" y="0"/>
            <a:ext cx="11379200" cy="812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b"/>
          <a:lstStyle/>
          <a:p>
            <a:r>
              <a:t>Title Text</a:t>
            </a:r>
          </a:p>
        </p:txBody>
      </p:sp>
      <p:sp>
        <p:nvSpPr>
          <p:cNvPr id="4" name="Body Level One…"/>
          <p:cNvSpPr txBox="1">
            <a:spLocks noGrp="1"/>
          </p:cNvSpPr>
          <p:nvPr>
            <p:ph type="body" idx="1"/>
          </p:nvPr>
        </p:nvSpPr>
        <p:spPr>
          <a:xfrm>
            <a:off x="812800" y="1270000"/>
            <a:ext cx="11379200" cy="817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>
            <a:lvl2pPr>
              <a:buFont typeface="Lucida Sans"/>
              <a:buChar char="・"/>
              <a:defRPr>
                <a:solidFill>
                  <a:srgbClr val="000000"/>
                </a:solidFill>
              </a:defRPr>
            </a:lvl2pPr>
            <a:lvl3pPr>
              <a:buFont typeface="Lucida Sans"/>
              <a:buChar char="-"/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355880" y="9347200"/>
            <a:ext cx="281840" cy="215951"/>
          </a:xfrm>
          <a:prstGeom prst="rect">
            <a:avLst/>
          </a:prstGeom>
          <a:ln w="12700">
            <a:miter lim="400000"/>
          </a:ln>
        </p:spPr>
        <p:txBody>
          <a:bodyPr wrap="none" lIns="38100" tIns="38100" rIns="38100" bIns="38100">
            <a:spAutoFit/>
          </a:bodyPr>
          <a:lstStyle>
            <a:lvl1pPr defTabSz="457200">
              <a:lnSpc>
                <a:spcPts val="1400"/>
              </a:lnSpc>
              <a:buClrTx/>
              <a:buFontTx/>
              <a:defRPr sz="12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</p:sldLayoutIdLst>
  <p:transition spd="med"/>
  <p:txStyles>
    <p:titleStyle>
      <a:lvl1pPr marL="0" marR="0" indent="0" algn="l" defTabSz="457200" rtl="0" latinLnBrk="0">
        <a:lnSpc>
          <a:spcPts val="38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244600" algn="l"/>
        </a:tabLst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Futura"/>
        </a:defRPr>
      </a:lvl1pPr>
      <a:lvl2pPr marL="0" marR="0" indent="228600" algn="l" defTabSz="457200" rtl="0" latinLnBrk="0">
        <a:lnSpc>
          <a:spcPts val="38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244600" algn="l"/>
        </a:tabLst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Futura"/>
        </a:defRPr>
      </a:lvl2pPr>
      <a:lvl3pPr marL="0" marR="0" indent="457200" algn="l" defTabSz="457200" rtl="0" latinLnBrk="0">
        <a:lnSpc>
          <a:spcPts val="38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244600" algn="l"/>
        </a:tabLst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Futura"/>
        </a:defRPr>
      </a:lvl3pPr>
      <a:lvl4pPr marL="0" marR="0" indent="685800" algn="l" defTabSz="457200" rtl="0" latinLnBrk="0">
        <a:lnSpc>
          <a:spcPts val="38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244600" algn="l"/>
        </a:tabLst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Futura"/>
        </a:defRPr>
      </a:lvl4pPr>
      <a:lvl5pPr marL="0" marR="0" indent="914400" algn="l" defTabSz="457200" rtl="0" latinLnBrk="0">
        <a:lnSpc>
          <a:spcPts val="38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244600" algn="l"/>
        </a:tabLst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Futura"/>
        </a:defRPr>
      </a:lvl5pPr>
      <a:lvl6pPr marL="0" marR="0" indent="1143000" algn="l" defTabSz="457200" rtl="0" latinLnBrk="0">
        <a:lnSpc>
          <a:spcPts val="38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244600" algn="l"/>
        </a:tabLst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Futura"/>
        </a:defRPr>
      </a:lvl6pPr>
      <a:lvl7pPr marL="0" marR="0" indent="1371600" algn="l" defTabSz="457200" rtl="0" latinLnBrk="0">
        <a:lnSpc>
          <a:spcPts val="38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244600" algn="l"/>
        </a:tabLst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Futura"/>
        </a:defRPr>
      </a:lvl7pPr>
      <a:lvl8pPr marL="0" marR="0" indent="1600200" algn="l" defTabSz="457200" rtl="0" latinLnBrk="0">
        <a:lnSpc>
          <a:spcPts val="38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244600" algn="l"/>
        </a:tabLst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Futura"/>
        </a:defRPr>
      </a:lvl8pPr>
      <a:lvl9pPr marL="0" marR="0" indent="1828800" algn="l" defTabSz="457200" rtl="0" latinLnBrk="0">
        <a:lnSpc>
          <a:spcPts val="38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244600" algn="l"/>
        </a:tabLst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Futura"/>
        </a:defRPr>
      </a:lvl9pPr>
    </p:titleStyle>
    <p:bodyStyle>
      <a:lvl1pPr marL="0" marR="0" indent="0" algn="l" defTabSz="457200" rtl="0" latinLnBrk="0">
        <a:lnSpc>
          <a:spcPts val="38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244600" algn="l"/>
        </a:tabLst>
        <a:defRPr sz="2400" b="0" i="0" u="none" strike="noStrike" cap="none" spc="0" baseline="0">
          <a:ln>
            <a:noFill/>
          </a:ln>
          <a:solidFill>
            <a:srgbClr val="0048AA"/>
          </a:solidFill>
          <a:uFillTx/>
          <a:latin typeface="+mn-lt"/>
          <a:ea typeface="+mn-ea"/>
          <a:cs typeface="+mn-cs"/>
          <a:sym typeface="Lucida Sans"/>
        </a:defRPr>
      </a:lvl1pPr>
      <a:lvl2pPr marL="584200" marR="0" indent="-457200" algn="l" defTabSz="457200" rtl="0" latinLnBrk="0">
        <a:lnSpc>
          <a:spcPts val="3800"/>
        </a:lnSpc>
        <a:spcBef>
          <a:spcPts val="0"/>
        </a:spcBef>
        <a:spcAft>
          <a:spcPts val="0"/>
        </a:spcAft>
        <a:buClrTx/>
        <a:buSzPct val="160000"/>
        <a:buFontTx/>
        <a:buChar char="•"/>
        <a:tabLst>
          <a:tab pos="1244600" algn="l"/>
        </a:tabLst>
        <a:defRPr sz="2400" b="0" i="0" u="none" strike="noStrike" cap="none" spc="0" baseline="0">
          <a:ln>
            <a:noFill/>
          </a:ln>
          <a:solidFill>
            <a:srgbClr val="0048AA"/>
          </a:solidFill>
          <a:uFillTx/>
          <a:latin typeface="+mn-lt"/>
          <a:ea typeface="+mn-ea"/>
          <a:cs typeface="+mn-cs"/>
          <a:sym typeface="Lucida Sans"/>
        </a:defRPr>
      </a:lvl2pPr>
      <a:lvl3pPr marL="914400" marR="0" indent="-317500" algn="l" defTabSz="457200" rtl="0" latinLnBrk="0">
        <a:lnSpc>
          <a:spcPts val="3800"/>
        </a:lnSpc>
        <a:spcBef>
          <a:spcPts val="0"/>
        </a:spcBef>
        <a:spcAft>
          <a:spcPts val="0"/>
        </a:spcAft>
        <a:buClrTx/>
        <a:buSzPct val="100000"/>
        <a:buFontTx/>
        <a:buChar char="•"/>
        <a:tabLst>
          <a:tab pos="1244600" algn="l"/>
        </a:tabLst>
        <a:defRPr sz="2400" b="0" i="0" u="none" strike="noStrike" cap="none" spc="0" baseline="0">
          <a:ln>
            <a:noFill/>
          </a:ln>
          <a:solidFill>
            <a:srgbClr val="0048AA"/>
          </a:solidFill>
          <a:uFillTx/>
          <a:latin typeface="+mn-lt"/>
          <a:ea typeface="+mn-ea"/>
          <a:cs typeface="+mn-cs"/>
          <a:sym typeface="Lucida Sans"/>
        </a:defRPr>
      </a:lvl3pPr>
      <a:lvl4pPr marL="0" marR="0" indent="0" algn="l" defTabSz="457200" rtl="0" latinLnBrk="0">
        <a:lnSpc>
          <a:spcPts val="38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244600" algn="l"/>
        </a:tabLst>
        <a:defRPr sz="2400" b="0" i="0" u="none" strike="noStrike" cap="none" spc="0" baseline="0">
          <a:ln>
            <a:noFill/>
          </a:ln>
          <a:solidFill>
            <a:srgbClr val="0048AA"/>
          </a:solidFill>
          <a:uFillTx/>
          <a:latin typeface="+mn-lt"/>
          <a:ea typeface="+mn-ea"/>
          <a:cs typeface="+mn-cs"/>
          <a:sym typeface="Lucida Sans"/>
        </a:defRPr>
      </a:lvl4pPr>
      <a:lvl5pPr marL="0" marR="0" indent="0" algn="l" defTabSz="457200" rtl="0" latinLnBrk="0">
        <a:lnSpc>
          <a:spcPts val="38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244600" algn="l"/>
        </a:tabLst>
        <a:defRPr sz="2400" b="0" i="0" u="none" strike="noStrike" cap="none" spc="0" baseline="0">
          <a:ln>
            <a:noFill/>
          </a:ln>
          <a:solidFill>
            <a:srgbClr val="0048AA"/>
          </a:solidFill>
          <a:uFillTx/>
          <a:latin typeface="+mn-lt"/>
          <a:ea typeface="+mn-ea"/>
          <a:cs typeface="+mn-cs"/>
          <a:sym typeface="Lucida Sans"/>
        </a:defRPr>
      </a:lvl5pPr>
      <a:lvl6pPr marL="0" marR="0" indent="355600" algn="l" defTabSz="457200" rtl="0" latinLnBrk="0">
        <a:lnSpc>
          <a:spcPts val="38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244600" algn="l"/>
        </a:tabLst>
        <a:defRPr sz="2400" b="0" i="0" u="none" strike="noStrike" cap="none" spc="0" baseline="0">
          <a:ln>
            <a:noFill/>
          </a:ln>
          <a:solidFill>
            <a:srgbClr val="0048AA"/>
          </a:solidFill>
          <a:uFillTx/>
          <a:latin typeface="+mn-lt"/>
          <a:ea typeface="+mn-ea"/>
          <a:cs typeface="+mn-cs"/>
          <a:sym typeface="Lucida Sans"/>
        </a:defRPr>
      </a:lvl6pPr>
      <a:lvl7pPr marL="0" marR="0" indent="711200" algn="l" defTabSz="457200" rtl="0" latinLnBrk="0">
        <a:lnSpc>
          <a:spcPts val="38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244600" algn="l"/>
        </a:tabLst>
        <a:defRPr sz="2400" b="0" i="0" u="none" strike="noStrike" cap="none" spc="0" baseline="0">
          <a:ln>
            <a:noFill/>
          </a:ln>
          <a:solidFill>
            <a:srgbClr val="0048AA"/>
          </a:solidFill>
          <a:uFillTx/>
          <a:latin typeface="+mn-lt"/>
          <a:ea typeface="+mn-ea"/>
          <a:cs typeface="+mn-cs"/>
          <a:sym typeface="Lucida Sans"/>
        </a:defRPr>
      </a:lvl7pPr>
      <a:lvl8pPr marL="0" marR="0" indent="1066800" algn="l" defTabSz="457200" rtl="0" latinLnBrk="0">
        <a:lnSpc>
          <a:spcPts val="38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244600" algn="l"/>
        </a:tabLst>
        <a:defRPr sz="2400" b="0" i="0" u="none" strike="noStrike" cap="none" spc="0" baseline="0">
          <a:ln>
            <a:noFill/>
          </a:ln>
          <a:solidFill>
            <a:srgbClr val="0048AA"/>
          </a:solidFill>
          <a:uFillTx/>
          <a:latin typeface="+mn-lt"/>
          <a:ea typeface="+mn-ea"/>
          <a:cs typeface="+mn-cs"/>
          <a:sym typeface="Lucida Sans"/>
        </a:defRPr>
      </a:lvl8pPr>
      <a:lvl9pPr marL="0" marR="0" indent="1422400" algn="l" defTabSz="457200" rtl="0" latinLnBrk="0">
        <a:lnSpc>
          <a:spcPts val="38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244600" algn="l"/>
        </a:tabLst>
        <a:defRPr sz="2400" b="0" i="0" u="none" strike="noStrike" cap="none" spc="0" baseline="0">
          <a:ln>
            <a:noFill/>
          </a:ln>
          <a:solidFill>
            <a:srgbClr val="0048AA"/>
          </a:solidFill>
          <a:uFillTx/>
          <a:latin typeface="+mn-lt"/>
          <a:ea typeface="+mn-ea"/>
          <a:cs typeface="+mn-cs"/>
          <a:sym typeface="Lucida Sans"/>
        </a:defRPr>
      </a:lvl9pPr>
    </p:bodyStyle>
    <p:otherStyle>
      <a:lvl1pPr marL="0" marR="0" indent="0" algn="ctr" defTabSz="457200" latinLnBrk="0">
        <a:lnSpc>
          <a:spcPts val="14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066800" algn="l"/>
        </a:tabLst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Lucida Sans"/>
        </a:defRPr>
      </a:lvl1pPr>
      <a:lvl2pPr marL="0" marR="0" indent="228600" algn="ctr" defTabSz="457200" latinLnBrk="0">
        <a:lnSpc>
          <a:spcPts val="14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066800" algn="l"/>
        </a:tabLst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Lucida Sans"/>
        </a:defRPr>
      </a:lvl2pPr>
      <a:lvl3pPr marL="0" marR="0" indent="457200" algn="ctr" defTabSz="457200" latinLnBrk="0">
        <a:lnSpc>
          <a:spcPts val="14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066800" algn="l"/>
        </a:tabLst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Lucida Sans"/>
        </a:defRPr>
      </a:lvl3pPr>
      <a:lvl4pPr marL="0" marR="0" indent="685800" algn="ctr" defTabSz="457200" latinLnBrk="0">
        <a:lnSpc>
          <a:spcPts val="14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066800" algn="l"/>
        </a:tabLst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Lucida Sans"/>
        </a:defRPr>
      </a:lvl4pPr>
      <a:lvl5pPr marL="0" marR="0" indent="914400" algn="ctr" defTabSz="457200" latinLnBrk="0">
        <a:lnSpc>
          <a:spcPts val="14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066800" algn="l"/>
        </a:tabLst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Lucida Sans"/>
        </a:defRPr>
      </a:lvl5pPr>
      <a:lvl6pPr marL="0" marR="0" indent="1143000" algn="ctr" defTabSz="457200" latinLnBrk="0">
        <a:lnSpc>
          <a:spcPts val="14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066800" algn="l"/>
        </a:tabLst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Lucida Sans"/>
        </a:defRPr>
      </a:lvl6pPr>
      <a:lvl7pPr marL="0" marR="0" indent="1371600" algn="ctr" defTabSz="457200" latinLnBrk="0">
        <a:lnSpc>
          <a:spcPts val="14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066800" algn="l"/>
        </a:tabLst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Lucida Sans"/>
        </a:defRPr>
      </a:lvl7pPr>
      <a:lvl8pPr marL="0" marR="0" indent="1600200" algn="ctr" defTabSz="457200" latinLnBrk="0">
        <a:lnSpc>
          <a:spcPts val="14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066800" algn="l"/>
        </a:tabLst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Lucida Sans"/>
        </a:defRPr>
      </a:lvl8pPr>
      <a:lvl9pPr marL="0" marR="0" indent="1828800" algn="ctr" defTabSz="457200" latinLnBrk="0">
        <a:lnSpc>
          <a:spcPts val="14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066800" algn="l"/>
        </a:tabLst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Lucida San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6.gif"/><Relationship Id="rId7" Type="http://schemas.openxmlformats.org/officeDocument/2006/relationships/image" Target="../media/image1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33.png"/><Relationship Id="rId4" Type="http://schemas.openxmlformats.org/officeDocument/2006/relationships/image" Target="../media/image3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1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7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tif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i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tif"/><Relationship Id="rId2" Type="http://schemas.openxmlformats.org/officeDocument/2006/relationships/image" Target="../media/image42.tif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ti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jpeg"/><Relationship Id="rId4" Type="http://schemas.openxmlformats.org/officeDocument/2006/relationships/image" Target="../media/image56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9AD39692-0CD0-7847-9B2A-46F9ABA51D60}"/>
              </a:ext>
            </a:extLst>
          </p:cNvPr>
          <p:cNvSpPr txBox="1">
            <a:spLocks noChangeArrowheads="1"/>
          </p:cNvSpPr>
          <p:nvPr/>
        </p:nvSpPr>
        <p:spPr>
          <a:xfrm>
            <a:off x="613465" y="2905919"/>
            <a:ext cx="11777870" cy="1143000"/>
          </a:xfrm>
          <a:prstGeom prst="rect">
            <a:avLst/>
          </a:prstGeom>
        </p:spPr>
        <p:txBody>
          <a:bodyPr anchor="ctr">
            <a:normAutofit fontScale="97500"/>
          </a:bodyPr>
          <a:lstStyle>
            <a:lvl1pPr marL="0" marR="0" indent="0" algn="l" defTabSz="457200" rtl="0" latinLnBrk="0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Futura"/>
              </a:defRPr>
            </a:lvl1pPr>
            <a:lvl2pPr marL="0" marR="0" indent="228600" algn="l" defTabSz="457200" rtl="0" latinLnBrk="0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Futura"/>
              </a:defRPr>
            </a:lvl2pPr>
            <a:lvl3pPr marL="0" marR="0" indent="457200" algn="l" defTabSz="457200" rtl="0" latinLnBrk="0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Futura"/>
              </a:defRPr>
            </a:lvl3pPr>
            <a:lvl4pPr marL="0" marR="0" indent="685800" algn="l" defTabSz="457200" rtl="0" latinLnBrk="0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Futura"/>
              </a:defRPr>
            </a:lvl4pPr>
            <a:lvl5pPr marL="0" marR="0" indent="914400" algn="l" defTabSz="457200" rtl="0" latinLnBrk="0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Futura"/>
              </a:defRPr>
            </a:lvl5pPr>
            <a:lvl6pPr marL="0" marR="0" indent="1143000" algn="l" defTabSz="457200" rtl="0" latinLnBrk="0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Futura"/>
              </a:defRPr>
            </a:lvl6pPr>
            <a:lvl7pPr marL="0" marR="0" indent="1371600" algn="l" defTabSz="457200" rtl="0" latinLnBrk="0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Futura"/>
              </a:defRPr>
            </a:lvl7pPr>
            <a:lvl8pPr marL="0" marR="0" indent="1600200" algn="l" defTabSz="457200" rtl="0" latinLnBrk="0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Futura"/>
              </a:defRPr>
            </a:lvl8pPr>
            <a:lvl9pPr marL="0" marR="0" indent="1828800" algn="l" defTabSz="457200" rtl="0" latinLnBrk="0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Futura"/>
              </a:defRPr>
            </a:lvl9pPr>
          </a:lstStyle>
          <a:p>
            <a:pPr algn="ctr" hangingPunct="1">
              <a:defRPr/>
            </a:pPr>
            <a:r>
              <a:rPr lang="en-US" altLang="zh-CN" sz="4400" dirty="0"/>
              <a:t>CS101</a:t>
            </a:r>
            <a:r>
              <a:rPr lang="zh-CN" altLang="en-US" sz="4400" dirty="0"/>
              <a:t> </a:t>
            </a:r>
            <a:r>
              <a:rPr lang="en-US" altLang="zh-CN" sz="4400" dirty="0"/>
              <a:t>Algorithms and Data Structures</a:t>
            </a:r>
          </a:p>
        </p:txBody>
      </p:sp>
      <p:sp>
        <p:nvSpPr>
          <p:cNvPr id="4" name="Subtitle 1">
            <a:extLst>
              <a:ext uri="{FF2B5EF4-FFF2-40B4-BE49-F238E27FC236}">
                <a16:creationId xmlns:a16="http://schemas.microsoft.com/office/drawing/2014/main" id="{35A3F68D-B7D7-534F-9DD2-5DDA7A37B8A3}"/>
              </a:ext>
            </a:extLst>
          </p:cNvPr>
          <p:cNvSpPr txBox="1">
            <a:spLocks/>
          </p:cNvSpPr>
          <p:nvPr/>
        </p:nvSpPr>
        <p:spPr>
          <a:xfrm>
            <a:off x="3073400" y="4506119"/>
            <a:ext cx="6858000" cy="165576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eaLnBrk="1" hangingPunct="1">
              <a:buNone/>
            </a:pPr>
            <a:r>
              <a:rPr lang="en-US" altLang="zh-CN" sz="2800" dirty="0">
                <a:solidFill>
                  <a:prstClr val="black"/>
                </a:solidFill>
              </a:rPr>
              <a:t>Reductions, P and NP</a:t>
            </a:r>
          </a:p>
        </p:txBody>
      </p:sp>
    </p:spTree>
    <p:extLst>
      <p:ext uri="{BB962C8B-B14F-4D97-AF65-F5344CB8AC3E}">
        <p14:creationId xmlns:p14="http://schemas.microsoft.com/office/powerpoint/2010/main" val="1502474014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Line"/>
          <p:cNvSpPr/>
          <p:nvPr/>
        </p:nvSpPr>
        <p:spPr>
          <a:xfrm flipV="1">
            <a:off x="825500" y="990572"/>
            <a:ext cx="11366500" cy="28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30" name="Poly-time reduction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Poly-time reductions</a:t>
            </a:r>
          </a:p>
        </p:txBody>
      </p:sp>
      <p:sp>
        <p:nvSpPr>
          <p:cNvPr id="231" name="Design algorithms.  If X ≤ P Y and Y can be solved in polynomial time, then X can be solved in polynomial time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Design algorithms. 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If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X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≤</a:t>
            </a:r>
            <a:r>
              <a:rPr baseline="-2025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P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Y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and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Y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can be solved in polynomial time,</a:t>
            </a:r>
            <a:b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then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X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can be solved in polynomial time.</a:t>
            </a:r>
          </a:p>
          <a:p>
            <a:b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r>
              <a:t>Establish intractability. 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If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X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≤</a:t>
            </a:r>
            <a:r>
              <a:rPr baseline="-2025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P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Y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and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X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cannot be solved in polynomial time, then Y cannot be solved in polynomial time.</a:t>
            </a:r>
          </a:p>
          <a:p>
            <a:b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r>
              <a:t>Establish equivalence. 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If both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X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≤</a:t>
            </a:r>
            <a:r>
              <a:rPr baseline="-2025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P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Y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and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Y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≤</a:t>
            </a:r>
            <a:r>
              <a:rPr baseline="-2025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P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X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, we use notation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X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≡</a:t>
            </a:r>
            <a:r>
              <a:rPr i="1" baseline="-2025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 baseline="-2025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P</a:t>
            </a:r>
            <a:r>
              <a:rPr i="1" baseline="-2025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Y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.</a:t>
            </a:r>
            <a:b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In this case,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X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can be solved in polynomial time iff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Y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can be.</a:t>
            </a:r>
          </a:p>
          <a:p>
            <a:b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b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b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b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b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b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b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r>
              <a:t>Bottom line. 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Reductions classify problems according to </a:t>
            </a:r>
            <a:r>
              <a:rPr>
                <a:solidFill>
                  <a:srgbClr val="8D3124"/>
                </a:solidFill>
                <a:uFill>
                  <a:solidFill>
                    <a:srgbClr val="8D3124"/>
                  </a:solidFill>
                </a:uFill>
              </a:rPr>
              <a:t>relative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difficulty.</a:t>
            </a:r>
          </a:p>
        </p:txBody>
      </p:sp>
      <p:sp>
        <p:nvSpPr>
          <p:cNvPr id="23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10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1" grpId="1" build="p" animBg="1" advAuto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KleinbergTardosCover.pdf" descr="KleinbergTardosCover.pdf"/>
          <p:cNvPicPr>
            <a:picLocks noChangeAspect="1"/>
          </p:cNvPicPr>
          <p:nvPr/>
        </p:nvPicPr>
        <p:blipFill>
          <a:blip r:embed="rId2">
            <a:alphaModFix amt="50000"/>
          </a:blip>
          <a:srcRect l="1755" t="7594" r="1755" b="7594"/>
          <a:stretch>
            <a:fillRect/>
          </a:stretch>
        </p:blipFill>
        <p:spPr>
          <a:xfrm>
            <a:off x="655880" y="1764307"/>
            <a:ext cx="4445201" cy="5056414"/>
          </a:xfrm>
          <a:prstGeom prst="rect">
            <a:avLst/>
          </a:prstGeom>
          <a:ln w="12700">
            <a:miter lim="400000"/>
          </a:ln>
        </p:spPr>
      </p:pic>
      <p:pic>
        <p:nvPicPr>
          <p:cNvPr id="237" name="Aw_COLOR_web_logo.png" descr="Aw_COLOR_web_logo.png"/>
          <p:cNvPicPr>
            <a:picLocks noChangeAspect="1"/>
          </p:cNvPicPr>
          <p:nvPr/>
        </p:nvPicPr>
        <p:blipFill>
          <a:blip r:embed="rId3">
            <a:alphaModFix amt="33000"/>
          </a:blip>
          <a:stretch>
            <a:fillRect/>
          </a:stretch>
        </p:blipFill>
        <p:spPr>
          <a:xfrm>
            <a:off x="4164381" y="1892300"/>
            <a:ext cx="737819" cy="812800"/>
          </a:xfrm>
          <a:prstGeom prst="rect">
            <a:avLst/>
          </a:prstGeom>
          <a:ln w="12700">
            <a:miter lim="400000"/>
          </a:ln>
        </p:spPr>
      </p:pic>
      <p:sp>
        <p:nvSpPr>
          <p:cNvPr id="238" name="Line"/>
          <p:cNvSpPr/>
          <p:nvPr/>
        </p:nvSpPr>
        <p:spPr>
          <a:xfrm>
            <a:off x="5778500" y="2349500"/>
            <a:ext cx="6515101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39" name="8.  Intractability I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Reductions, P and NP</a:t>
            </a:r>
            <a:endParaRPr dirty="0"/>
          </a:p>
        </p:txBody>
      </p:sp>
      <p:sp>
        <p:nvSpPr>
          <p:cNvPr id="240" name="poly-time reductions…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lvl="3"/>
            <a:r>
              <a:rPr dirty="0"/>
              <a:t>poly-time reductions</a:t>
            </a:r>
          </a:p>
          <a:p>
            <a:r>
              <a:rPr dirty="0"/>
              <a:t>packing and covering problems</a:t>
            </a:r>
          </a:p>
          <a:p>
            <a:pPr lvl="1"/>
            <a:r>
              <a:rPr dirty="0"/>
              <a:t>constraint satisfaction problems</a:t>
            </a:r>
          </a:p>
          <a:p>
            <a:pPr lvl="1"/>
            <a:r>
              <a:rPr dirty="0"/>
              <a:t>graph coloring</a:t>
            </a:r>
            <a:endParaRPr lang="en-US" dirty="0"/>
          </a:p>
          <a:p>
            <a:r>
              <a:rPr lang="en-GB" dirty="0">
                <a:solidFill>
                  <a:srgbClr val="D5D5D5"/>
                </a:solidFill>
              </a:rPr>
              <a:t>P vs. NP</a:t>
            </a:r>
          </a:p>
          <a:p>
            <a:pPr lvl="1"/>
            <a:r>
              <a:rPr lang="en-GB" dirty="0"/>
              <a:t>NP-complete</a:t>
            </a:r>
            <a:endParaRPr dirty="0"/>
          </a:p>
        </p:txBody>
      </p:sp>
      <p:sp>
        <p:nvSpPr>
          <p:cNvPr id="241" name="Section 8.1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Section 8.1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Independent-Set.  Given a graph G = (V, E) and an integer k, is there a subset of k (or more) vertices such that no two are adjacent?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cap="small"/>
              <a:t>Independent-Set</a:t>
            </a:r>
            <a:r>
              <a:t>.  </a:t>
            </a:r>
            <a:r>
              <a:rPr>
                <a:solidFill>
                  <a:srgbClr val="000000"/>
                </a:solidFill>
              </a:rPr>
              <a:t>Given a graph 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G</a:t>
            </a:r>
            <a:r>
              <a: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 = (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V</a:t>
            </a:r>
            <a:r>
              <a: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, 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E</a:t>
            </a:r>
            <a:r>
              <a: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)</a:t>
            </a:r>
            <a:r>
              <a:rPr>
                <a:solidFill>
                  <a:srgbClr val="000000"/>
                </a:solidFill>
              </a:rPr>
              <a:t> and an integer 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k</a:t>
            </a:r>
            <a:r>
              <a:rPr>
                <a:solidFill>
                  <a:srgbClr val="000000"/>
                </a:solidFill>
              </a:rPr>
              <a:t>, is there</a:t>
            </a:r>
            <a:br>
              <a:rPr>
                <a:solidFill>
                  <a:srgbClr val="000000"/>
                </a:solidFill>
              </a:rPr>
            </a:br>
            <a:r>
              <a:rPr>
                <a:solidFill>
                  <a:srgbClr val="000000"/>
                </a:solidFill>
              </a:rPr>
              <a:t>a subset of 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k </a:t>
            </a:r>
            <a:r>
              <a:rPr>
                <a:solidFill>
                  <a:srgbClr val="000000"/>
                </a:solidFill>
              </a:rPr>
              <a:t>(or more) vertices such that no two are adjacent?</a:t>
            </a:r>
          </a:p>
          <a:p>
            <a:br/>
            <a:r>
              <a:t>Ex.  </a:t>
            </a:r>
            <a:r>
              <a:rPr>
                <a:solidFill>
                  <a:srgbClr val="000000"/>
                </a:solidFill>
              </a:rPr>
              <a:t>Is there an independent set of size </a:t>
            </a:r>
            <a:r>
              <a: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≥ 6 </a:t>
            </a:r>
            <a:r>
              <a:rPr>
                <a:solidFill>
                  <a:srgbClr val="000000"/>
                </a:solidFill>
              </a:rPr>
              <a:t>?</a:t>
            </a:r>
          </a:p>
          <a:p>
            <a:r>
              <a:t>Ex.  </a:t>
            </a:r>
            <a:r>
              <a:rPr>
                <a:solidFill>
                  <a:srgbClr val="000000"/>
                </a:solidFill>
              </a:rPr>
              <a:t>Is there an independent set of size </a:t>
            </a:r>
            <a:r>
              <a: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≥ 7 </a:t>
            </a:r>
            <a:r>
              <a:rPr>
                <a:solidFill>
                  <a:srgbClr val="000000"/>
                </a:solidFill>
              </a:rPr>
              <a:t>?</a:t>
            </a:r>
          </a:p>
        </p:txBody>
      </p:sp>
      <p:sp>
        <p:nvSpPr>
          <p:cNvPr id="244" name="Line"/>
          <p:cNvSpPr/>
          <p:nvPr/>
        </p:nvSpPr>
        <p:spPr>
          <a:xfrm flipV="1">
            <a:off x="825500" y="990572"/>
            <a:ext cx="11366500" cy="28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45" name="Independent se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Independent set</a:t>
            </a:r>
          </a:p>
        </p:txBody>
      </p:sp>
      <p:sp>
        <p:nvSpPr>
          <p:cNvPr id="24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12</a:t>
            </a:fld>
            <a:endParaRPr/>
          </a:p>
        </p:txBody>
      </p:sp>
      <p:grpSp>
        <p:nvGrpSpPr>
          <p:cNvPr id="249" name="Group"/>
          <p:cNvGrpSpPr/>
          <p:nvPr/>
        </p:nvGrpSpPr>
        <p:grpSpPr>
          <a:xfrm>
            <a:off x="9423400" y="7373902"/>
            <a:ext cx="3274827" cy="352214"/>
            <a:chOff x="0" y="0"/>
            <a:chExt cx="3274826" cy="352213"/>
          </a:xfrm>
        </p:grpSpPr>
        <p:sp>
          <p:nvSpPr>
            <p:cNvPr id="247" name="Circle"/>
            <p:cNvSpPr/>
            <p:nvPr/>
          </p:nvSpPr>
          <p:spPr>
            <a:xfrm>
              <a:off x="0" y="0"/>
              <a:ext cx="354472" cy="352214"/>
            </a:xfrm>
            <a:prstGeom prst="ellipse">
              <a:avLst/>
            </a:pr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48" name="independent set of size 6"/>
            <p:cNvSpPr txBox="1"/>
            <p:nvPr/>
          </p:nvSpPr>
          <p:spPr>
            <a:xfrm>
              <a:off x="599888" y="55597"/>
              <a:ext cx="2674939" cy="228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 algn="l">
                <a:defRPr b="1">
                  <a:solidFill>
                    <a:srgbClr val="000000"/>
                  </a:solidFill>
                  <a:latin typeface="Lucida Grande"/>
                  <a:ea typeface="Lucida Grande"/>
                  <a:cs typeface="Lucida Grande"/>
                  <a:sym typeface="Lucida Grande"/>
                </a:defRPr>
              </a:lvl1pPr>
            </a:lstStyle>
            <a:p>
              <a:r>
                <a:t>independent set of size 6</a:t>
              </a:r>
            </a:p>
          </p:txBody>
        </p:sp>
      </p:grpSp>
      <p:grpSp>
        <p:nvGrpSpPr>
          <p:cNvPr id="274" name="Group"/>
          <p:cNvGrpSpPr/>
          <p:nvPr/>
        </p:nvGrpSpPr>
        <p:grpSpPr>
          <a:xfrm>
            <a:off x="3797300" y="4885831"/>
            <a:ext cx="4100972" cy="4502009"/>
            <a:chOff x="0" y="0"/>
            <a:chExt cx="4100971" cy="4502008"/>
          </a:xfrm>
        </p:grpSpPr>
        <p:sp>
          <p:nvSpPr>
            <p:cNvPr id="282" name="Connection Line"/>
            <p:cNvSpPr/>
            <p:nvPr/>
          </p:nvSpPr>
          <p:spPr>
            <a:xfrm>
              <a:off x="177235" y="4324773"/>
              <a:ext cx="3559424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21600"/>
                  </a:lnTo>
                </a:path>
              </a:pathLst>
            </a:custGeom>
            <a:noFill/>
            <a:ln w="38100" cap="flat">
              <a:solidFill>
                <a:srgbClr val="AAAAAA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cxnSp>
          <p:nvCxnSpPr>
            <p:cNvPr id="251" name="Connection Line"/>
            <p:cNvCxnSpPr>
              <a:stCxn id="269" idx="0"/>
              <a:endCxn id="271" idx="0"/>
            </p:cNvCxnSpPr>
            <p:nvPr/>
          </p:nvCxnSpPr>
          <p:spPr>
            <a:xfrm>
              <a:off x="3918656" y="177235"/>
              <a:ext cx="1" cy="1000197"/>
            </a:xfrm>
            <a:prstGeom prst="straightConnector1">
              <a:avLst/>
            </a:prstGeom>
            <a:ln w="38100" cap="flat">
              <a:solidFill>
                <a:srgbClr val="AAAAAA"/>
              </a:solidFill>
              <a:prstDash val="solid"/>
              <a:miter lim="400000"/>
            </a:ln>
            <a:effectLst/>
          </p:spPr>
        </p:cxnSp>
        <p:sp>
          <p:nvSpPr>
            <p:cNvPr id="283" name="Connection Line"/>
            <p:cNvSpPr/>
            <p:nvPr/>
          </p:nvSpPr>
          <p:spPr>
            <a:xfrm>
              <a:off x="3918656" y="1359367"/>
              <a:ext cx="1" cy="9187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00" cap="flat">
              <a:solidFill>
                <a:srgbClr val="AAAAAA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284" name="Connection Line"/>
            <p:cNvSpPr/>
            <p:nvPr/>
          </p:nvSpPr>
          <p:spPr>
            <a:xfrm>
              <a:off x="177235" y="1177431"/>
              <a:ext cx="1" cy="9197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h="21600" extrusionOk="0">
                  <a:moveTo>
                    <a:pt x="0" y="21600"/>
                  </a:moveTo>
                  <a:cubicBezTo>
                    <a:pt x="0" y="14400"/>
                    <a:pt x="0" y="7200"/>
                    <a:pt x="0" y="0"/>
                  </a:cubicBezTo>
                </a:path>
              </a:pathLst>
            </a:custGeom>
            <a:noFill/>
            <a:ln w="38100" cap="flat">
              <a:solidFill>
                <a:srgbClr val="AAAAAA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285" name="Connection Line"/>
            <p:cNvSpPr/>
            <p:nvPr/>
          </p:nvSpPr>
          <p:spPr>
            <a:xfrm>
              <a:off x="177235" y="177235"/>
              <a:ext cx="3559424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7087" extrusionOk="0">
                  <a:moveTo>
                    <a:pt x="0" y="17087"/>
                  </a:moveTo>
                  <a:cubicBezTo>
                    <a:pt x="7200" y="-483"/>
                    <a:pt x="14400" y="-4513"/>
                    <a:pt x="21600" y="5320"/>
                  </a:cubicBezTo>
                </a:path>
              </a:pathLst>
            </a:custGeom>
            <a:noFill/>
            <a:ln w="38100" cap="flat">
              <a:solidFill>
                <a:srgbClr val="AAAAAA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286" name="Connection Line"/>
            <p:cNvSpPr/>
            <p:nvPr/>
          </p:nvSpPr>
          <p:spPr>
            <a:xfrm>
              <a:off x="177235" y="177235"/>
              <a:ext cx="3565696" cy="9532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00" cap="flat">
              <a:solidFill>
                <a:srgbClr val="AAAAAA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287" name="Connection Line"/>
            <p:cNvSpPr/>
            <p:nvPr/>
          </p:nvSpPr>
          <p:spPr>
            <a:xfrm>
              <a:off x="177235" y="1177431"/>
              <a:ext cx="3559424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0"/>
                  </a:lnTo>
                </a:path>
              </a:pathLst>
            </a:custGeom>
            <a:noFill/>
            <a:ln w="38100" cap="flat">
              <a:solidFill>
                <a:srgbClr val="AAAAAA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cxnSp>
          <p:nvCxnSpPr>
            <p:cNvPr id="257" name="Connection Line"/>
            <p:cNvCxnSpPr>
              <a:stCxn id="268" idx="0"/>
              <a:endCxn id="269" idx="0"/>
            </p:cNvCxnSpPr>
            <p:nvPr/>
          </p:nvCxnSpPr>
          <p:spPr>
            <a:xfrm flipV="1">
              <a:off x="177235" y="177235"/>
              <a:ext cx="3741422" cy="2100863"/>
            </a:xfrm>
            <a:prstGeom prst="straightConnector1">
              <a:avLst/>
            </a:prstGeom>
            <a:ln w="38100" cap="flat">
              <a:solidFill>
                <a:srgbClr val="AAAAAA"/>
              </a:solidFill>
              <a:prstDash val="solid"/>
              <a:miter lim="400000"/>
            </a:ln>
            <a:effectLst/>
          </p:spPr>
        </p:cxnSp>
        <p:sp>
          <p:nvSpPr>
            <p:cNvPr id="288" name="Connection Line"/>
            <p:cNvSpPr/>
            <p:nvPr/>
          </p:nvSpPr>
          <p:spPr>
            <a:xfrm>
              <a:off x="353098" y="2325164"/>
              <a:ext cx="3565559" cy="9542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00" cap="flat">
              <a:solidFill>
                <a:srgbClr val="AAAAAA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289" name="Connection Line"/>
            <p:cNvSpPr/>
            <p:nvPr/>
          </p:nvSpPr>
          <p:spPr>
            <a:xfrm>
              <a:off x="359171" y="2278097"/>
              <a:ext cx="3559486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00" cap="flat">
              <a:solidFill>
                <a:srgbClr val="AAAAAA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290" name="Connection Line"/>
            <p:cNvSpPr/>
            <p:nvPr/>
          </p:nvSpPr>
          <p:spPr>
            <a:xfrm>
              <a:off x="177235" y="3279422"/>
              <a:ext cx="3566237" cy="9964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00" cap="flat">
              <a:solidFill>
                <a:srgbClr val="AAAAAA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291" name="Connection Line"/>
            <p:cNvSpPr/>
            <p:nvPr/>
          </p:nvSpPr>
          <p:spPr>
            <a:xfrm>
              <a:off x="3918656" y="3279422"/>
              <a:ext cx="1" cy="8633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21600"/>
                  </a:lnTo>
                </a:path>
              </a:pathLst>
            </a:custGeom>
            <a:noFill/>
            <a:ln w="38100" cap="flat">
              <a:solidFill>
                <a:srgbClr val="AAAAAA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262" name="Circle"/>
            <p:cNvSpPr/>
            <p:nvPr/>
          </p:nvSpPr>
          <p:spPr>
            <a:xfrm>
              <a:off x="0" y="3668"/>
              <a:ext cx="354472" cy="354472"/>
            </a:xfrm>
            <a:prstGeom prst="ellipse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63" name="Circle"/>
            <p:cNvSpPr/>
            <p:nvPr/>
          </p:nvSpPr>
          <p:spPr>
            <a:xfrm>
              <a:off x="0" y="4143868"/>
              <a:ext cx="354472" cy="354472"/>
            </a:xfrm>
            <a:prstGeom prst="ellipse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64" name="Circle"/>
            <p:cNvSpPr/>
            <p:nvPr/>
          </p:nvSpPr>
          <p:spPr>
            <a:xfrm>
              <a:off x="3746500" y="2099168"/>
              <a:ext cx="354472" cy="352215"/>
            </a:xfrm>
            <a:prstGeom prst="ellipse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65" name="Circle"/>
            <p:cNvSpPr/>
            <p:nvPr/>
          </p:nvSpPr>
          <p:spPr>
            <a:xfrm>
              <a:off x="0" y="994268"/>
              <a:ext cx="354472" cy="354472"/>
            </a:xfrm>
            <a:prstGeom prst="ellipse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66" name="Circle"/>
            <p:cNvSpPr/>
            <p:nvPr/>
          </p:nvSpPr>
          <p:spPr>
            <a:xfrm>
              <a:off x="0" y="3102468"/>
              <a:ext cx="354472" cy="354472"/>
            </a:xfrm>
            <a:prstGeom prst="ellipse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67" name="Circle"/>
            <p:cNvSpPr/>
            <p:nvPr/>
          </p:nvSpPr>
          <p:spPr>
            <a:xfrm>
              <a:off x="3746500" y="3102468"/>
              <a:ext cx="354472" cy="354472"/>
            </a:xfrm>
            <a:prstGeom prst="ellipse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68" name="Circle"/>
            <p:cNvSpPr/>
            <p:nvPr/>
          </p:nvSpPr>
          <p:spPr>
            <a:xfrm>
              <a:off x="0" y="2101991"/>
              <a:ext cx="354472" cy="352214"/>
            </a:xfrm>
            <a:prstGeom prst="ellipse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69" name="Circle"/>
            <p:cNvSpPr/>
            <p:nvPr/>
          </p:nvSpPr>
          <p:spPr>
            <a:xfrm>
              <a:off x="3741420" y="0"/>
              <a:ext cx="354472" cy="354472"/>
            </a:xfrm>
            <a:prstGeom prst="ellipse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70" name="Circle"/>
            <p:cNvSpPr/>
            <p:nvPr/>
          </p:nvSpPr>
          <p:spPr>
            <a:xfrm>
              <a:off x="3741420" y="4147537"/>
              <a:ext cx="354472" cy="354472"/>
            </a:xfrm>
            <a:prstGeom prst="ellipse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71" name="Circle"/>
            <p:cNvSpPr/>
            <p:nvPr/>
          </p:nvSpPr>
          <p:spPr>
            <a:xfrm>
              <a:off x="3741420" y="1000195"/>
              <a:ext cx="354472" cy="354472"/>
            </a:xfrm>
            <a:prstGeom prst="ellipse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cxnSp>
          <p:nvCxnSpPr>
            <p:cNvPr id="272" name="Connection Line"/>
            <p:cNvCxnSpPr>
              <a:stCxn id="271" idx="0"/>
              <a:endCxn id="266" idx="0"/>
            </p:cNvCxnSpPr>
            <p:nvPr/>
          </p:nvCxnSpPr>
          <p:spPr>
            <a:xfrm flipH="1">
              <a:off x="177235" y="1177431"/>
              <a:ext cx="3741422" cy="2102274"/>
            </a:xfrm>
            <a:prstGeom prst="straightConnector1">
              <a:avLst/>
            </a:prstGeom>
            <a:ln w="38100" cap="flat">
              <a:solidFill>
                <a:srgbClr val="AAAAAA"/>
              </a:solidFill>
              <a:prstDash val="solid"/>
              <a:miter lim="400000"/>
            </a:ln>
            <a:effectLst/>
          </p:spPr>
        </p:cxnSp>
        <p:cxnSp>
          <p:nvCxnSpPr>
            <p:cNvPr id="273" name="Connection Line"/>
            <p:cNvCxnSpPr>
              <a:stCxn id="263" idx="0"/>
              <a:endCxn id="271" idx="0"/>
            </p:cNvCxnSpPr>
            <p:nvPr/>
          </p:nvCxnSpPr>
          <p:spPr>
            <a:xfrm flipV="1">
              <a:off x="177235" y="1177431"/>
              <a:ext cx="3741422" cy="3143674"/>
            </a:xfrm>
            <a:prstGeom prst="straightConnector1">
              <a:avLst/>
            </a:prstGeom>
            <a:ln w="38100" cap="flat">
              <a:solidFill>
                <a:srgbClr val="AAAAAA"/>
              </a:solidFill>
              <a:prstDash val="solid"/>
              <a:miter lim="400000"/>
            </a:ln>
            <a:effectLst/>
          </p:spPr>
        </p:cxnSp>
      </p:grpSp>
      <p:grpSp>
        <p:nvGrpSpPr>
          <p:cNvPr id="281" name="Group"/>
          <p:cNvGrpSpPr/>
          <p:nvPr/>
        </p:nvGrpSpPr>
        <p:grpSpPr>
          <a:xfrm>
            <a:off x="3797300" y="4885831"/>
            <a:ext cx="4095892" cy="4502009"/>
            <a:chOff x="0" y="0"/>
            <a:chExt cx="4095891" cy="4502008"/>
          </a:xfrm>
        </p:grpSpPr>
        <p:sp>
          <p:nvSpPr>
            <p:cNvPr id="275" name="Circle"/>
            <p:cNvSpPr/>
            <p:nvPr/>
          </p:nvSpPr>
          <p:spPr>
            <a:xfrm>
              <a:off x="0" y="0"/>
              <a:ext cx="354472" cy="354472"/>
            </a:xfrm>
            <a:prstGeom prst="ellipse">
              <a:avLst/>
            </a:pr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76" name="Circle"/>
            <p:cNvSpPr/>
            <p:nvPr/>
          </p:nvSpPr>
          <p:spPr>
            <a:xfrm>
              <a:off x="0" y="4147537"/>
              <a:ext cx="354472" cy="354472"/>
            </a:xfrm>
            <a:prstGeom prst="ellipse">
              <a:avLst/>
            </a:pr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77" name="Circle"/>
            <p:cNvSpPr/>
            <p:nvPr/>
          </p:nvSpPr>
          <p:spPr>
            <a:xfrm>
              <a:off x="3741420" y="2101991"/>
              <a:ext cx="354472" cy="352214"/>
            </a:xfrm>
            <a:prstGeom prst="ellipse">
              <a:avLst/>
            </a:pr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78" name="Circle"/>
            <p:cNvSpPr/>
            <p:nvPr/>
          </p:nvSpPr>
          <p:spPr>
            <a:xfrm>
              <a:off x="0" y="1000195"/>
              <a:ext cx="354472" cy="354472"/>
            </a:xfrm>
            <a:prstGeom prst="ellipse">
              <a:avLst/>
            </a:pr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79" name="Circle"/>
            <p:cNvSpPr/>
            <p:nvPr/>
          </p:nvSpPr>
          <p:spPr>
            <a:xfrm>
              <a:off x="0" y="3102186"/>
              <a:ext cx="354472" cy="354472"/>
            </a:xfrm>
            <a:prstGeom prst="ellipse">
              <a:avLst/>
            </a:pr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80" name="Circle"/>
            <p:cNvSpPr/>
            <p:nvPr/>
          </p:nvSpPr>
          <p:spPr>
            <a:xfrm>
              <a:off x="3741420" y="3102186"/>
              <a:ext cx="354472" cy="354472"/>
            </a:xfrm>
            <a:prstGeom prst="ellipse">
              <a:avLst/>
            </a:pr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3" grpId="1" build="p" bldLvl="5" animBg="1" advAuto="0"/>
      <p:bldP spid="249" grpId="3" animBg="1" advAuto="0"/>
      <p:bldP spid="281" grpId="2" animBg="1" advAuto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9" name="Group"/>
          <p:cNvGrpSpPr/>
          <p:nvPr/>
        </p:nvGrpSpPr>
        <p:grpSpPr>
          <a:xfrm>
            <a:off x="3797300" y="4885831"/>
            <a:ext cx="4100972" cy="4502009"/>
            <a:chOff x="0" y="0"/>
            <a:chExt cx="4100971" cy="4502008"/>
          </a:xfrm>
        </p:grpSpPr>
        <p:sp>
          <p:nvSpPr>
            <p:cNvPr id="336" name="Connection Line"/>
            <p:cNvSpPr/>
            <p:nvPr/>
          </p:nvSpPr>
          <p:spPr>
            <a:xfrm>
              <a:off x="177235" y="4324773"/>
              <a:ext cx="3559424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21600"/>
                  </a:lnTo>
                </a:path>
              </a:pathLst>
            </a:custGeom>
            <a:noFill/>
            <a:ln w="38100" cap="flat">
              <a:solidFill>
                <a:srgbClr val="AAAAAA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cxnSp>
          <p:nvCxnSpPr>
            <p:cNvPr id="296" name="Connection Line"/>
            <p:cNvCxnSpPr>
              <a:stCxn id="314" idx="0"/>
              <a:endCxn id="316" idx="0"/>
            </p:cNvCxnSpPr>
            <p:nvPr/>
          </p:nvCxnSpPr>
          <p:spPr>
            <a:xfrm>
              <a:off x="3918656" y="177235"/>
              <a:ext cx="1" cy="1000197"/>
            </a:xfrm>
            <a:prstGeom prst="straightConnector1">
              <a:avLst/>
            </a:prstGeom>
            <a:ln w="38100" cap="flat">
              <a:solidFill>
                <a:srgbClr val="AAAAAA"/>
              </a:solidFill>
              <a:prstDash val="solid"/>
              <a:miter lim="400000"/>
            </a:ln>
            <a:effectLst/>
          </p:spPr>
        </p:cxnSp>
        <p:sp>
          <p:nvSpPr>
            <p:cNvPr id="337" name="Connection Line"/>
            <p:cNvSpPr/>
            <p:nvPr/>
          </p:nvSpPr>
          <p:spPr>
            <a:xfrm>
              <a:off x="3918656" y="1359367"/>
              <a:ext cx="1" cy="9187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00" cap="flat">
              <a:solidFill>
                <a:srgbClr val="AAAAAA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338" name="Connection Line"/>
            <p:cNvSpPr/>
            <p:nvPr/>
          </p:nvSpPr>
          <p:spPr>
            <a:xfrm>
              <a:off x="177235" y="1177431"/>
              <a:ext cx="1" cy="9197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h="21600" extrusionOk="0">
                  <a:moveTo>
                    <a:pt x="0" y="21600"/>
                  </a:moveTo>
                  <a:cubicBezTo>
                    <a:pt x="0" y="14400"/>
                    <a:pt x="0" y="7200"/>
                    <a:pt x="0" y="0"/>
                  </a:cubicBezTo>
                </a:path>
              </a:pathLst>
            </a:custGeom>
            <a:noFill/>
            <a:ln w="38100" cap="flat">
              <a:solidFill>
                <a:srgbClr val="AAAAAA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339" name="Connection Line"/>
            <p:cNvSpPr/>
            <p:nvPr/>
          </p:nvSpPr>
          <p:spPr>
            <a:xfrm>
              <a:off x="177235" y="177235"/>
              <a:ext cx="3559424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7087" extrusionOk="0">
                  <a:moveTo>
                    <a:pt x="0" y="17087"/>
                  </a:moveTo>
                  <a:cubicBezTo>
                    <a:pt x="7200" y="-483"/>
                    <a:pt x="14400" y="-4513"/>
                    <a:pt x="21600" y="5320"/>
                  </a:cubicBezTo>
                </a:path>
              </a:pathLst>
            </a:custGeom>
            <a:noFill/>
            <a:ln w="38100" cap="flat">
              <a:solidFill>
                <a:srgbClr val="AAAAAA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340" name="Connection Line"/>
            <p:cNvSpPr/>
            <p:nvPr/>
          </p:nvSpPr>
          <p:spPr>
            <a:xfrm>
              <a:off x="177235" y="177235"/>
              <a:ext cx="3565696" cy="9532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00" cap="flat">
              <a:solidFill>
                <a:srgbClr val="AAAAAA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341" name="Connection Line"/>
            <p:cNvSpPr/>
            <p:nvPr/>
          </p:nvSpPr>
          <p:spPr>
            <a:xfrm>
              <a:off x="177235" y="1177431"/>
              <a:ext cx="3559424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0"/>
                  </a:lnTo>
                </a:path>
              </a:pathLst>
            </a:custGeom>
            <a:noFill/>
            <a:ln w="38100" cap="flat">
              <a:solidFill>
                <a:srgbClr val="AAAAAA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cxnSp>
          <p:nvCxnSpPr>
            <p:cNvPr id="302" name="Connection Line"/>
            <p:cNvCxnSpPr>
              <a:stCxn id="313" idx="0"/>
              <a:endCxn id="314" idx="0"/>
            </p:cNvCxnSpPr>
            <p:nvPr/>
          </p:nvCxnSpPr>
          <p:spPr>
            <a:xfrm flipV="1">
              <a:off x="177235" y="177235"/>
              <a:ext cx="3741422" cy="2100863"/>
            </a:xfrm>
            <a:prstGeom prst="straightConnector1">
              <a:avLst/>
            </a:prstGeom>
            <a:ln w="38100" cap="flat">
              <a:solidFill>
                <a:srgbClr val="AAAAAA"/>
              </a:solidFill>
              <a:prstDash val="solid"/>
              <a:miter lim="400000"/>
            </a:ln>
            <a:effectLst/>
          </p:spPr>
        </p:cxnSp>
        <p:sp>
          <p:nvSpPr>
            <p:cNvPr id="342" name="Connection Line"/>
            <p:cNvSpPr/>
            <p:nvPr/>
          </p:nvSpPr>
          <p:spPr>
            <a:xfrm>
              <a:off x="353098" y="2325164"/>
              <a:ext cx="3565559" cy="9542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00" cap="flat">
              <a:solidFill>
                <a:srgbClr val="AAAAAA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343" name="Connection Line"/>
            <p:cNvSpPr/>
            <p:nvPr/>
          </p:nvSpPr>
          <p:spPr>
            <a:xfrm>
              <a:off x="359171" y="2278097"/>
              <a:ext cx="3559486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00" cap="flat">
              <a:solidFill>
                <a:srgbClr val="AAAAAA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344" name="Connection Line"/>
            <p:cNvSpPr/>
            <p:nvPr/>
          </p:nvSpPr>
          <p:spPr>
            <a:xfrm>
              <a:off x="177235" y="3279422"/>
              <a:ext cx="3566237" cy="9964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00" cap="flat">
              <a:solidFill>
                <a:srgbClr val="AAAAAA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345" name="Connection Line"/>
            <p:cNvSpPr/>
            <p:nvPr/>
          </p:nvSpPr>
          <p:spPr>
            <a:xfrm>
              <a:off x="3918656" y="3279422"/>
              <a:ext cx="1" cy="8633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21600"/>
                  </a:lnTo>
                </a:path>
              </a:pathLst>
            </a:custGeom>
            <a:noFill/>
            <a:ln w="38100" cap="flat">
              <a:solidFill>
                <a:srgbClr val="AAAAAA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307" name="Circle"/>
            <p:cNvSpPr/>
            <p:nvPr/>
          </p:nvSpPr>
          <p:spPr>
            <a:xfrm>
              <a:off x="0" y="3668"/>
              <a:ext cx="354472" cy="354472"/>
            </a:xfrm>
            <a:prstGeom prst="ellipse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08" name="Circle"/>
            <p:cNvSpPr/>
            <p:nvPr/>
          </p:nvSpPr>
          <p:spPr>
            <a:xfrm>
              <a:off x="0" y="4143868"/>
              <a:ext cx="354472" cy="354472"/>
            </a:xfrm>
            <a:prstGeom prst="ellipse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09" name="Circle"/>
            <p:cNvSpPr/>
            <p:nvPr/>
          </p:nvSpPr>
          <p:spPr>
            <a:xfrm>
              <a:off x="3746500" y="2099168"/>
              <a:ext cx="354472" cy="352215"/>
            </a:xfrm>
            <a:prstGeom prst="ellipse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10" name="Circle"/>
            <p:cNvSpPr/>
            <p:nvPr/>
          </p:nvSpPr>
          <p:spPr>
            <a:xfrm>
              <a:off x="0" y="994268"/>
              <a:ext cx="354472" cy="354472"/>
            </a:xfrm>
            <a:prstGeom prst="ellipse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11" name="Circle"/>
            <p:cNvSpPr/>
            <p:nvPr/>
          </p:nvSpPr>
          <p:spPr>
            <a:xfrm>
              <a:off x="0" y="3102468"/>
              <a:ext cx="354472" cy="354472"/>
            </a:xfrm>
            <a:prstGeom prst="ellipse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12" name="Circle"/>
            <p:cNvSpPr/>
            <p:nvPr/>
          </p:nvSpPr>
          <p:spPr>
            <a:xfrm>
              <a:off x="3746500" y="3102468"/>
              <a:ext cx="354472" cy="354472"/>
            </a:xfrm>
            <a:prstGeom prst="ellipse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13" name="Circle"/>
            <p:cNvSpPr/>
            <p:nvPr/>
          </p:nvSpPr>
          <p:spPr>
            <a:xfrm>
              <a:off x="0" y="2101991"/>
              <a:ext cx="354472" cy="352214"/>
            </a:xfrm>
            <a:prstGeom prst="ellipse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14" name="Circle"/>
            <p:cNvSpPr/>
            <p:nvPr/>
          </p:nvSpPr>
          <p:spPr>
            <a:xfrm>
              <a:off x="3741420" y="0"/>
              <a:ext cx="354472" cy="354472"/>
            </a:xfrm>
            <a:prstGeom prst="ellipse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15" name="Circle"/>
            <p:cNvSpPr/>
            <p:nvPr/>
          </p:nvSpPr>
          <p:spPr>
            <a:xfrm>
              <a:off x="3741420" y="4147537"/>
              <a:ext cx="354472" cy="354472"/>
            </a:xfrm>
            <a:prstGeom prst="ellipse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16" name="Circle"/>
            <p:cNvSpPr/>
            <p:nvPr/>
          </p:nvSpPr>
          <p:spPr>
            <a:xfrm>
              <a:off x="3741420" y="1000195"/>
              <a:ext cx="354472" cy="354472"/>
            </a:xfrm>
            <a:prstGeom prst="ellipse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cxnSp>
          <p:nvCxnSpPr>
            <p:cNvPr id="317" name="Connection Line"/>
            <p:cNvCxnSpPr>
              <a:stCxn id="316" idx="0"/>
              <a:endCxn id="311" idx="0"/>
            </p:cNvCxnSpPr>
            <p:nvPr/>
          </p:nvCxnSpPr>
          <p:spPr>
            <a:xfrm flipH="1">
              <a:off x="177235" y="1177431"/>
              <a:ext cx="3741422" cy="2102274"/>
            </a:xfrm>
            <a:prstGeom prst="straightConnector1">
              <a:avLst/>
            </a:prstGeom>
            <a:ln w="38100" cap="flat">
              <a:solidFill>
                <a:srgbClr val="AAAAAA"/>
              </a:solidFill>
              <a:prstDash val="solid"/>
              <a:miter lim="400000"/>
            </a:ln>
            <a:effectLst/>
          </p:spPr>
        </p:cxnSp>
        <p:cxnSp>
          <p:nvCxnSpPr>
            <p:cNvPr id="318" name="Connection Line"/>
            <p:cNvCxnSpPr>
              <a:stCxn id="308" idx="0"/>
              <a:endCxn id="316" idx="0"/>
            </p:cNvCxnSpPr>
            <p:nvPr/>
          </p:nvCxnSpPr>
          <p:spPr>
            <a:xfrm flipV="1">
              <a:off x="177235" y="1177431"/>
              <a:ext cx="3741422" cy="3143674"/>
            </a:xfrm>
            <a:prstGeom prst="straightConnector1">
              <a:avLst/>
            </a:prstGeom>
            <a:ln w="38100" cap="flat">
              <a:solidFill>
                <a:srgbClr val="AAAAAA"/>
              </a:solidFill>
              <a:prstDash val="solid"/>
              <a:miter lim="400000"/>
            </a:ln>
            <a:effectLst/>
          </p:spPr>
        </p:cxnSp>
      </p:grpSp>
      <p:sp>
        <p:nvSpPr>
          <p:cNvPr id="320" name="Line"/>
          <p:cNvSpPr/>
          <p:nvPr/>
        </p:nvSpPr>
        <p:spPr>
          <a:xfrm flipV="1">
            <a:off x="825500" y="990572"/>
            <a:ext cx="11366500" cy="28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21" name="Vertex cove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Vertex cover</a:t>
            </a:r>
          </a:p>
        </p:txBody>
      </p:sp>
      <p:sp>
        <p:nvSpPr>
          <p:cNvPr id="322" name="Vertex-Cover.  Given a graph G = (V, E) and an integer k, is there a subset of k (or fewer) vertices such that each edge is incident to at least one vertex in the subset?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cap="small"/>
              <a:t>Vertex-Cover</a:t>
            </a:r>
            <a:r>
              <a:t>.  </a:t>
            </a:r>
            <a:r>
              <a:rPr>
                <a:solidFill>
                  <a:srgbClr val="000000"/>
                </a:solidFill>
              </a:rPr>
              <a:t>Given a graph 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G</a:t>
            </a:r>
            <a:r>
              <a: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 = (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V</a:t>
            </a:r>
            <a:r>
              <a: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, 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E</a:t>
            </a:r>
            <a:r>
              <a: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)</a:t>
            </a:r>
            <a:r>
              <a:rPr>
                <a:solidFill>
                  <a:srgbClr val="000000"/>
                </a:solidFill>
              </a:rPr>
              <a:t> and an integer 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k</a:t>
            </a:r>
            <a:r>
              <a:rPr>
                <a:solidFill>
                  <a:srgbClr val="000000"/>
                </a:solidFill>
              </a:rPr>
              <a:t>, is there a</a:t>
            </a:r>
            <a:br>
              <a:rPr>
                <a:solidFill>
                  <a:srgbClr val="000000"/>
                </a:solidFill>
              </a:rPr>
            </a:br>
            <a:r>
              <a:rPr>
                <a:solidFill>
                  <a:srgbClr val="000000"/>
                </a:solidFill>
              </a:rPr>
              <a:t>subset of 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k </a:t>
            </a:r>
            <a:r>
              <a:rPr>
                <a:solidFill>
                  <a:srgbClr val="000000"/>
                </a:solidFill>
              </a:rPr>
              <a:t>(or fewer) vertices such that each edge is incident to</a:t>
            </a:r>
            <a:br>
              <a:rPr>
                <a:solidFill>
                  <a:srgbClr val="000000"/>
                </a:solidFill>
              </a:rPr>
            </a:br>
            <a:r>
              <a:rPr>
                <a:solidFill>
                  <a:srgbClr val="000000"/>
                </a:solidFill>
              </a:rPr>
              <a:t>at least one vertex in the subset?</a:t>
            </a:r>
          </a:p>
          <a:p>
            <a:br/>
            <a:r>
              <a:t>Ex.  </a:t>
            </a:r>
            <a:r>
              <a:rPr>
                <a:solidFill>
                  <a:srgbClr val="000000"/>
                </a:solidFill>
              </a:rPr>
              <a:t>Is there a vertex cover of size </a:t>
            </a:r>
            <a:r>
              <a: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≤ 4 </a:t>
            </a:r>
            <a:r>
              <a:rPr>
                <a:solidFill>
                  <a:srgbClr val="000000"/>
                </a:solidFill>
              </a:rPr>
              <a:t>?</a:t>
            </a:r>
          </a:p>
          <a:p>
            <a:r>
              <a:t>Ex.  </a:t>
            </a:r>
            <a:r>
              <a:rPr>
                <a:solidFill>
                  <a:srgbClr val="000000"/>
                </a:solidFill>
              </a:rPr>
              <a:t>Is there a vertex cover of size </a:t>
            </a:r>
            <a:r>
              <a: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≤ 3 </a:t>
            </a:r>
            <a:r>
              <a:rPr>
                <a:solidFill>
                  <a:srgbClr val="000000"/>
                </a:solidFill>
              </a:rPr>
              <a:t>?</a:t>
            </a:r>
          </a:p>
        </p:txBody>
      </p:sp>
      <p:sp>
        <p:nvSpPr>
          <p:cNvPr id="3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13</a:t>
            </a:fld>
            <a:endParaRPr/>
          </a:p>
        </p:txBody>
      </p:sp>
      <p:grpSp>
        <p:nvGrpSpPr>
          <p:cNvPr id="326" name="Group"/>
          <p:cNvGrpSpPr/>
          <p:nvPr/>
        </p:nvGrpSpPr>
        <p:grpSpPr>
          <a:xfrm>
            <a:off x="9423400" y="7848600"/>
            <a:ext cx="2895613" cy="352214"/>
            <a:chOff x="0" y="0"/>
            <a:chExt cx="2895612" cy="352213"/>
          </a:xfrm>
        </p:grpSpPr>
        <p:sp>
          <p:nvSpPr>
            <p:cNvPr id="324" name="Circle"/>
            <p:cNvSpPr/>
            <p:nvPr/>
          </p:nvSpPr>
          <p:spPr>
            <a:xfrm>
              <a:off x="0" y="0"/>
              <a:ext cx="354472" cy="352214"/>
            </a:xfrm>
            <a:prstGeom prst="ellipse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25" name="vertex cover of size 4"/>
            <p:cNvSpPr txBox="1"/>
            <p:nvPr/>
          </p:nvSpPr>
          <p:spPr>
            <a:xfrm>
              <a:off x="623503" y="50800"/>
              <a:ext cx="2272110" cy="228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 algn="l">
                <a:defRPr b="1">
                  <a:solidFill>
                    <a:srgbClr val="000000"/>
                  </a:solidFill>
                  <a:latin typeface="Lucida Grande"/>
                  <a:ea typeface="Lucida Grande"/>
                  <a:cs typeface="Lucida Grande"/>
                  <a:sym typeface="Lucida Grande"/>
                </a:defRPr>
              </a:lvl1pPr>
            </a:lstStyle>
            <a:p>
              <a:r>
                <a:t>vertex cover of size 4</a:t>
              </a:r>
            </a:p>
          </p:txBody>
        </p:sp>
      </p:grpSp>
      <p:sp>
        <p:nvSpPr>
          <p:cNvPr id="327" name="independent set of size 6"/>
          <p:cNvSpPr txBox="1"/>
          <p:nvPr/>
        </p:nvSpPr>
        <p:spPr>
          <a:xfrm>
            <a:off x="10023288" y="7429500"/>
            <a:ext cx="2674939" cy="228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l">
              <a:defRPr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r>
              <a:t>independent set of size 6</a:t>
            </a:r>
          </a:p>
        </p:txBody>
      </p:sp>
      <p:sp>
        <p:nvSpPr>
          <p:cNvPr id="328" name="Circle"/>
          <p:cNvSpPr/>
          <p:nvPr/>
        </p:nvSpPr>
        <p:spPr>
          <a:xfrm>
            <a:off x="9423400" y="7373902"/>
            <a:ext cx="354472" cy="352214"/>
          </a:xfrm>
          <a:prstGeom prst="ellipse">
            <a:avLst/>
          </a:prstGeom>
          <a:solidFill>
            <a:srgbClr val="000000"/>
          </a:solidFill>
          <a:ln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grpSp>
        <p:nvGrpSpPr>
          <p:cNvPr id="335" name="Group"/>
          <p:cNvGrpSpPr/>
          <p:nvPr/>
        </p:nvGrpSpPr>
        <p:grpSpPr>
          <a:xfrm>
            <a:off x="3797300" y="4885831"/>
            <a:ext cx="4095892" cy="4502009"/>
            <a:chOff x="0" y="0"/>
            <a:chExt cx="4095891" cy="4502008"/>
          </a:xfrm>
        </p:grpSpPr>
        <p:sp>
          <p:nvSpPr>
            <p:cNvPr id="329" name="Circle"/>
            <p:cNvSpPr/>
            <p:nvPr/>
          </p:nvSpPr>
          <p:spPr>
            <a:xfrm>
              <a:off x="0" y="0"/>
              <a:ext cx="354472" cy="354472"/>
            </a:xfrm>
            <a:prstGeom prst="ellipse">
              <a:avLst/>
            </a:pr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30" name="Circle"/>
            <p:cNvSpPr/>
            <p:nvPr/>
          </p:nvSpPr>
          <p:spPr>
            <a:xfrm>
              <a:off x="0" y="4147537"/>
              <a:ext cx="354472" cy="354472"/>
            </a:xfrm>
            <a:prstGeom prst="ellipse">
              <a:avLst/>
            </a:pr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31" name="Circle"/>
            <p:cNvSpPr/>
            <p:nvPr/>
          </p:nvSpPr>
          <p:spPr>
            <a:xfrm>
              <a:off x="3741420" y="2101991"/>
              <a:ext cx="354472" cy="352214"/>
            </a:xfrm>
            <a:prstGeom prst="ellipse">
              <a:avLst/>
            </a:pr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32" name="Circle"/>
            <p:cNvSpPr/>
            <p:nvPr/>
          </p:nvSpPr>
          <p:spPr>
            <a:xfrm>
              <a:off x="0" y="1000195"/>
              <a:ext cx="354472" cy="354472"/>
            </a:xfrm>
            <a:prstGeom prst="ellipse">
              <a:avLst/>
            </a:pr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33" name="Circle"/>
            <p:cNvSpPr/>
            <p:nvPr/>
          </p:nvSpPr>
          <p:spPr>
            <a:xfrm>
              <a:off x="0" y="3102186"/>
              <a:ext cx="354472" cy="354472"/>
            </a:xfrm>
            <a:prstGeom prst="ellipse">
              <a:avLst/>
            </a:pr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34" name="Circle"/>
            <p:cNvSpPr/>
            <p:nvPr/>
          </p:nvSpPr>
          <p:spPr>
            <a:xfrm>
              <a:off x="3741420" y="3102186"/>
              <a:ext cx="354472" cy="354472"/>
            </a:xfrm>
            <a:prstGeom prst="ellipse">
              <a:avLst/>
            </a:pr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2" grpId="1" build="p" animBg="1" advAuto="0"/>
      <p:bldP spid="326" grpId="2" animBg="1" advAuto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Intractability:  quiz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Intractability:  quiz </a:t>
            </a:r>
            <a:r>
              <a:rPr lang="en-US" altLang="zh-CN" dirty="0"/>
              <a:t>2</a:t>
            </a:r>
            <a:endParaRPr dirty="0"/>
          </a:p>
        </p:txBody>
      </p:sp>
      <p:sp>
        <p:nvSpPr>
          <p:cNvPr id="350" name="Consider the following graph G. Which are true?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>
                <a:latin typeface="Lucida Grande"/>
                <a:ea typeface="Lucida Grande"/>
                <a:cs typeface="Lucida Grande"/>
                <a:sym typeface="Lucida Grande"/>
              </a:defRPr>
            </a:pPr>
            <a:r>
              <a:t>Consider the following graph G. Which are true?</a:t>
            </a:r>
          </a:p>
          <a:p>
            <a:endParaRPr/>
          </a:p>
          <a:p>
            <a:pPr lvl="1">
              <a:defRPr>
                <a:latin typeface="+mn-lt"/>
                <a:ea typeface="+mn-ea"/>
                <a:cs typeface="+mn-cs"/>
                <a:sym typeface="Lucida Sans"/>
              </a:defRPr>
            </a:pPr>
            <a:r>
              <a:rPr b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The white vertices are a vertex cover of size 7.</a:t>
            </a:r>
            <a:endParaRPr>
              <a:solidFill>
                <a:srgbClr val="000000"/>
              </a:solidFill>
              <a:uFill>
                <a:solidFill>
                  <a:srgbClr val="000000"/>
                </a:solidFill>
              </a:uFill>
            </a:endParaRPr>
          </a:p>
          <a:p>
            <a:pPr lvl="1">
              <a:defRPr>
                <a:latin typeface="+mn-lt"/>
                <a:ea typeface="+mn-ea"/>
                <a:cs typeface="+mn-cs"/>
                <a:sym typeface="Lucida Sans"/>
              </a:defRPr>
            </a:pPr>
            <a:r>
              <a:rPr b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The black vertices are an independent set of size 3.</a:t>
            </a:r>
            <a:endParaRPr>
              <a:solidFill>
                <a:srgbClr val="000000"/>
              </a:solidFill>
              <a:uFill>
                <a:solidFill>
                  <a:srgbClr val="000000"/>
                </a:solidFill>
              </a:uFill>
            </a:endParaRPr>
          </a:p>
          <a:p>
            <a:pPr lvl="1">
              <a:defRPr>
                <a:latin typeface="+mn-lt"/>
                <a:ea typeface="+mn-ea"/>
                <a:cs typeface="+mn-cs"/>
                <a:sym typeface="Lucida Sans"/>
              </a:defRPr>
            </a:pPr>
            <a:r>
              <a:rPr b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Both A and B.</a:t>
            </a:r>
          </a:p>
          <a:p>
            <a:pPr lvl="1">
              <a:defRPr>
                <a:latin typeface="+mn-lt"/>
                <a:ea typeface="+mn-ea"/>
                <a:cs typeface="+mn-cs"/>
                <a:sym typeface="Lucida Sans"/>
              </a:defRPr>
            </a:pPr>
            <a:r>
              <a:rPr b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Neither A nor B.</a:t>
            </a:r>
          </a:p>
        </p:txBody>
      </p:sp>
      <p:sp>
        <p:nvSpPr>
          <p:cNvPr id="35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14</a:t>
            </a:fld>
            <a:endParaRPr/>
          </a:p>
        </p:txBody>
      </p:sp>
      <p:sp>
        <p:nvSpPr>
          <p:cNvPr id="352" name="Rounded Rectangle"/>
          <p:cNvSpPr/>
          <p:nvPr/>
        </p:nvSpPr>
        <p:spPr>
          <a:xfrm>
            <a:off x="1054100" y="3746500"/>
            <a:ext cx="609600" cy="609600"/>
          </a:xfrm>
          <a:prstGeom prst="roundRect">
            <a:avLst>
              <a:gd name="adj" fmla="val 31250"/>
            </a:avLst>
          </a:prstGeom>
          <a:ln w="50800">
            <a:solidFill>
              <a:srgbClr val="8D3124"/>
            </a:solidFill>
          </a:ln>
        </p:spPr>
        <p:txBody>
          <a:bodyPr lIns="203200" tIns="203200" rIns="203200" bIns="203200"/>
          <a:lstStyle/>
          <a:p>
            <a:pPr marL="7224" marR="7224" algn="l" defTabSz="1295400">
              <a:lnSpc>
                <a:spcPct val="120000"/>
              </a:lnSpc>
              <a:buClrTx/>
              <a:buFontTx/>
              <a:tabLst/>
              <a:defRPr sz="2200">
                <a:solidFill>
                  <a:srgbClr val="005493"/>
                </a:solidFill>
                <a:uFill>
                  <a:solidFill>
                    <a:srgbClr val="0048AA"/>
                  </a:solidFill>
                </a:uFill>
              </a:defRPr>
            </a:pPr>
            <a:endParaRPr/>
          </a:p>
        </p:txBody>
      </p:sp>
      <p:sp>
        <p:nvSpPr>
          <p:cNvPr id="353" name="Circle"/>
          <p:cNvSpPr/>
          <p:nvPr/>
        </p:nvSpPr>
        <p:spPr>
          <a:xfrm>
            <a:off x="1693862" y="6213157"/>
            <a:ext cx="354472" cy="352214"/>
          </a:xfrm>
          <a:prstGeom prst="ellipse">
            <a:avLst/>
          </a:prstGeom>
          <a:solidFill>
            <a:srgbClr val="000000"/>
          </a:solidFill>
          <a:ln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54" name="Circle"/>
          <p:cNvSpPr/>
          <p:nvPr/>
        </p:nvSpPr>
        <p:spPr>
          <a:xfrm>
            <a:off x="10774798" y="6213157"/>
            <a:ext cx="354472" cy="354472"/>
          </a:xfrm>
          <a:prstGeom prst="ellipse">
            <a:avLst/>
          </a:prstGeom>
          <a:solidFill>
            <a:srgbClr val="000000"/>
          </a:solidFill>
          <a:ln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55" name="Circle"/>
          <p:cNvSpPr/>
          <p:nvPr/>
        </p:nvSpPr>
        <p:spPr>
          <a:xfrm>
            <a:off x="8507739" y="8587016"/>
            <a:ext cx="354472" cy="354473"/>
          </a:xfrm>
          <a:prstGeom prst="ellipse">
            <a:avLst/>
          </a:prstGeom>
          <a:solidFill>
            <a:srgbClr val="000000"/>
          </a:solidFill>
          <a:ln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56" name="Circle"/>
          <p:cNvSpPr/>
          <p:nvPr/>
        </p:nvSpPr>
        <p:spPr>
          <a:xfrm>
            <a:off x="6240680" y="8587016"/>
            <a:ext cx="354472" cy="354473"/>
          </a:xfrm>
          <a:prstGeom prst="ellipse">
            <a:avLst/>
          </a:prstGeom>
          <a:solidFill>
            <a:srgbClr val="FFFFFF"/>
          </a:solidFill>
          <a:ln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57" name="Circle"/>
          <p:cNvSpPr/>
          <p:nvPr/>
        </p:nvSpPr>
        <p:spPr>
          <a:xfrm>
            <a:off x="6234330" y="6213157"/>
            <a:ext cx="354472" cy="354472"/>
          </a:xfrm>
          <a:prstGeom prst="ellipse">
            <a:avLst/>
          </a:prstGeom>
          <a:solidFill>
            <a:srgbClr val="FFFFFF"/>
          </a:solidFill>
          <a:ln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58" name="Circle"/>
          <p:cNvSpPr/>
          <p:nvPr/>
        </p:nvSpPr>
        <p:spPr>
          <a:xfrm>
            <a:off x="1706562" y="8587016"/>
            <a:ext cx="354472" cy="354473"/>
          </a:xfrm>
          <a:prstGeom prst="ellipse">
            <a:avLst/>
          </a:prstGeom>
          <a:solidFill>
            <a:srgbClr val="FFFFFF"/>
          </a:solidFill>
          <a:ln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59" name="Circle"/>
          <p:cNvSpPr/>
          <p:nvPr/>
        </p:nvSpPr>
        <p:spPr>
          <a:xfrm>
            <a:off x="8504564" y="6214286"/>
            <a:ext cx="354472" cy="352214"/>
          </a:xfrm>
          <a:prstGeom prst="ellipse">
            <a:avLst/>
          </a:prstGeom>
          <a:solidFill>
            <a:srgbClr val="FFFFFF"/>
          </a:solidFill>
          <a:ln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60" name="Circle"/>
          <p:cNvSpPr/>
          <p:nvPr/>
        </p:nvSpPr>
        <p:spPr>
          <a:xfrm>
            <a:off x="3964096" y="6213157"/>
            <a:ext cx="354472" cy="354472"/>
          </a:xfrm>
          <a:prstGeom prst="ellipse">
            <a:avLst/>
          </a:prstGeom>
          <a:solidFill>
            <a:srgbClr val="FFFFFF"/>
          </a:solidFill>
          <a:ln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61" name="Circle"/>
          <p:cNvSpPr/>
          <p:nvPr/>
        </p:nvSpPr>
        <p:spPr>
          <a:xfrm>
            <a:off x="3973621" y="8587016"/>
            <a:ext cx="354472" cy="354473"/>
          </a:xfrm>
          <a:prstGeom prst="ellipse">
            <a:avLst/>
          </a:prstGeom>
          <a:solidFill>
            <a:srgbClr val="FFFFFF"/>
          </a:solidFill>
          <a:ln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62" name="Circle"/>
          <p:cNvSpPr/>
          <p:nvPr/>
        </p:nvSpPr>
        <p:spPr>
          <a:xfrm>
            <a:off x="10774798" y="8587016"/>
            <a:ext cx="354472" cy="354473"/>
          </a:xfrm>
          <a:prstGeom prst="ellipse">
            <a:avLst/>
          </a:prstGeom>
          <a:solidFill>
            <a:srgbClr val="FFFFFF"/>
          </a:solidFill>
          <a:ln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cxnSp>
        <p:nvCxnSpPr>
          <p:cNvPr id="363" name="Connection Line"/>
          <p:cNvCxnSpPr>
            <a:stCxn id="362" idx="0"/>
            <a:endCxn id="354" idx="0"/>
          </p:cNvCxnSpPr>
          <p:nvPr/>
        </p:nvCxnSpPr>
        <p:spPr>
          <a:xfrm flipV="1">
            <a:off x="10952033" y="6390393"/>
            <a:ext cx="1" cy="2373860"/>
          </a:xfrm>
          <a:prstGeom prst="straightConnector1">
            <a:avLst/>
          </a:prstGeom>
          <a:ln w="50800">
            <a:solidFill>
              <a:srgbClr val="AAAAAA"/>
            </a:solidFill>
            <a:miter lim="400000"/>
          </a:ln>
        </p:spPr>
      </p:cxnSp>
      <p:cxnSp>
        <p:nvCxnSpPr>
          <p:cNvPr id="364" name="Connection Line"/>
          <p:cNvCxnSpPr>
            <a:stCxn id="358" idx="0"/>
            <a:endCxn id="353" idx="0"/>
          </p:cNvCxnSpPr>
          <p:nvPr/>
        </p:nvCxnSpPr>
        <p:spPr>
          <a:xfrm flipH="1" flipV="1">
            <a:off x="1871098" y="6389264"/>
            <a:ext cx="12701" cy="2374989"/>
          </a:xfrm>
          <a:prstGeom prst="straightConnector1">
            <a:avLst/>
          </a:prstGeom>
          <a:ln w="50800">
            <a:solidFill>
              <a:srgbClr val="AAAAAA"/>
            </a:solidFill>
            <a:miter lim="400000"/>
          </a:ln>
        </p:spPr>
      </p:cxnSp>
      <p:cxnSp>
        <p:nvCxnSpPr>
          <p:cNvPr id="365" name="Connection Line"/>
          <p:cNvCxnSpPr>
            <a:stCxn id="360" idx="0"/>
            <a:endCxn id="357" idx="0"/>
          </p:cNvCxnSpPr>
          <p:nvPr/>
        </p:nvCxnSpPr>
        <p:spPr>
          <a:xfrm>
            <a:off x="4141331" y="6390393"/>
            <a:ext cx="2270235" cy="1"/>
          </a:xfrm>
          <a:prstGeom prst="straightConnector1">
            <a:avLst/>
          </a:prstGeom>
          <a:ln w="50800">
            <a:solidFill>
              <a:srgbClr val="AAAAAA"/>
            </a:solidFill>
            <a:miter lim="400000"/>
          </a:ln>
        </p:spPr>
      </p:cxnSp>
      <p:cxnSp>
        <p:nvCxnSpPr>
          <p:cNvPr id="366" name="Connection Line"/>
          <p:cNvCxnSpPr>
            <a:stCxn id="355" idx="0"/>
            <a:endCxn id="357" idx="0"/>
          </p:cNvCxnSpPr>
          <p:nvPr/>
        </p:nvCxnSpPr>
        <p:spPr>
          <a:xfrm flipH="1" flipV="1">
            <a:off x="6411565" y="6390393"/>
            <a:ext cx="2273411" cy="2373860"/>
          </a:xfrm>
          <a:prstGeom prst="straightConnector1">
            <a:avLst/>
          </a:prstGeom>
          <a:ln w="50800">
            <a:solidFill>
              <a:srgbClr val="AAAAAA"/>
            </a:solidFill>
            <a:miter lim="400000"/>
          </a:ln>
        </p:spPr>
      </p:cxnSp>
      <p:cxnSp>
        <p:nvCxnSpPr>
          <p:cNvPr id="367" name="Connection Line"/>
          <p:cNvCxnSpPr>
            <a:stCxn id="359" idx="0"/>
            <a:endCxn id="356" idx="0"/>
          </p:cNvCxnSpPr>
          <p:nvPr/>
        </p:nvCxnSpPr>
        <p:spPr>
          <a:xfrm flipH="1">
            <a:off x="6417915" y="6390393"/>
            <a:ext cx="2263886" cy="2373860"/>
          </a:xfrm>
          <a:prstGeom prst="straightConnector1">
            <a:avLst/>
          </a:prstGeom>
          <a:ln w="50800">
            <a:solidFill>
              <a:srgbClr val="AAAAAA"/>
            </a:solidFill>
            <a:miter lim="400000"/>
          </a:ln>
        </p:spPr>
      </p:cxnSp>
      <p:cxnSp>
        <p:nvCxnSpPr>
          <p:cNvPr id="368" name="Connection Line"/>
          <p:cNvCxnSpPr>
            <a:stCxn id="359" idx="0"/>
            <a:endCxn id="354" idx="0"/>
          </p:cNvCxnSpPr>
          <p:nvPr/>
        </p:nvCxnSpPr>
        <p:spPr>
          <a:xfrm flipV="1">
            <a:off x="8681800" y="6390393"/>
            <a:ext cx="2270234" cy="1"/>
          </a:xfrm>
          <a:prstGeom prst="straightConnector1">
            <a:avLst/>
          </a:prstGeom>
          <a:ln w="50800">
            <a:solidFill>
              <a:srgbClr val="AAAAAA"/>
            </a:solidFill>
            <a:miter lim="400000"/>
          </a:ln>
        </p:spPr>
      </p:cxnSp>
      <p:cxnSp>
        <p:nvCxnSpPr>
          <p:cNvPr id="369" name="Connection Line"/>
          <p:cNvCxnSpPr>
            <a:stCxn id="360" idx="0"/>
            <a:endCxn id="353" idx="0"/>
          </p:cNvCxnSpPr>
          <p:nvPr/>
        </p:nvCxnSpPr>
        <p:spPr>
          <a:xfrm flipH="1" flipV="1">
            <a:off x="1871098" y="6389264"/>
            <a:ext cx="2270234" cy="1130"/>
          </a:xfrm>
          <a:prstGeom prst="straightConnector1">
            <a:avLst/>
          </a:prstGeom>
          <a:ln w="50800">
            <a:solidFill>
              <a:srgbClr val="AAAAAA"/>
            </a:solidFill>
            <a:miter lim="400000"/>
          </a:ln>
        </p:spPr>
      </p:cxnSp>
      <p:cxnSp>
        <p:nvCxnSpPr>
          <p:cNvPr id="370" name="Connection Line"/>
          <p:cNvCxnSpPr>
            <a:stCxn id="356" idx="0"/>
            <a:endCxn id="357" idx="0"/>
          </p:cNvCxnSpPr>
          <p:nvPr/>
        </p:nvCxnSpPr>
        <p:spPr>
          <a:xfrm flipH="1" flipV="1">
            <a:off x="6411565" y="6390393"/>
            <a:ext cx="6351" cy="2373860"/>
          </a:xfrm>
          <a:prstGeom prst="straightConnector1">
            <a:avLst/>
          </a:prstGeom>
          <a:ln w="50800">
            <a:solidFill>
              <a:srgbClr val="AAAAAA"/>
            </a:solidFill>
            <a:miter lim="400000"/>
          </a:ln>
        </p:spPr>
      </p:cxnSp>
      <p:cxnSp>
        <p:nvCxnSpPr>
          <p:cNvPr id="371" name="Connection Line"/>
          <p:cNvCxnSpPr>
            <a:stCxn id="361" idx="0"/>
            <a:endCxn id="353" idx="0"/>
          </p:cNvCxnSpPr>
          <p:nvPr/>
        </p:nvCxnSpPr>
        <p:spPr>
          <a:xfrm flipH="1" flipV="1">
            <a:off x="1871098" y="6389264"/>
            <a:ext cx="2279759" cy="2374989"/>
          </a:xfrm>
          <a:prstGeom prst="straightConnector1">
            <a:avLst/>
          </a:prstGeom>
          <a:ln w="50800">
            <a:solidFill>
              <a:srgbClr val="AAAAAA"/>
            </a:solidFill>
            <a:miter lim="400000"/>
          </a:ln>
        </p:spPr>
      </p:cxnSp>
      <p:cxnSp>
        <p:nvCxnSpPr>
          <p:cNvPr id="372" name="Connection Line"/>
          <p:cNvCxnSpPr>
            <a:stCxn id="359" idx="0"/>
            <a:endCxn id="355" idx="0"/>
          </p:cNvCxnSpPr>
          <p:nvPr/>
        </p:nvCxnSpPr>
        <p:spPr>
          <a:xfrm>
            <a:off x="8681800" y="6390393"/>
            <a:ext cx="3176" cy="2373860"/>
          </a:xfrm>
          <a:prstGeom prst="straightConnector1">
            <a:avLst/>
          </a:prstGeom>
          <a:ln w="50800">
            <a:solidFill>
              <a:srgbClr val="AAAAAA"/>
            </a:solidFill>
            <a:miter lim="400000"/>
          </a:ln>
        </p:spPr>
      </p:cxnSp>
      <p:cxnSp>
        <p:nvCxnSpPr>
          <p:cNvPr id="373" name="Connection Line"/>
          <p:cNvCxnSpPr>
            <a:stCxn id="362" idx="0"/>
            <a:endCxn id="355" idx="0"/>
          </p:cNvCxnSpPr>
          <p:nvPr/>
        </p:nvCxnSpPr>
        <p:spPr>
          <a:xfrm flipH="1">
            <a:off x="8684975" y="8764252"/>
            <a:ext cx="2267059" cy="1"/>
          </a:xfrm>
          <a:prstGeom prst="straightConnector1">
            <a:avLst/>
          </a:prstGeom>
          <a:ln w="50800">
            <a:solidFill>
              <a:srgbClr val="AAAAAA"/>
            </a:solidFill>
            <a:miter lim="400000"/>
          </a:ln>
        </p:spPr>
      </p:cxnSp>
      <p:cxnSp>
        <p:nvCxnSpPr>
          <p:cNvPr id="374" name="Connection Line"/>
          <p:cNvCxnSpPr>
            <a:stCxn id="361" idx="0"/>
            <a:endCxn id="358" idx="0"/>
          </p:cNvCxnSpPr>
          <p:nvPr/>
        </p:nvCxnSpPr>
        <p:spPr>
          <a:xfrm flipH="1">
            <a:off x="1883798" y="8764252"/>
            <a:ext cx="2267059" cy="1"/>
          </a:xfrm>
          <a:prstGeom prst="straightConnector1">
            <a:avLst/>
          </a:prstGeom>
          <a:ln w="50800">
            <a:solidFill>
              <a:srgbClr val="AAAAAA"/>
            </a:solidFill>
            <a:miter lim="400000"/>
          </a:ln>
        </p:spPr>
      </p:cxnSp>
      <p:cxnSp>
        <p:nvCxnSpPr>
          <p:cNvPr id="375" name="Connection Line"/>
          <p:cNvCxnSpPr>
            <a:stCxn id="361" idx="0"/>
            <a:endCxn id="356" idx="0"/>
          </p:cNvCxnSpPr>
          <p:nvPr/>
        </p:nvCxnSpPr>
        <p:spPr>
          <a:xfrm>
            <a:off x="4150856" y="8764252"/>
            <a:ext cx="2267060" cy="1"/>
          </a:xfrm>
          <a:prstGeom prst="straightConnector1">
            <a:avLst/>
          </a:prstGeom>
          <a:ln w="50800">
            <a:solidFill>
              <a:srgbClr val="AAAAAA"/>
            </a:solidFill>
            <a:miter lim="400000"/>
          </a:ln>
        </p:spPr>
      </p:cxnSp>
      <p:cxnSp>
        <p:nvCxnSpPr>
          <p:cNvPr id="376" name="Connection Line"/>
          <p:cNvCxnSpPr>
            <a:stCxn id="356" idx="0"/>
            <a:endCxn id="360" idx="0"/>
          </p:cNvCxnSpPr>
          <p:nvPr/>
        </p:nvCxnSpPr>
        <p:spPr>
          <a:xfrm flipH="1" flipV="1">
            <a:off x="4141331" y="6390393"/>
            <a:ext cx="2276585" cy="2373860"/>
          </a:xfrm>
          <a:prstGeom prst="straightConnector1">
            <a:avLst/>
          </a:prstGeom>
          <a:ln w="50800">
            <a:solidFill>
              <a:srgbClr val="AAAAAA"/>
            </a:solidFill>
            <a:miter lim="400000"/>
          </a:ln>
        </p:spPr>
      </p:cxnSp>
      <p:cxnSp>
        <p:nvCxnSpPr>
          <p:cNvPr id="377" name="Connection Line"/>
          <p:cNvCxnSpPr>
            <a:stCxn id="361" idx="0"/>
            <a:endCxn id="360" idx="0"/>
          </p:cNvCxnSpPr>
          <p:nvPr/>
        </p:nvCxnSpPr>
        <p:spPr>
          <a:xfrm flipH="1" flipV="1">
            <a:off x="4141331" y="6390393"/>
            <a:ext cx="9526" cy="2373860"/>
          </a:xfrm>
          <a:prstGeom prst="straightConnector1">
            <a:avLst/>
          </a:prstGeom>
          <a:ln w="50800">
            <a:solidFill>
              <a:srgbClr val="AAAAAA"/>
            </a:solidFill>
            <a:miter lim="400000"/>
          </a:ln>
        </p:spPr>
      </p:cxnSp>
      <p:sp>
        <p:nvSpPr>
          <p:cNvPr id="378" name="Rounded Rectangle"/>
          <p:cNvSpPr/>
          <p:nvPr/>
        </p:nvSpPr>
        <p:spPr>
          <a:xfrm>
            <a:off x="1054100" y="3746500"/>
            <a:ext cx="609600" cy="609600"/>
          </a:xfrm>
          <a:prstGeom prst="roundRect">
            <a:avLst>
              <a:gd name="adj" fmla="val 31250"/>
            </a:avLst>
          </a:prstGeom>
          <a:ln w="152400">
            <a:solidFill>
              <a:srgbClr val="FBE8E5"/>
            </a:solidFill>
          </a:ln>
        </p:spPr>
        <p:txBody>
          <a:bodyPr lIns="203200" tIns="203200" rIns="203200" bIns="203200"/>
          <a:lstStyle/>
          <a:p>
            <a:pPr marL="7224" marR="7224" algn="l" defTabSz="1295400">
              <a:lnSpc>
                <a:spcPct val="120000"/>
              </a:lnSpc>
              <a:buClrTx/>
              <a:buFontTx/>
              <a:tabLst/>
              <a:defRPr sz="2200">
                <a:solidFill>
                  <a:srgbClr val="005493"/>
                </a:solidFill>
                <a:uFill>
                  <a:solidFill>
                    <a:srgbClr val="0048AA"/>
                  </a:solidFill>
                </a:uFill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8" grpId="1" animBg="1" advAuto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Line"/>
          <p:cNvSpPr/>
          <p:nvPr/>
        </p:nvSpPr>
        <p:spPr>
          <a:xfrm flipV="1">
            <a:off x="825500" y="990572"/>
            <a:ext cx="11366500" cy="28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81" name="Vertex cover and independent set reduce to one anothe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Vertex cover and independent set reduce to one another</a:t>
            </a:r>
          </a:p>
        </p:txBody>
      </p:sp>
      <p:sp>
        <p:nvSpPr>
          <p:cNvPr id="382" name="Theorem.  Independent-Set ≡ P Vertex-Cover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Theorem.  </a:t>
            </a:r>
            <a:r>
              <a:rPr cap="small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Independent-Set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≡</a:t>
            </a:r>
            <a:r>
              <a:rPr baseline="-5999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 baseline="-2025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P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</a:t>
            </a:r>
            <a:r>
              <a:rPr cap="small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Vertex-Cover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.</a:t>
            </a:r>
          </a:p>
          <a:p>
            <a:r>
              <a:t>Pf. 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We show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S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is an independent set of size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k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iff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V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−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S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is a vertex cover</a:t>
            </a:r>
            <a:b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of size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n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–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k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.</a:t>
            </a:r>
          </a:p>
        </p:txBody>
      </p:sp>
      <p:sp>
        <p:nvSpPr>
          <p:cNvPr id="38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15</a:t>
            </a:fld>
            <a:endParaRPr/>
          </a:p>
        </p:txBody>
      </p:sp>
      <p:sp>
        <p:nvSpPr>
          <p:cNvPr id="384" name="Circle"/>
          <p:cNvSpPr/>
          <p:nvPr/>
        </p:nvSpPr>
        <p:spPr>
          <a:xfrm>
            <a:off x="3797300" y="6987822"/>
            <a:ext cx="354472" cy="352214"/>
          </a:xfrm>
          <a:prstGeom prst="ellipse">
            <a:avLst/>
          </a:prstGeom>
          <a:solidFill>
            <a:srgbClr val="FFFFFF"/>
          </a:solidFill>
          <a:ln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85" name="Circle"/>
          <p:cNvSpPr/>
          <p:nvPr/>
        </p:nvSpPr>
        <p:spPr>
          <a:xfrm>
            <a:off x="7538720" y="4885831"/>
            <a:ext cx="354472" cy="354472"/>
          </a:xfrm>
          <a:prstGeom prst="ellipse">
            <a:avLst/>
          </a:prstGeom>
          <a:solidFill>
            <a:srgbClr val="FFFFFF"/>
          </a:solidFill>
          <a:ln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86" name="Circle"/>
          <p:cNvSpPr/>
          <p:nvPr/>
        </p:nvSpPr>
        <p:spPr>
          <a:xfrm>
            <a:off x="7538720" y="9033368"/>
            <a:ext cx="354472" cy="354472"/>
          </a:xfrm>
          <a:prstGeom prst="ellipse">
            <a:avLst/>
          </a:prstGeom>
          <a:solidFill>
            <a:srgbClr val="FFFFFF"/>
          </a:solidFill>
          <a:ln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87" name="Circle"/>
          <p:cNvSpPr/>
          <p:nvPr/>
        </p:nvSpPr>
        <p:spPr>
          <a:xfrm>
            <a:off x="7538720" y="5886026"/>
            <a:ext cx="354472" cy="354472"/>
          </a:xfrm>
          <a:prstGeom prst="ellipse">
            <a:avLst/>
          </a:prstGeom>
          <a:solidFill>
            <a:srgbClr val="FFFFFF"/>
          </a:solidFill>
          <a:ln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88" name="Circle"/>
          <p:cNvSpPr/>
          <p:nvPr/>
        </p:nvSpPr>
        <p:spPr>
          <a:xfrm>
            <a:off x="3797300" y="4885831"/>
            <a:ext cx="354472" cy="354472"/>
          </a:xfrm>
          <a:prstGeom prst="ellipse">
            <a:avLst/>
          </a:prstGeom>
          <a:solidFill>
            <a:srgbClr val="000000"/>
          </a:solidFill>
          <a:ln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89" name="Circle"/>
          <p:cNvSpPr/>
          <p:nvPr/>
        </p:nvSpPr>
        <p:spPr>
          <a:xfrm>
            <a:off x="3797300" y="9033368"/>
            <a:ext cx="354472" cy="354472"/>
          </a:xfrm>
          <a:prstGeom prst="ellipse">
            <a:avLst/>
          </a:prstGeom>
          <a:solidFill>
            <a:srgbClr val="000000"/>
          </a:solidFill>
          <a:ln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90" name="Line"/>
          <p:cNvSpPr/>
          <p:nvPr/>
        </p:nvSpPr>
        <p:spPr>
          <a:xfrm>
            <a:off x="4156569" y="7163929"/>
            <a:ext cx="3382152" cy="2259"/>
          </a:xfrm>
          <a:prstGeom prst="line">
            <a:avLst/>
          </a:prstGeom>
          <a:ln w="15875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91" name="Line"/>
          <p:cNvSpPr/>
          <p:nvPr/>
        </p:nvSpPr>
        <p:spPr>
          <a:xfrm>
            <a:off x="4147537" y="5064195"/>
            <a:ext cx="3382153" cy="2259"/>
          </a:xfrm>
          <a:prstGeom prst="line">
            <a:avLst/>
          </a:prstGeom>
          <a:ln w="15875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92" name="Line"/>
          <p:cNvSpPr/>
          <p:nvPr/>
        </p:nvSpPr>
        <p:spPr>
          <a:xfrm>
            <a:off x="4147537" y="9207500"/>
            <a:ext cx="3382153" cy="2258"/>
          </a:xfrm>
          <a:prstGeom prst="line">
            <a:avLst/>
          </a:prstGeom>
          <a:ln w="15875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93" name="Circle"/>
          <p:cNvSpPr/>
          <p:nvPr/>
        </p:nvSpPr>
        <p:spPr>
          <a:xfrm>
            <a:off x="7538720" y="6987822"/>
            <a:ext cx="354472" cy="352214"/>
          </a:xfrm>
          <a:prstGeom prst="ellipse">
            <a:avLst/>
          </a:prstGeom>
          <a:solidFill>
            <a:srgbClr val="000000"/>
          </a:solidFill>
          <a:ln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94" name="Line"/>
          <p:cNvSpPr/>
          <p:nvPr/>
        </p:nvSpPr>
        <p:spPr>
          <a:xfrm>
            <a:off x="4147537" y="5064195"/>
            <a:ext cx="3382153" cy="1002454"/>
          </a:xfrm>
          <a:prstGeom prst="line">
            <a:avLst/>
          </a:prstGeom>
          <a:ln w="15875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95" name="Circle"/>
          <p:cNvSpPr/>
          <p:nvPr/>
        </p:nvSpPr>
        <p:spPr>
          <a:xfrm>
            <a:off x="3797300" y="5886026"/>
            <a:ext cx="354472" cy="354472"/>
          </a:xfrm>
          <a:prstGeom prst="ellipse">
            <a:avLst/>
          </a:prstGeom>
          <a:solidFill>
            <a:srgbClr val="000000"/>
          </a:solidFill>
          <a:ln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96" name="Circle"/>
          <p:cNvSpPr/>
          <p:nvPr/>
        </p:nvSpPr>
        <p:spPr>
          <a:xfrm>
            <a:off x="3797300" y="7988017"/>
            <a:ext cx="354472" cy="354472"/>
          </a:xfrm>
          <a:prstGeom prst="ellipse">
            <a:avLst/>
          </a:prstGeom>
          <a:solidFill>
            <a:srgbClr val="000000"/>
          </a:solidFill>
          <a:ln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97" name="Circle"/>
          <p:cNvSpPr/>
          <p:nvPr/>
        </p:nvSpPr>
        <p:spPr>
          <a:xfrm>
            <a:off x="7538720" y="7988017"/>
            <a:ext cx="354472" cy="354472"/>
          </a:xfrm>
          <a:prstGeom prst="ellipse">
            <a:avLst/>
          </a:prstGeom>
          <a:solidFill>
            <a:srgbClr val="000000"/>
          </a:solidFill>
          <a:ln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98" name="Line"/>
          <p:cNvSpPr/>
          <p:nvPr/>
        </p:nvSpPr>
        <p:spPr>
          <a:xfrm>
            <a:off x="4147537" y="6064391"/>
            <a:ext cx="3382153" cy="2258"/>
          </a:xfrm>
          <a:prstGeom prst="line">
            <a:avLst/>
          </a:prstGeom>
          <a:ln w="15875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99" name="Line"/>
          <p:cNvSpPr/>
          <p:nvPr/>
        </p:nvSpPr>
        <p:spPr>
          <a:xfrm flipV="1">
            <a:off x="4147537" y="6066649"/>
            <a:ext cx="3382153" cy="2099734"/>
          </a:xfrm>
          <a:prstGeom prst="line">
            <a:avLst/>
          </a:prstGeom>
          <a:ln w="15875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00" name="Line"/>
          <p:cNvSpPr/>
          <p:nvPr/>
        </p:nvSpPr>
        <p:spPr>
          <a:xfrm>
            <a:off x="4156569" y="7163929"/>
            <a:ext cx="3434081" cy="876019"/>
          </a:xfrm>
          <a:prstGeom prst="line">
            <a:avLst/>
          </a:prstGeom>
          <a:ln w="15875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01" name="Line"/>
          <p:cNvSpPr/>
          <p:nvPr/>
        </p:nvSpPr>
        <p:spPr>
          <a:xfrm>
            <a:off x="4147537" y="8166382"/>
            <a:ext cx="3382153" cy="1041401"/>
          </a:xfrm>
          <a:prstGeom prst="line">
            <a:avLst/>
          </a:prstGeom>
          <a:ln w="15875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02" name="Line"/>
          <p:cNvSpPr/>
          <p:nvPr/>
        </p:nvSpPr>
        <p:spPr>
          <a:xfrm flipV="1">
            <a:off x="4147537" y="6064391"/>
            <a:ext cx="3382153" cy="3147343"/>
          </a:xfrm>
          <a:prstGeom prst="line">
            <a:avLst/>
          </a:prstGeom>
          <a:ln w="15875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03" name="Line"/>
          <p:cNvSpPr/>
          <p:nvPr/>
        </p:nvSpPr>
        <p:spPr>
          <a:xfrm flipV="1">
            <a:off x="4156569" y="5061937"/>
            <a:ext cx="3373121" cy="2101993"/>
          </a:xfrm>
          <a:prstGeom prst="line">
            <a:avLst/>
          </a:prstGeom>
          <a:ln w="15875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04" name="Line"/>
          <p:cNvSpPr/>
          <p:nvPr/>
        </p:nvSpPr>
        <p:spPr>
          <a:xfrm>
            <a:off x="7717084" y="8342489"/>
            <a:ext cx="2259" cy="679592"/>
          </a:xfrm>
          <a:prstGeom prst="line">
            <a:avLst/>
          </a:prstGeom>
          <a:ln w="15875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05" name="Line"/>
          <p:cNvSpPr/>
          <p:nvPr/>
        </p:nvSpPr>
        <p:spPr>
          <a:xfrm>
            <a:off x="7717084" y="6251787"/>
            <a:ext cx="2259" cy="736036"/>
          </a:xfrm>
          <a:prstGeom prst="line">
            <a:avLst/>
          </a:prstGeom>
          <a:ln w="15875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06" name="Line"/>
          <p:cNvSpPr/>
          <p:nvPr/>
        </p:nvSpPr>
        <p:spPr>
          <a:xfrm>
            <a:off x="7717084" y="5251591"/>
            <a:ext cx="2259" cy="623147"/>
          </a:xfrm>
          <a:prstGeom prst="line">
            <a:avLst/>
          </a:prstGeom>
          <a:ln w="15875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07" name="Line"/>
          <p:cNvSpPr/>
          <p:nvPr/>
        </p:nvSpPr>
        <p:spPr>
          <a:xfrm flipV="1">
            <a:off x="3971431" y="6240497"/>
            <a:ext cx="2259" cy="736037"/>
          </a:xfrm>
          <a:prstGeom prst="line">
            <a:avLst/>
          </a:prstGeom>
          <a:ln w="15875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08" name="Circle"/>
          <p:cNvSpPr/>
          <p:nvPr/>
        </p:nvSpPr>
        <p:spPr>
          <a:xfrm>
            <a:off x="9423400" y="7373902"/>
            <a:ext cx="354472" cy="352214"/>
          </a:xfrm>
          <a:prstGeom prst="ellipse">
            <a:avLst/>
          </a:prstGeom>
          <a:solidFill>
            <a:srgbClr val="000000"/>
          </a:solidFill>
          <a:ln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09" name="independent set of size 6"/>
          <p:cNvSpPr txBox="1"/>
          <p:nvPr/>
        </p:nvSpPr>
        <p:spPr>
          <a:xfrm>
            <a:off x="10023288" y="7429500"/>
            <a:ext cx="2674939" cy="228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l">
              <a:defRPr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r>
              <a:t>independent set of size 6</a:t>
            </a:r>
          </a:p>
        </p:txBody>
      </p:sp>
      <p:sp>
        <p:nvSpPr>
          <p:cNvPr id="410" name="Circle"/>
          <p:cNvSpPr/>
          <p:nvPr/>
        </p:nvSpPr>
        <p:spPr>
          <a:xfrm>
            <a:off x="9423400" y="7848600"/>
            <a:ext cx="354472" cy="352214"/>
          </a:xfrm>
          <a:prstGeom prst="ellipse">
            <a:avLst/>
          </a:prstGeom>
          <a:solidFill>
            <a:srgbClr val="FFFFFF"/>
          </a:solidFill>
          <a:ln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11" name="vertex cover of size 4"/>
          <p:cNvSpPr txBox="1"/>
          <p:nvPr/>
        </p:nvSpPr>
        <p:spPr>
          <a:xfrm>
            <a:off x="10046903" y="7899400"/>
            <a:ext cx="2272110" cy="228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l">
              <a:defRPr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r>
              <a:t>vertex cover of size 4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2" grpId="1" build="p" bldLvl="5" animBg="1" advAuto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Line"/>
          <p:cNvSpPr/>
          <p:nvPr/>
        </p:nvSpPr>
        <p:spPr>
          <a:xfrm flipV="1">
            <a:off x="825500" y="990572"/>
            <a:ext cx="11366500" cy="28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16" name="Vertex cover and independent set reduce to one anothe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Vertex cover and independent set reduce to one another</a:t>
            </a:r>
          </a:p>
        </p:txBody>
      </p:sp>
      <p:sp>
        <p:nvSpPr>
          <p:cNvPr id="417" name="Theorem.  Independent-Set ≡ P Vertex-Cover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Theorem.  </a:t>
            </a:r>
            <a:r>
              <a:rPr cap="small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Independent-Set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≡</a:t>
            </a:r>
            <a:r>
              <a:rPr baseline="-5999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 baseline="-2025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P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</a:t>
            </a:r>
            <a:r>
              <a:rPr cap="small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Vertex-Cover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.</a:t>
            </a:r>
          </a:p>
          <a:p>
            <a:r>
              <a:t>Pf. 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We show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S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is an independent set of size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k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iff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V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−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S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is a vertex cover</a:t>
            </a:r>
            <a:b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of size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n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–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k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.</a:t>
            </a:r>
            <a:b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b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r>
              <a:rPr>
                <a:latin typeface="Symbol"/>
                <a:ea typeface="Symbol"/>
                <a:cs typeface="Symbol"/>
                <a:sym typeface="Symbol"/>
              </a:rPr>
              <a:t>Þ</a:t>
            </a:r>
          </a:p>
          <a:p>
            <a:pPr lvl="1"/>
            <a:r>
              <a:t>Let </a:t>
            </a:r>
            <a:r>
              <a:rPr i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S</a:t>
            </a:r>
            <a:r>
              <a:t> be any independent set of size </a:t>
            </a:r>
            <a:r>
              <a:rPr i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k</a:t>
            </a:r>
            <a:r>
              <a:t>.</a:t>
            </a:r>
          </a:p>
          <a:p>
            <a:pPr lvl="1"/>
            <a:r>
              <a:rPr i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V</a:t>
            </a:r>
            <a:r>
              <a:rPr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− </a:t>
            </a:r>
            <a:r>
              <a:rPr i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S</a:t>
            </a:r>
            <a:r>
              <a:t> is of size </a:t>
            </a:r>
            <a:r>
              <a:rPr i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n</a:t>
            </a:r>
            <a:r>
              <a:rPr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– </a:t>
            </a:r>
            <a:r>
              <a:rPr i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k</a:t>
            </a:r>
            <a:r>
              <a:t>.</a:t>
            </a:r>
          </a:p>
          <a:p>
            <a:pPr lvl="1"/>
            <a:r>
              <a:t>Consider an arbitrary edge </a:t>
            </a:r>
            <a:r>
              <a:rPr>
                <a:latin typeface="Times"/>
                <a:ea typeface="Times"/>
                <a:cs typeface="Times"/>
                <a:sym typeface="Times"/>
              </a:rPr>
              <a:t>(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u</a:t>
            </a:r>
            <a:r>
              <a:rPr>
                <a:latin typeface="Times"/>
                <a:ea typeface="Times"/>
                <a:cs typeface="Times"/>
                <a:sym typeface="Times"/>
              </a:rPr>
              <a:t>,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v</a:t>
            </a:r>
            <a:r>
              <a:rPr>
                <a:latin typeface="Times"/>
                <a:ea typeface="Times"/>
                <a:cs typeface="Times"/>
                <a:sym typeface="Times"/>
              </a:rPr>
              <a:t>) ∈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E</a:t>
            </a:r>
            <a:r>
              <a:t>.</a:t>
            </a:r>
          </a:p>
          <a:p>
            <a:pPr lvl="1"/>
            <a:r>
              <a:rPr i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S</a:t>
            </a:r>
            <a:r>
              <a:t> independent  </a:t>
            </a:r>
            <a:r>
              <a:rPr>
                <a:latin typeface="Times"/>
                <a:ea typeface="Times"/>
                <a:cs typeface="Times"/>
                <a:sym typeface="Times"/>
              </a:rPr>
              <a:t>⇒</a:t>
            </a:r>
            <a:r>
              <a:t> either</a:t>
            </a:r>
            <a:r>
              <a:rPr>
                <a:latin typeface="Times"/>
                <a:ea typeface="Times"/>
                <a:cs typeface="Times"/>
                <a:sym typeface="Times"/>
              </a:rPr>
              <a:t>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u</a:t>
            </a:r>
            <a:r>
              <a:rPr>
                <a:latin typeface="Times"/>
                <a:ea typeface="Times"/>
                <a:cs typeface="Times"/>
                <a:sym typeface="Times"/>
              </a:rPr>
              <a:t> ∉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S</a:t>
            </a:r>
            <a:r>
              <a:t>, or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v</a:t>
            </a:r>
            <a:r>
              <a:rPr>
                <a:latin typeface="Times"/>
                <a:ea typeface="Times"/>
                <a:cs typeface="Times"/>
                <a:sym typeface="Times"/>
              </a:rPr>
              <a:t> ∉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S</a:t>
            </a:r>
            <a:r>
              <a:t>, or both.</a:t>
            </a:r>
          </a:p>
          <a:p>
            <a:pPr lvl="3"/>
            <a:r>
              <a:t>                              </a:t>
            </a:r>
            <a:r>
              <a:rPr>
                <a:latin typeface="Times"/>
                <a:ea typeface="Times"/>
                <a:cs typeface="Times"/>
                <a:sym typeface="Times"/>
              </a:rPr>
              <a:t>⇒ </a:t>
            </a:r>
            <a:r>
              <a:t>either</a:t>
            </a:r>
            <a:r>
              <a:rPr>
                <a:latin typeface="Times"/>
                <a:ea typeface="Times"/>
                <a:cs typeface="Times"/>
                <a:sym typeface="Times"/>
              </a:rPr>
              <a:t>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u</a:t>
            </a:r>
            <a:r>
              <a:rPr>
                <a:latin typeface="Times"/>
                <a:ea typeface="Times"/>
                <a:cs typeface="Times"/>
                <a:sym typeface="Times"/>
              </a:rPr>
              <a:t> ∈</a:t>
            </a:r>
            <a:r>
              <a:t> </a:t>
            </a:r>
            <a:r>
              <a:rPr i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V</a:t>
            </a:r>
            <a:r>
              <a:rPr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− </a:t>
            </a:r>
            <a:r>
              <a:rPr i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S</a:t>
            </a:r>
            <a:r>
              <a:t>, or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v</a:t>
            </a:r>
            <a:r>
              <a:rPr>
                <a:latin typeface="Times"/>
                <a:ea typeface="Times"/>
                <a:cs typeface="Times"/>
                <a:sym typeface="Times"/>
              </a:rPr>
              <a:t> ∈ </a:t>
            </a:r>
            <a:r>
              <a:t> </a:t>
            </a:r>
            <a:r>
              <a:rPr i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V</a:t>
            </a:r>
            <a:r>
              <a:rPr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− </a:t>
            </a:r>
            <a:r>
              <a:rPr i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S</a:t>
            </a:r>
            <a:r>
              <a:t>, or both.</a:t>
            </a:r>
          </a:p>
          <a:p>
            <a:pPr lvl="1"/>
            <a:r>
              <a:t>Thus, </a:t>
            </a:r>
            <a:r>
              <a:rPr i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V</a:t>
            </a:r>
            <a:r>
              <a:rPr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− </a:t>
            </a:r>
            <a:r>
              <a:rPr i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S</a:t>
            </a:r>
            <a:r>
              <a:t> covers </a:t>
            </a:r>
            <a:r>
              <a:rPr>
                <a:latin typeface="Times"/>
                <a:ea typeface="Times"/>
                <a:cs typeface="Times"/>
                <a:sym typeface="Times"/>
              </a:rPr>
              <a:t>(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u</a:t>
            </a:r>
            <a:r>
              <a:rPr>
                <a:latin typeface="Times"/>
                <a:ea typeface="Times"/>
                <a:cs typeface="Times"/>
                <a:sym typeface="Times"/>
              </a:rPr>
              <a:t>,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v</a:t>
            </a:r>
            <a:r>
              <a:rPr>
                <a:latin typeface="Times"/>
                <a:ea typeface="Times"/>
                <a:cs typeface="Times"/>
                <a:sym typeface="Times"/>
              </a:rPr>
              <a:t>)</a:t>
            </a:r>
            <a:r>
              <a:t>.  </a:t>
            </a:r>
            <a:r>
              <a:rPr>
                <a:latin typeface="Lucida Grande"/>
                <a:ea typeface="Lucida Grande"/>
                <a:cs typeface="Lucida Grande"/>
                <a:sym typeface="Lucida Grande"/>
              </a:rPr>
              <a:t>▪</a:t>
            </a:r>
            <a:br/>
            <a:endParaRPr/>
          </a:p>
        </p:txBody>
      </p:sp>
      <p:sp>
        <p:nvSpPr>
          <p:cNvPr id="41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16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4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4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4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4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4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7" grpId="1" build="p" bldLvl="5" animBg="1" advAuto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Line"/>
          <p:cNvSpPr/>
          <p:nvPr/>
        </p:nvSpPr>
        <p:spPr>
          <a:xfrm flipV="1">
            <a:off x="825500" y="990572"/>
            <a:ext cx="11366500" cy="28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21" name="Vertex cover and independent set reduce to one anothe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Vertex cover and independent set reduce to one another</a:t>
            </a:r>
          </a:p>
        </p:txBody>
      </p:sp>
      <p:sp>
        <p:nvSpPr>
          <p:cNvPr id="422" name="Theorem.  Independent-Set ≡ P Vertex-Cover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Theorem.  </a:t>
            </a:r>
            <a:r>
              <a:rPr cap="small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Independent-Set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≡</a:t>
            </a:r>
            <a:r>
              <a:rPr baseline="-5999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 baseline="-2025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P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</a:t>
            </a:r>
            <a:r>
              <a:rPr cap="small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Vertex-Cover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.</a:t>
            </a:r>
          </a:p>
          <a:p>
            <a:r>
              <a:t>Pf. 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We show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S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is an independent set of size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k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iff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V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−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S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is a vertex cover</a:t>
            </a:r>
            <a:b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of size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n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–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k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.</a:t>
            </a:r>
            <a:b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b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r>
              <a:rPr>
                <a:latin typeface="Symbol"/>
                <a:ea typeface="Symbol"/>
                <a:cs typeface="Symbol"/>
                <a:sym typeface="Symbol"/>
              </a:rPr>
              <a:t>Ü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</a:t>
            </a:r>
          </a:p>
          <a:p>
            <a:pPr lvl="1"/>
            <a:r>
              <a:t>Let </a:t>
            </a:r>
            <a:r>
              <a:rPr i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V</a:t>
            </a:r>
            <a:r>
              <a:rPr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− </a:t>
            </a:r>
            <a:r>
              <a:rPr i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S</a:t>
            </a:r>
            <a:r>
              <a:t> be any vertex cover of size </a:t>
            </a:r>
            <a:r>
              <a:rPr i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n</a:t>
            </a:r>
            <a:r>
              <a:rPr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– </a:t>
            </a:r>
            <a:r>
              <a:rPr i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k</a:t>
            </a:r>
            <a:r>
              <a:t>.</a:t>
            </a:r>
          </a:p>
          <a:p>
            <a:pPr lvl="1"/>
            <a:r>
              <a:rPr i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S </a:t>
            </a:r>
            <a:r>
              <a:t> is of size </a:t>
            </a:r>
            <a:r>
              <a:rPr i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k</a:t>
            </a:r>
            <a:r>
              <a:t>.</a:t>
            </a:r>
          </a:p>
          <a:p>
            <a:pPr lvl="1"/>
            <a:r>
              <a:t>Consider an arbitrary edge </a:t>
            </a:r>
            <a:r>
              <a:rPr>
                <a:latin typeface="Times"/>
                <a:ea typeface="Times"/>
                <a:cs typeface="Times"/>
                <a:sym typeface="Times"/>
              </a:rPr>
              <a:t>(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u</a:t>
            </a:r>
            <a:r>
              <a:rPr>
                <a:latin typeface="Times"/>
                <a:ea typeface="Times"/>
                <a:cs typeface="Times"/>
                <a:sym typeface="Times"/>
              </a:rPr>
              <a:t>,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v</a:t>
            </a:r>
            <a:r>
              <a:rPr>
                <a:latin typeface="Times"/>
                <a:ea typeface="Times"/>
                <a:cs typeface="Times"/>
                <a:sym typeface="Times"/>
              </a:rPr>
              <a:t>) ∈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E</a:t>
            </a:r>
            <a:r>
              <a:t>.</a:t>
            </a:r>
          </a:p>
          <a:p>
            <a:pPr lvl="1"/>
            <a:r>
              <a:rPr i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V</a:t>
            </a:r>
            <a:r>
              <a:rPr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− </a:t>
            </a:r>
            <a:r>
              <a:rPr i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S</a:t>
            </a:r>
            <a:r>
              <a:t> is a vertex cover	</a:t>
            </a:r>
            <a:r>
              <a:rPr>
                <a:latin typeface="Times"/>
                <a:ea typeface="Times"/>
                <a:cs typeface="Times"/>
                <a:sym typeface="Times"/>
              </a:rPr>
              <a:t>⇒</a:t>
            </a:r>
            <a:r>
              <a:t>  either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u</a:t>
            </a:r>
            <a:r>
              <a:rPr>
                <a:latin typeface="Times"/>
                <a:ea typeface="Times"/>
                <a:cs typeface="Times"/>
                <a:sym typeface="Times"/>
              </a:rPr>
              <a:t> ∈ </a:t>
            </a:r>
            <a:r>
              <a:rPr i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V</a:t>
            </a:r>
            <a:r>
              <a:rPr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− </a:t>
            </a:r>
            <a:r>
              <a:rPr i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S</a:t>
            </a:r>
            <a:r>
              <a:t>, or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v</a:t>
            </a:r>
            <a:r>
              <a:rPr>
                <a:latin typeface="Times"/>
                <a:ea typeface="Times"/>
                <a:cs typeface="Times"/>
                <a:sym typeface="Times"/>
              </a:rPr>
              <a:t> ∈ </a:t>
            </a:r>
            <a:r>
              <a:rPr i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V</a:t>
            </a:r>
            <a:r>
              <a:rPr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− </a:t>
            </a:r>
            <a:r>
              <a:rPr i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S</a:t>
            </a:r>
            <a:r>
              <a:t>, or both.</a:t>
            </a:r>
          </a:p>
          <a:p>
            <a:pPr marL="0" lvl="1" indent="228600">
              <a:buSzTx/>
              <a:buFontTx/>
              <a:buNone/>
            </a:pPr>
            <a:r>
              <a:t>								</a:t>
            </a:r>
            <a:r>
              <a:rPr>
                <a:latin typeface="Times"/>
                <a:ea typeface="Times"/>
                <a:cs typeface="Times"/>
                <a:sym typeface="Times"/>
              </a:rPr>
              <a:t>⇒  </a:t>
            </a:r>
            <a:r>
              <a:t>either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u</a:t>
            </a:r>
            <a:r>
              <a:rPr>
                <a:latin typeface="Times"/>
                <a:ea typeface="Times"/>
                <a:cs typeface="Times"/>
                <a:sym typeface="Times"/>
              </a:rPr>
              <a:t> ∉ </a:t>
            </a:r>
            <a:r>
              <a:rPr i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S</a:t>
            </a:r>
            <a:r>
              <a:t>, or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v</a:t>
            </a:r>
            <a:r>
              <a:rPr>
                <a:latin typeface="Times"/>
                <a:ea typeface="Times"/>
                <a:cs typeface="Times"/>
                <a:sym typeface="Times"/>
              </a:rPr>
              <a:t> ∉ </a:t>
            </a:r>
            <a:r>
              <a:rPr i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S</a:t>
            </a:r>
            <a:r>
              <a:t>, or both.</a:t>
            </a:r>
          </a:p>
          <a:p>
            <a:pPr lvl="1"/>
            <a:r>
              <a:t>Thus, </a:t>
            </a:r>
            <a:r>
              <a:rPr i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S</a:t>
            </a:r>
            <a:r>
              <a:t> is an independent set.  </a:t>
            </a:r>
            <a:r>
              <a:rPr>
                <a:latin typeface="Lucida Grande"/>
                <a:ea typeface="Lucida Grande"/>
                <a:cs typeface="Lucida Grande"/>
                <a:sym typeface="Lucida Grande"/>
              </a:rPr>
              <a:t>▪</a:t>
            </a:r>
          </a:p>
        </p:txBody>
      </p:sp>
      <p:sp>
        <p:nvSpPr>
          <p:cNvPr id="4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17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4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4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4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4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4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2" grpId="1" build="p" bldLvl="5" animBg="1" advAuto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Line"/>
          <p:cNvSpPr/>
          <p:nvPr/>
        </p:nvSpPr>
        <p:spPr>
          <a:xfrm flipV="1">
            <a:off x="825500" y="990572"/>
            <a:ext cx="11366500" cy="28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26" name="Set cove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Set cover</a:t>
            </a:r>
          </a:p>
        </p:txBody>
      </p:sp>
      <p:sp>
        <p:nvSpPr>
          <p:cNvPr id="427" name="Set-Cover.  Given a set U of elements, a collection S of subsets of U, and an integer k, are there ≤ k of these subsets whose union is equal to U ?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cap="small"/>
              <a:t>Set-Cover</a:t>
            </a:r>
            <a:r>
              <a:t>. 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Given a set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U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of elements, a collection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S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of subsets of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U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, and an integer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k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, are there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≤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k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of these subsets whose union is equal to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U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?</a:t>
            </a:r>
          </a:p>
          <a:p>
            <a:b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r>
              <a:t>Sample application.</a:t>
            </a:r>
          </a:p>
          <a:p>
            <a:pPr lvl="1"/>
            <a:r>
              <a:rPr i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m</a:t>
            </a:r>
            <a:r>
              <a:t> available pieces of software.</a:t>
            </a:r>
          </a:p>
          <a:p>
            <a:pPr lvl="1"/>
            <a:r>
              <a:t>Set </a:t>
            </a:r>
            <a:r>
              <a:rPr i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U</a:t>
            </a:r>
            <a:r>
              <a:t> of </a:t>
            </a:r>
            <a:r>
              <a:rPr i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n</a:t>
            </a:r>
            <a:r>
              <a:t> capabilities that we would like our system to have.</a:t>
            </a:r>
          </a:p>
          <a:p>
            <a:pPr lvl="1"/>
            <a:r>
              <a:t>The </a:t>
            </a:r>
            <a:r>
              <a:rPr i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i</a:t>
            </a:r>
            <a:r>
              <a:rPr i="1" baseline="31999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th</a:t>
            </a:r>
            <a:r>
              <a:t> piece of software provides the set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S</a:t>
            </a:r>
            <a:r>
              <a:rPr sz="2800" i="1" baseline="-19571">
                <a:latin typeface="Times"/>
                <a:ea typeface="Times"/>
                <a:cs typeface="Times"/>
                <a:sym typeface="Times"/>
              </a:rPr>
              <a:t>i</a:t>
            </a:r>
            <a:r>
              <a:rPr>
                <a:latin typeface="Times"/>
                <a:ea typeface="Times"/>
                <a:cs typeface="Times"/>
                <a:sym typeface="Times"/>
              </a:rPr>
              <a:t> ⊆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U</a:t>
            </a:r>
            <a:r>
              <a:t> of capabilities.</a:t>
            </a:r>
          </a:p>
          <a:p>
            <a:pPr lvl="1"/>
            <a:r>
              <a:t>Goal:  achieve all </a:t>
            </a:r>
            <a:r>
              <a:rPr i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n</a:t>
            </a:r>
            <a:r>
              <a:t> capabilities using fewest pieces of software.</a:t>
            </a:r>
          </a:p>
        </p:txBody>
      </p:sp>
      <p:sp>
        <p:nvSpPr>
          <p:cNvPr id="42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18</a:t>
            </a:fld>
            <a:endParaRPr/>
          </a:p>
        </p:txBody>
      </p:sp>
      <p:sp>
        <p:nvSpPr>
          <p:cNvPr id="429" name="U = { 1, 2, 3, 4, 5, 6, 7 }…"/>
          <p:cNvSpPr/>
          <p:nvPr/>
        </p:nvSpPr>
        <p:spPr>
          <a:xfrm>
            <a:off x="3467100" y="6119424"/>
            <a:ext cx="5511800" cy="2717801"/>
          </a:xfrm>
          <a:prstGeom prst="rect">
            <a:avLst/>
          </a:prstGeom>
          <a:ln w="19050">
            <a:solidFill>
              <a:srgbClr val="000000"/>
            </a:solidFill>
            <a:custDash>
              <a:ds d="200000" sp="200000"/>
            </a:custDash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03200" tIns="203200" rIns="203200" bIns="203200">
            <a:spAutoFit/>
          </a:bodyPr>
          <a:lstStyle/>
          <a:p>
            <a:pPr marL="133660" marR="4515" algn="l" defTabSz="457200">
              <a:lnSpc>
                <a:spcPct val="120000"/>
              </a:lnSpc>
              <a:defRPr sz="240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pPr>
            <a:r>
              <a:rPr i="1"/>
              <a:t>U</a:t>
            </a:r>
            <a:r>
              <a:t> = { 1, 2, 3, 4, 5, 6, 7 }</a:t>
            </a:r>
          </a:p>
          <a:p>
            <a:pPr marL="133660" marR="4515" algn="l" defTabSz="457200">
              <a:lnSpc>
                <a:spcPct val="120000"/>
              </a:lnSpc>
              <a:defRPr sz="240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pPr>
            <a:r>
              <a:rPr i="1"/>
              <a:t>S</a:t>
            </a:r>
            <a:r>
              <a:rPr i="1" baseline="-18666"/>
              <a:t>a</a:t>
            </a:r>
            <a:r>
              <a:t> = { 3, 7 } 		     </a:t>
            </a:r>
            <a:r>
              <a:rPr i="1"/>
              <a:t>S</a:t>
            </a:r>
            <a:r>
              <a:rPr i="1" baseline="-18666"/>
              <a:t>b</a:t>
            </a:r>
            <a:r>
              <a:t> = { 2, 4 }</a:t>
            </a:r>
          </a:p>
          <a:p>
            <a:pPr marL="133660" marR="4515" algn="l" defTabSz="457200">
              <a:lnSpc>
                <a:spcPct val="120000"/>
              </a:lnSpc>
              <a:buClr>
                <a:srgbClr val="0048AA"/>
              </a:buClr>
              <a:defRPr sz="240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pPr>
            <a:r>
              <a:rPr i="1">
                <a:uFill>
                  <a:solidFill>
                    <a:srgbClr val="000000"/>
                  </a:solidFill>
                </a:uFill>
              </a:rPr>
              <a:t>S</a:t>
            </a:r>
            <a:r>
              <a:rPr i="1" baseline="-18666"/>
              <a:t>c</a:t>
            </a:r>
            <a:r>
              <a:rPr>
                <a:uFill>
                  <a:solidFill>
                    <a:srgbClr val="000000"/>
                  </a:solidFill>
                </a:uFill>
              </a:rPr>
              <a:t> = { 3, 4, 5, 6 }	</a:t>
            </a:r>
            <a:r>
              <a:t>     </a:t>
            </a:r>
            <a:r>
              <a:rPr i="1"/>
              <a:t>S</a:t>
            </a:r>
            <a:r>
              <a:rPr i="1" baseline="-18666"/>
              <a:t>d</a:t>
            </a:r>
            <a:r>
              <a:t> = { 5 }</a:t>
            </a:r>
            <a:br/>
            <a:r>
              <a:rPr i="1"/>
              <a:t>S</a:t>
            </a:r>
            <a:r>
              <a:rPr i="1" baseline="-18666"/>
              <a:t>e</a:t>
            </a:r>
            <a:r>
              <a:t> = { 1 }			     </a:t>
            </a:r>
            <a:r>
              <a:rPr i="1">
                <a:uFill>
                  <a:solidFill>
                    <a:srgbClr val="000000"/>
                  </a:solidFill>
                </a:uFill>
              </a:rPr>
              <a:t>S</a:t>
            </a:r>
            <a:r>
              <a:rPr i="1" baseline="-18666"/>
              <a:t>f</a:t>
            </a:r>
            <a:r>
              <a:rPr>
                <a:uFill>
                  <a:solidFill>
                    <a:srgbClr val="000000"/>
                  </a:solidFill>
                </a:uFill>
              </a:rPr>
              <a:t> =  { 1, 2, 6, 7 }</a:t>
            </a:r>
          </a:p>
          <a:p>
            <a:pPr marL="133660" marR="4515" algn="l" defTabSz="457200">
              <a:lnSpc>
                <a:spcPct val="120000"/>
              </a:lnSpc>
              <a:defRPr sz="240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pPr>
            <a:r>
              <a:rPr i="1"/>
              <a:t>k</a:t>
            </a:r>
            <a:r>
              <a:t> = 2</a:t>
            </a:r>
          </a:p>
        </p:txBody>
      </p:sp>
      <p:sp>
        <p:nvSpPr>
          <p:cNvPr id="430" name="a set cover instance"/>
          <p:cNvSpPr txBox="1"/>
          <p:nvPr/>
        </p:nvSpPr>
        <p:spPr>
          <a:xfrm>
            <a:off x="5162557" y="9118600"/>
            <a:ext cx="2096196" cy="228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r>
              <a:t>a set cover instance</a:t>
            </a:r>
          </a:p>
        </p:txBody>
      </p:sp>
      <p:grpSp>
        <p:nvGrpSpPr>
          <p:cNvPr id="433" name="Group"/>
          <p:cNvGrpSpPr/>
          <p:nvPr/>
        </p:nvGrpSpPr>
        <p:grpSpPr>
          <a:xfrm>
            <a:off x="3632200" y="7264400"/>
            <a:ext cx="5029200" cy="914400"/>
            <a:chOff x="0" y="0"/>
            <a:chExt cx="5029200" cy="914400"/>
          </a:xfrm>
        </p:grpSpPr>
        <p:sp>
          <p:nvSpPr>
            <p:cNvPr id="431" name="Rounded Rectangle"/>
            <p:cNvSpPr/>
            <p:nvPr/>
          </p:nvSpPr>
          <p:spPr>
            <a:xfrm>
              <a:off x="0" y="0"/>
              <a:ext cx="2425700" cy="419100"/>
            </a:xfrm>
            <a:prstGeom prst="roundRect">
              <a:avLst>
                <a:gd name="adj" fmla="val 45455"/>
              </a:avLst>
            </a:prstGeom>
            <a:noFill/>
            <a:ln w="38100" cap="flat">
              <a:solidFill>
                <a:srgbClr val="0048AA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432" name="Rounded Rectangle"/>
            <p:cNvSpPr/>
            <p:nvPr/>
          </p:nvSpPr>
          <p:spPr>
            <a:xfrm>
              <a:off x="2476500" y="495300"/>
              <a:ext cx="2552700" cy="419100"/>
            </a:xfrm>
            <a:prstGeom prst="roundRect">
              <a:avLst>
                <a:gd name="adj" fmla="val 45455"/>
              </a:avLst>
            </a:prstGeom>
            <a:noFill/>
            <a:ln w="38100" cap="flat">
              <a:solidFill>
                <a:srgbClr val="0048AA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02270CA4-17FA-5722-470A-12A314AF4393}"/>
                  </a:ext>
                </a:extLst>
              </p14:cNvPr>
              <p14:cNvContentPartPr/>
              <p14:nvPr/>
            </p14:nvContentPartPr>
            <p14:xfrm>
              <a:off x="5132520" y="2748960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02270CA4-17FA-5722-470A-12A314AF439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123160" y="2739600"/>
                <a:ext cx="19080" cy="190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4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4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4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4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4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7" grpId="2" build="p" bldLvl="5" animBg="1" advAuto="0"/>
      <p:bldP spid="433" grpId="1" animBg="1" advAuto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Intractability:  quiz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Intractability:  quiz </a:t>
            </a:r>
            <a:r>
              <a:rPr lang="en-US" altLang="zh-CN" dirty="0"/>
              <a:t>3</a:t>
            </a:r>
            <a:endParaRPr dirty="0"/>
          </a:p>
        </p:txBody>
      </p:sp>
      <p:sp>
        <p:nvSpPr>
          <p:cNvPr id="436" name="Given the universe U = { 1, 2, 3, 4, 5, 6, 7 } and the following sets, which is the minimum size of a set cover?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>
                <a:latin typeface="Lucida Grande"/>
                <a:ea typeface="Lucida Grande"/>
                <a:cs typeface="Lucida Grande"/>
                <a:sym typeface="Lucida Grande"/>
              </a:defRPr>
            </a:pPr>
            <a:r>
              <a:t>Given the universe U = { 1, 2, 3, 4, 5, 6, 7 } and the following sets, which is the minimum size of a set cover?</a:t>
            </a:r>
          </a:p>
          <a:p>
            <a:endParaRPr/>
          </a:p>
          <a:p>
            <a:pPr lvl="1">
              <a:defRPr>
                <a:latin typeface="+mn-lt"/>
                <a:ea typeface="+mn-ea"/>
                <a:cs typeface="+mn-cs"/>
                <a:sym typeface="Lucida Sans"/>
              </a:defRPr>
            </a:pPr>
            <a:r>
              <a:rPr b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1</a:t>
            </a:r>
          </a:p>
          <a:p>
            <a:pPr lvl="1">
              <a:defRPr>
                <a:latin typeface="+mn-lt"/>
                <a:ea typeface="+mn-ea"/>
                <a:cs typeface="+mn-cs"/>
                <a:sym typeface="Lucida Sans"/>
              </a:defRPr>
            </a:pPr>
            <a:r>
              <a:rPr b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2</a:t>
            </a:r>
          </a:p>
          <a:p>
            <a:pPr lvl="1">
              <a:defRPr>
                <a:latin typeface="+mn-lt"/>
                <a:ea typeface="+mn-ea"/>
                <a:cs typeface="+mn-cs"/>
                <a:sym typeface="Lucida Sans"/>
              </a:defRPr>
            </a:pPr>
            <a:r>
              <a:rPr b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3</a:t>
            </a:r>
          </a:p>
          <a:p>
            <a:pPr lvl="1">
              <a:defRPr>
                <a:latin typeface="+mn-lt"/>
                <a:ea typeface="+mn-ea"/>
                <a:cs typeface="+mn-cs"/>
                <a:sym typeface="Lucida Sans"/>
              </a:defRPr>
            </a:pPr>
            <a:r>
              <a:rPr b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None of the above.</a:t>
            </a:r>
          </a:p>
        </p:txBody>
      </p:sp>
      <p:sp>
        <p:nvSpPr>
          <p:cNvPr id="43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19</a:t>
            </a:fld>
            <a:endParaRPr/>
          </a:p>
        </p:txBody>
      </p:sp>
      <p:sp>
        <p:nvSpPr>
          <p:cNvPr id="438" name="Rounded Rectangle"/>
          <p:cNvSpPr/>
          <p:nvPr/>
        </p:nvSpPr>
        <p:spPr>
          <a:xfrm>
            <a:off x="1054100" y="4216400"/>
            <a:ext cx="609600" cy="609600"/>
          </a:xfrm>
          <a:prstGeom prst="roundRect">
            <a:avLst>
              <a:gd name="adj" fmla="val 31250"/>
            </a:avLst>
          </a:prstGeom>
          <a:ln w="50800">
            <a:solidFill>
              <a:srgbClr val="8D3124"/>
            </a:solidFill>
          </a:ln>
        </p:spPr>
        <p:txBody>
          <a:bodyPr lIns="203200" tIns="203200" rIns="203200" bIns="203200"/>
          <a:lstStyle/>
          <a:p>
            <a:pPr marL="7224" marR="7224" algn="l" defTabSz="1295400">
              <a:lnSpc>
                <a:spcPct val="120000"/>
              </a:lnSpc>
              <a:buClrTx/>
              <a:buFontTx/>
              <a:tabLst/>
              <a:defRPr sz="2200">
                <a:solidFill>
                  <a:srgbClr val="005493"/>
                </a:solidFill>
                <a:uFill>
                  <a:solidFill>
                    <a:srgbClr val="0048AA"/>
                  </a:solidFill>
                </a:uFill>
              </a:defRPr>
            </a:pPr>
            <a:endParaRPr/>
          </a:p>
        </p:txBody>
      </p:sp>
      <p:sp>
        <p:nvSpPr>
          <p:cNvPr id="439" name="Rounded Rectangle"/>
          <p:cNvSpPr/>
          <p:nvPr/>
        </p:nvSpPr>
        <p:spPr>
          <a:xfrm>
            <a:off x="1054100" y="4216400"/>
            <a:ext cx="609600" cy="609600"/>
          </a:xfrm>
          <a:prstGeom prst="roundRect">
            <a:avLst>
              <a:gd name="adj" fmla="val 31250"/>
            </a:avLst>
          </a:prstGeom>
          <a:ln w="152400">
            <a:solidFill>
              <a:srgbClr val="FBE8E5"/>
            </a:solidFill>
          </a:ln>
        </p:spPr>
        <p:txBody>
          <a:bodyPr lIns="203200" tIns="203200" rIns="203200" bIns="203200"/>
          <a:lstStyle/>
          <a:p>
            <a:pPr marL="7224" marR="7224" algn="l" defTabSz="1295400">
              <a:lnSpc>
                <a:spcPct val="120000"/>
              </a:lnSpc>
              <a:buClrTx/>
              <a:buFontTx/>
              <a:tabLst/>
              <a:defRPr sz="2200">
                <a:solidFill>
                  <a:srgbClr val="005493"/>
                </a:solidFill>
                <a:uFill>
                  <a:solidFill>
                    <a:srgbClr val="0048AA"/>
                  </a:solidFill>
                </a:uFill>
              </a:defRPr>
            </a:pPr>
            <a:endParaRPr/>
          </a:p>
        </p:txBody>
      </p:sp>
      <p:sp>
        <p:nvSpPr>
          <p:cNvPr id="440" name="U = { 1, 2, 3, 4, 5, 6, 7 }…"/>
          <p:cNvSpPr/>
          <p:nvPr/>
        </p:nvSpPr>
        <p:spPr>
          <a:xfrm>
            <a:off x="5573732" y="2772079"/>
            <a:ext cx="6295359" cy="2685442"/>
          </a:xfrm>
          <a:prstGeom prst="rect">
            <a:avLst/>
          </a:prstGeom>
          <a:ln w="19050">
            <a:solidFill>
              <a:srgbClr val="000000"/>
            </a:solidFill>
            <a:custDash>
              <a:ds d="200000" sp="200000"/>
            </a:custDash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03200" tIns="203200" rIns="203200" bIns="203200">
            <a:spAutoFit/>
          </a:bodyPr>
          <a:lstStyle/>
          <a:p>
            <a:pPr marL="133660" marR="4515" algn="l" defTabSz="457200">
              <a:lnSpc>
                <a:spcPct val="140000"/>
              </a:lnSpc>
              <a:defRPr sz="260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pPr>
            <a:r>
              <a:rPr i="1"/>
              <a:t>U</a:t>
            </a:r>
            <a:r>
              <a:t> = { 1, 2, 3, 4, 5, 6, 7 }</a:t>
            </a:r>
          </a:p>
          <a:p>
            <a:pPr marL="133660" marR="4515" algn="l" defTabSz="457200">
              <a:lnSpc>
                <a:spcPct val="140000"/>
              </a:lnSpc>
              <a:defRPr sz="260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pPr>
            <a:r>
              <a:rPr i="1"/>
              <a:t>S</a:t>
            </a:r>
            <a:r>
              <a:rPr i="1" baseline="-17692"/>
              <a:t>a</a:t>
            </a:r>
            <a:r>
              <a:t> = { 1, 4, 6 }			</a:t>
            </a:r>
            <a:r>
              <a:rPr i="1"/>
              <a:t>S</a:t>
            </a:r>
            <a:r>
              <a:rPr i="1" baseline="-17692"/>
              <a:t>b</a:t>
            </a:r>
            <a:r>
              <a:t> = { 1, 6, 7 }</a:t>
            </a:r>
          </a:p>
          <a:p>
            <a:pPr marL="133660" marR="4515" algn="l" defTabSz="457200">
              <a:lnSpc>
                <a:spcPct val="140000"/>
              </a:lnSpc>
              <a:buClr>
                <a:srgbClr val="0048AA"/>
              </a:buClr>
              <a:defRPr sz="260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pPr>
            <a:r>
              <a:rPr i="1">
                <a:uFill>
                  <a:solidFill>
                    <a:srgbClr val="000000"/>
                  </a:solidFill>
                </a:uFill>
              </a:rPr>
              <a:t>S</a:t>
            </a:r>
            <a:r>
              <a:rPr i="1" baseline="-17692"/>
              <a:t>c</a:t>
            </a:r>
            <a:r>
              <a:rPr>
                <a:uFill>
                  <a:solidFill>
                    <a:srgbClr val="000000"/>
                  </a:solidFill>
                </a:uFill>
              </a:rPr>
              <a:t> = { 1, 2, 3, 6 }	</a:t>
            </a:r>
            <a:r>
              <a:t>     </a:t>
            </a:r>
            <a:r>
              <a:rPr i="1"/>
              <a:t>S</a:t>
            </a:r>
            <a:r>
              <a:rPr i="1" baseline="-17692"/>
              <a:t>d</a:t>
            </a:r>
            <a:r>
              <a:t> = { 1, 3, 5, 7 }</a:t>
            </a:r>
            <a:br/>
            <a:r>
              <a:rPr i="1"/>
              <a:t>S</a:t>
            </a:r>
            <a:r>
              <a:rPr i="1" baseline="-17692"/>
              <a:t>e</a:t>
            </a:r>
            <a:r>
              <a:t> = { 2, 6, 7 }			</a:t>
            </a:r>
            <a:r>
              <a:rPr i="1">
                <a:uFill>
                  <a:solidFill>
                    <a:srgbClr val="000000"/>
                  </a:solidFill>
                </a:uFill>
              </a:rPr>
              <a:t>S</a:t>
            </a:r>
            <a:r>
              <a:rPr i="1" baseline="-17692"/>
              <a:t>f</a:t>
            </a:r>
            <a:r>
              <a:rPr>
                <a:uFill>
                  <a:solidFill>
                    <a:srgbClr val="000000"/>
                  </a:solidFill>
                </a:uFill>
              </a:rPr>
              <a:t> =  { 3, 4, 5 }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9" grpId="1" animBg="1" advAuto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KleinbergTardosCover.pdf" descr="KleinbergTardosCover.pdf"/>
          <p:cNvPicPr>
            <a:picLocks noChangeAspect="1"/>
          </p:cNvPicPr>
          <p:nvPr/>
        </p:nvPicPr>
        <p:blipFill>
          <a:blip r:embed="rId2">
            <a:alphaModFix amt="50000"/>
          </a:blip>
          <a:srcRect l="1755" t="7594" r="1755" b="7594"/>
          <a:stretch>
            <a:fillRect/>
          </a:stretch>
        </p:blipFill>
        <p:spPr>
          <a:xfrm>
            <a:off x="655880" y="1764307"/>
            <a:ext cx="4445201" cy="5056414"/>
          </a:xfrm>
          <a:prstGeom prst="rect">
            <a:avLst/>
          </a:prstGeom>
          <a:ln w="12700">
            <a:miter lim="400000"/>
          </a:ln>
        </p:spPr>
      </p:pic>
      <p:pic>
        <p:nvPicPr>
          <p:cNvPr id="85" name="Aw_COLOR_web_logo.png" descr="Aw_COLOR_web_logo.png"/>
          <p:cNvPicPr>
            <a:picLocks noChangeAspect="1"/>
          </p:cNvPicPr>
          <p:nvPr/>
        </p:nvPicPr>
        <p:blipFill>
          <a:blip r:embed="rId3">
            <a:alphaModFix amt="33000"/>
          </a:blip>
          <a:stretch>
            <a:fillRect/>
          </a:stretch>
        </p:blipFill>
        <p:spPr>
          <a:xfrm>
            <a:off x="4164381" y="1892300"/>
            <a:ext cx="737819" cy="812800"/>
          </a:xfrm>
          <a:prstGeom prst="rect">
            <a:avLst/>
          </a:prstGeom>
          <a:ln w="12700">
            <a:miter lim="400000"/>
          </a:ln>
        </p:spPr>
      </p:pic>
      <p:sp>
        <p:nvSpPr>
          <p:cNvPr id="86" name="Line"/>
          <p:cNvSpPr/>
          <p:nvPr/>
        </p:nvSpPr>
        <p:spPr>
          <a:xfrm>
            <a:off x="5778500" y="2349500"/>
            <a:ext cx="6515101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87" name="8.  Intractability I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Reductions, P and NP</a:t>
            </a:r>
            <a:endParaRPr dirty="0"/>
          </a:p>
        </p:txBody>
      </p:sp>
      <p:sp>
        <p:nvSpPr>
          <p:cNvPr id="88" name="poly-time reductions…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lvl="2"/>
            <a:r>
              <a:rPr dirty="0"/>
              <a:t>poly-time reductions</a:t>
            </a:r>
          </a:p>
          <a:p>
            <a:pPr lvl="1"/>
            <a:r>
              <a:rPr dirty="0"/>
              <a:t>packing and covering problems</a:t>
            </a:r>
          </a:p>
          <a:p>
            <a:pPr lvl="1"/>
            <a:r>
              <a:rPr dirty="0"/>
              <a:t>constraint satisfaction problems</a:t>
            </a:r>
          </a:p>
          <a:p>
            <a:pPr lvl="1"/>
            <a:r>
              <a:rPr dirty="0"/>
              <a:t>graph coloring</a:t>
            </a:r>
            <a:endParaRPr lang="en-US" dirty="0"/>
          </a:p>
          <a:p>
            <a:r>
              <a:rPr lang="en-GB" dirty="0">
                <a:solidFill>
                  <a:srgbClr val="D5D5D5"/>
                </a:solidFill>
              </a:rPr>
              <a:t>P vs. NP</a:t>
            </a:r>
          </a:p>
          <a:p>
            <a:pPr lvl="1"/>
            <a:r>
              <a:rPr lang="en-GB" dirty="0"/>
              <a:t>NP-complete</a:t>
            </a:r>
            <a:endParaRPr dirty="0"/>
          </a:p>
        </p:txBody>
      </p:sp>
      <p:sp>
        <p:nvSpPr>
          <p:cNvPr id="89" name="Section 8.1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Section 8.1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Line"/>
          <p:cNvSpPr/>
          <p:nvPr/>
        </p:nvSpPr>
        <p:spPr>
          <a:xfrm flipV="1">
            <a:off x="825500" y="990572"/>
            <a:ext cx="11366500" cy="28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43" name="Vertex cover reduces to set cove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Vertex cover reduces to set cover</a:t>
            </a:r>
          </a:p>
        </p:txBody>
      </p:sp>
      <p:sp>
        <p:nvSpPr>
          <p:cNvPr id="444" name="Theorem.  Vertex-Cover ≤ P Set-Cover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Theorem.  </a:t>
            </a:r>
            <a:r>
              <a:rPr cap="small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Vertex-Cover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≤ </a:t>
            </a:r>
            <a:r>
              <a:rPr baseline="-2025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P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</a:t>
            </a:r>
            <a:r>
              <a:rPr cap="small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Set-Cover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.</a:t>
            </a:r>
          </a:p>
          <a:p>
            <a:r>
              <a:t>Pf. 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Given a </a:t>
            </a:r>
            <a:r>
              <a:rPr cap="small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Vertex-Cover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instance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G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= (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V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,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E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)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and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k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, we construct a</a:t>
            </a:r>
            <a:b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r>
              <a:rPr cap="small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Set-Cover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instance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(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U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,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S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,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k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)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that has a set cover of size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k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iff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G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has a</a:t>
            </a:r>
            <a:b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vertex cover of size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k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.</a:t>
            </a:r>
          </a:p>
          <a:p>
            <a:b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r>
              <a:t>Construction.  </a:t>
            </a:r>
          </a:p>
          <a:p>
            <a:pPr lvl="1"/>
            <a:r>
              <a:t>Universe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U</a:t>
            </a:r>
            <a:r>
              <a:rPr>
                <a:latin typeface="Times"/>
                <a:ea typeface="Times"/>
                <a:cs typeface="Times"/>
                <a:sym typeface="Times"/>
              </a:rPr>
              <a:t> =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E</a:t>
            </a:r>
            <a:r>
              <a:t>.</a:t>
            </a:r>
          </a:p>
          <a:p>
            <a:pPr lvl="1"/>
            <a:r>
              <a:t>Include one subset for each node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v</a:t>
            </a:r>
            <a:r>
              <a:rPr>
                <a:latin typeface="Times"/>
                <a:ea typeface="Times"/>
                <a:cs typeface="Times"/>
                <a:sym typeface="Times"/>
              </a:rPr>
              <a:t> ∈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V </a:t>
            </a:r>
            <a:r>
              <a:rPr>
                <a:latin typeface="Times"/>
                <a:ea typeface="Times"/>
                <a:cs typeface="Times"/>
                <a:sym typeface="Times"/>
              </a:rPr>
              <a:t>:</a:t>
            </a:r>
            <a:r>
              <a:t>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S</a:t>
            </a:r>
            <a:r>
              <a:rPr sz="2800" i="1" baseline="-19571">
                <a:latin typeface="Times"/>
                <a:ea typeface="Times"/>
                <a:cs typeface="Times"/>
                <a:sym typeface="Times"/>
              </a:rPr>
              <a:t>v</a:t>
            </a:r>
            <a:r>
              <a:rPr>
                <a:latin typeface="Times"/>
                <a:ea typeface="Times"/>
                <a:cs typeface="Times"/>
                <a:sym typeface="Times"/>
              </a:rPr>
              <a:t> = {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e</a:t>
            </a:r>
            <a:r>
              <a:rPr>
                <a:latin typeface="Times"/>
                <a:ea typeface="Times"/>
                <a:cs typeface="Times"/>
                <a:sym typeface="Times"/>
              </a:rPr>
              <a:t> ∈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E</a:t>
            </a:r>
            <a:r>
              <a:rPr>
                <a:latin typeface="Times"/>
                <a:ea typeface="Times"/>
                <a:cs typeface="Times"/>
                <a:sym typeface="Times"/>
              </a:rPr>
              <a:t> :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e</a:t>
            </a:r>
            <a:r>
              <a:rPr>
                <a:latin typeface="Times"/>
                <a:ea typeface="Times"/>
                <a:cs typeface="Times"/>
                <a:sym typeface="Times"/>
              </a:rPr>
              <a:t> incident to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v</a:t>
            </a:r>
            <a:r>
              <a:rPr>
                <a:latin typeface="Times"/>
                <a:ea typeface="Times"/>
                <a:cs typeface="Times"/>
                <a:sym typeface="Times"/>
              </a:rPr>
              <a:t> }</a:t>
            </a:r>
            <a:r>
              <a:t>.</a:t>
            </a:r>
          </a:p>
        </p:txBody>
      </p:sp>
      <p:sp>
        <p:nvSpPr>
          <p:cNvPr id="44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20</a:t>
            </a:fld>
            <a:endParaRPr/>
          </a:p>
        </p:txBody>
      </p:sp>
      <p:grpSp>
        <p:nvGrpSpPr>
          <p:cNvPr id="473" name="Group"/>
          <p:cNvGrpSpPr/>
          <p:nvPr/>
        </p:nvGrpSpPr>
        <p:grpSpPr>
          <a:xfrm>
            <a:off x="1384017" y="5614105"/>
            <a:ext cx="4673601" cy="3623311"/>
            <a:chOff x="0" y="0"/>
            <a:chExt cx="4673600" cy="3623309"/>
          </a:xfrm>
        </p:grpSpPr>
        <p:sp>
          <p:nvSpPr>
            <p:cNvPr id="476" name="Connection Line"/>
            <p:cNvSpPr/>
            <p:nvPr/>
          </p:nvSpPr>
          <p:spPr>
            <a:xfrm>
              <a:off x="1317413" y="216676"/>
              <a:ext cx="3149601" cy="13998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00" cap="sq">
              <a:solidFill>
                <a:srgbClr val="BABABA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477" name="Connection Line"/>
            <p:cNvSpPr/>
            <p:nvPr/>
          </p:nvSpPr>
          <p:spPr>
            <a:xfrm>
              <a:off x="3236524" y="1616498"/>
              <a:ext cx="1230490" cy="1014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21600"/>
                  </a:lnTo>
                </a:path>
              </a:pathLst>
            </a:custGeom>
            <a:noFill/>
            <a:ln w="38100" cap="sq">
              <a:solidFill>
                <a:srgbClr val="BABABA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478" name="Connection Line"/>
            <p:cNvSpPr/>
            <p:nvPr/>
          </p:nvSpPr>
          <p:spPr>
            <a:xfrm>
              <a:off x="3236524" y="226765"/>
              <a:ext cx="1230490" cy="13897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00" cap="sq">
              <a:solidFill>
                <a:srgbClr val="BABABA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479" name="Connection Line"/>
            <p:cNvSpPr/>
            <p:nvPr/>
          </p:nvSpPr>
          <p:spPr>
            <a:xfrm>
              <a:off x="206586" y="226765"/>
              <a:ext cx="3029939" cy="13960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0"/>
                  </a:lnTo>
                </a:path>
              </a:pathLst>
            </a:custGeom>
            <a:noFill/>
            <a:ln w="38100" cap="sq">
              <a:solidFill>
                <a:srgbClr val="BABABA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480" name="Connection Line"/>
            <p:cNvSpPr/>
            <p:nvPr/>
          </p:nvSpPr>
          <p:spPr>
            <a:xfrm>
              <a:off x="206586" y="1622848"/>
              <a:ext cx="1361441" cy="10069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00" cap="sq">
              <a:solidFill>
                <a:srgbClr val="BABABA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481" name="Connection Line"/>
            <p:cNvSpPr/>
            <p:nvPr/>
          </p:nvSpPr>
          <p:spPr>
            <a:xfrm>
              <a:off x="206586" y="1616498"/>
              <a:ext cx="4260428" cy="63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0"/>
                  </a:lnTo>
                </a:path>
              </a:pathLst>
            </a:custGeom>
            <a:noFill/>
            <a:ln w="38100" cap="sq">
              <a:solidFill>
                <a:srgbClr val="BABABA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482" name="Connection Line"/>
            <p:cNvSpPr/>
            <p:nvPr/>
          </p:nvSpPr>
          <p:spPr>
            <a:xfrm>
              <a:off x="206586" y="216676"/>
              <a:ext cx="1110828" cy="14061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0"/>
                  </a:lnTo>
                </a:path>
              </a:pathLst>
            </a:custGeom>
            <a:noFill/>
            <a:ln w="38100" cap="sq">
              <a:solidFill>
                <a:srgbClr val="BABABA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453" name="vertex cover instance (k = 2)"/>
            <p:cNvSpPr txBox="1"/>
            <p:nvPr/>
          </p:nvSpPr>
          <p:spPr>
            <a:xfrm>
              <a:off x="1227102" y="3097529"/>
              <a:ext cx="2400301" cy="5257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>
                <a:defRPr b="1">
                  <a:solidFill>
                    <a:srgbClr val="000000"/>
                  </a:solidFill>
                  <a:latin typeface="Lucida Grande"/>
                  <a:ea typeface="Lucida Grande"/>
                  <a:cs typeface="Lucida Grande"/>
                  <a:sym typeface="Lucida Grande"/>
                </a:defRPr>
              </a:lvl1pPr>
            </a:lstStyle>
            <a:p>
              <a:r>
                <a:t>vertex cover instance (k = 2)</a:t>
              </a:r>
            </a:p>
          </p:txBody>
        </p:sp>
        <p:sp>
          <p:nvSpPr>
            <p:cNvPr id="454" name="e1"/>
            <p:cNvSpPr txBox="1"/>
            <p:nvPr/>
          </p:nvSpPr>
          <p:spPr>
            <a:xfrm>
              <a:off x="840392" y="2042907"/>
              <a:ext cx="252438" cy="338583"/>
            </a:xfrm>
            <a:prstGeom prst="rect">
              <a:avLst/>
            </a:prstGeom>
            <a:solidFill>
              <a:srgbClr val="F2F6F9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>
                <a:defRPr sz="20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i="1"/>
                <a:t>e</a:t>
              </a:r>
              <a:r>
                <a:rPr baseline="-19300"/>
                <a:t>1 </a:t>
              </a:r>
            </a:p>
          </p:txBody>
        </p:sp>
        <p:sp>
          <p:nvSpPr>
            <p:cNvPr id="455" name="e2"/>
            <p:cNvSpPr txBox="1"/>
            <p:nvPr/>
          </p:nvSpPr>
          <p:spPr>
            <a:xfrm>
              <a:off x="1647830" y="734525"/>
              <a:ext cx="252438" cy="338583"/>
            </a:xfrm>
            <a:prstGeom prst="rect">
              <a:avLst/>
            </a:prstGeom>
            <a:solidFill>
              <a:srgbClr val="F2F6F9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>
                <a:defRPr sz="20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i="1"/>
                <a:t>e</a:t>
              </a:r>
              <a:r>
                <a:rPr baseline="-19300"/>
                <a:t>2 </a:t>
              </a:r>
            </a:p>
          </p:txBody>
        </p:sp>
        <p:sp>
          <p:nvSpPr>
            <p:cNvPr id="456" name="e3"/>
            <p:cNvSpPr txBox="1"/>
            <p:nvPr/>
          </p:nvSpPr>
          <p:spPr>
            <a:xfrm>
              <a:off x="3073899" y="859832"/>
              <a:ext cx="252438" cy="338583"/>
            </a:xfrm>
            <a:prstGeom prst="rect">
              <a:avLst/>
            </a:prstGeom>
            <a:solidFill>
              <a:srgbClr val="F2F6F9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>
                <a:defRPr sz="20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i="1"/>
                <a:t>e</a:t>
              </a:r>
              <a:r>
                <a:rPr baseline="-19300"/>
                <a:t>3 </a:t>
              </a:r>
            </a:p>
          </p:txBody>
        </p:sp>
        <p:sp>
          <p:nvSpPr>
            <p:cNvPr id="457" name="e5"/>
            <p:cNvSpPr txBox="1"/>
            <p:nvPr/>
          </p:nvSpPr>
          <p:spPr>
            <a:xfrm>
              <a:off x="3723575" y="1963603"/>
              <a:ext cx="252438" cy="338583"/>
            </a:xfrm>
            <a:prstGeom prst="rect">
              <a:avLst/>
            </a:prstGeom>
            <a:solidFill>
              <a:srgbClr val="F2F6F9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>
                <a:defRPr sz="20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i="1"/>
                <a:t>e</a:t>
              </a:r>
              <a:r>
                <a:rPr baseline="-19300"/>
                <a:t>5 </a:t>
              </a:r>
            </a:p>
          </p:txBody>
        </p:sp>
        <p:sp>
          <p:nvSpPr>
            <p:cNvPr id="458" name="e4"/>
            <p:cNvSpPr txBox="1"/>
            <p:nvPr/>
          </p:nvSpPr>
          <p:spPr>
            <a:xfrm>
              <a:off x="3726679" y="731703"/>
              <a:ext cx="252439" cy="338583"/>
            </a:xfrm>
            <a:prstGeom prst="rect">
              <a:avLst/>
            </a:prstGeom>
            <a:solidFill>
              <a:srgbClr val="F2F6F9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>
                <a:defRPr sz="20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i="1"/>
                <a:t>e</a:t>
              </a:r>
              <a:r>
                <a:rPr baseline="-19300"/>
                <a:t>4 </a:t>
              </a:r>
            </a:p>
          </p:txBody>
        </p:sp>
        <p:sp>
          <p:nvSpPr>
            <p:cNvPr id="459" name="e6"/>
            <p:cNvSpPr txBox="1"/>
            <p:nvPr/>
          </p:nvSpPr>
          <p:spPr>
            <a:xfrm>
              <a:off x="2203808" y="1445161"/>
              <a:ext cx="252438" cy="338583"/>
            </a:xfrm>
            <a:prstGeom prst="rect">
              <a:avLst/>
            </a:prstGeom>
            <a:solidFill>
              <a:srgbClr val="F2F6F9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>
                <a:defRPr sz="20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t>e</a:t>
              </a:r>
              <a:r>
                <a:rPr baseline="-19300"/>
                <a:t>6 </a:t>
              </a:r>
            </a:p>
          </p:txBody>
        </p:sp>
        <p:sp>
          <p:nvSpPr>
            <p:cNvPr id="460" name="e7"/>
            <p:cNvSpPr txBox="1"/>
            <p:nvPr/>
          </p:nvSpPr>
          <p:spPr>
            <a:xfrm>
              <a:off x="614050" y="731703"/>
              <a:ext cx="252438" cy="338583"/>
            </a:xfrm>
            <a:prstGeom prst="rect">
              <a:avLst/>
            </a:prstGeom>
            <a:solidFill>
              <a:srgbClr val="F2F6F9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>
                <a:defRPr sz="20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i="1"/>
                <a:t>e</a:t>
              </a:r>
              <a:r>
                <a:rPr baseline="-19300"/>
                <a:t>7 </a:t>
              </a:r>
            </a:p>
          </p:txBody>
        </p:sp>
        <p:sp>
          <p:nvSpPr>
            <p:cNvPr id="461" name="Circle"/>
            <p:cNvSpPr/>
            <p:nvPr/>
          </p:nvSpPr>
          <p:spPr>
            <a:xfrm>
              <a:off x="1110826" y="20179"/>
              <a:ext cx="413174" cy="413174"/>
            </a:xfrm>
            <a:prstGeom prst="ellipse">
              <a:avLst/>
            </a:prstGeom>
            <a:solidFill>
              <a:srgbClr val="CBCBCB"/>
            </a:solidFill>
            <a:ln w="9525" cap="flat">
              <a:solidFill>
                <a:srgbClr val="010000"/>
              </a:solidFill>
              <a:prstDash val="solid"/>
              <a:round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462" name="a"/>
            <p:cNvSpPr txBox="1"/>
            <p:nvPr/>
          </p:nvSpPr>
          <p:spPr>
            <a:xfrm>
              <a:off x="1155655" y="0"/>
              <a:ext cx="272717" cy="381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marL="56816" marR="56816">
                <a:defRPr sz="2000" i="1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lvl1pPr>
            </a:lstStyle>
            <a:p>
              <a:r>
                <a:t>a</a:t>
              </a:r>
            </a:p>
          </p:txBody>
        </p:sp>
        <p:sp>
          <p:nvSpPr>
            <p:cNvPr id="463" name="Circle"/>
            <p:cNvSpPr/>
            <p:nvPr/>
          </p:nvSpPr>
          <p:spPr>
            <a:xfrm>
              <a:off x="3029937" y="20179"/>
              <a:ext cx="413175" cy="413174"/>
            </a:xfrm>
            <a:prstGeom prst="ellipse">
              <a:avLst/>
            </a:prstGeom>
            <a:solidFill>
              <a:srgbClr val="CBCBCB"/>
            </a:solidFill>
            <a:ln w="9525" cap="flat">
              <a:solidFill>
                <a:srgbClr val="010000"/>
              </a:solidFill>
              <a:prstDash val="solid"/>
              <a:round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464" name="b"/>
            <p:cNvSpPr txBox="1"/>
            <p:nvPr/>
          </p:nvSpPr>
          <p:spPr>
            <a:xfrm>
              <a:off x="3087466" y="25399"/>
              <a:ext cx="272718" cy="381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marL="56816" marR="56816">
                <a:defRPr sz="2000" i="1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lvl1pPr>
            </a:lstStyle>
            <a:p>
              <a:r>
                <a:t>b</a:t>
              </a:r>
            </a:p>
          </p:txBody>
        </p:sp>
        <p:sp>
          <p:nvSpPr>
            <p:cNvPr id="465" name="Circle"/>
            <p:cNvSpPr/>
            <p:nvPr/>
          </p:nvSpPr>
          <p:spPr>
            <a:xfrm>
              <a:off x="1361440" y="2426970"/>
              <a:ext cx="413174" cy="413174"/>
            </a:xfrm>
            <a:prstGeom prst="ellipse">
              <a:avLst/>
            </a:prstGeom>
            <a:solidFill>
              <a:srgbClr val="CBCBCB"/>
            </a:solidFill>
            <a:ln w="9525" cap="flat">
              <a:solidFill>
                <a:srgbClr val="010000"/>
              </a:solidFill>
              <a:prstDash val="solid"/>
              <a:round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466" name="e"/>
            <p:cNvSpPr txBox="1"/>
            <p:nvPr/>
          </p:nvSpPr>
          <p:spPr>
            <a:xfrm>
              <a:off x="1426100" y="2419491"/>
              <a:ext cx="258454" cy="381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marL="56816" marR="56816">
                <a:defRPr sz="2000" i="1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lvl1pPr>
            </a:lstStyle>
            <a:p>
              <a:r>
                <a:t>e</a:t>
              </a:r>
            </a:p>
          </p:txBody>
        </p:sp>
        <p:sp>
          <p:nvSpPr>
            <p:cNvPr id="467" name="Circle"/>
            <p:cNvSpPr/>
            <p:nvPr/>
          </p:nvSpPr>
          <p:spPr>
            <a:xfrm>
              <a:off x="0" y="1420001"/>
              <a:ext cx="413174" cy="413174"/>
            </a:xfrm>
            <a:prstGeom prst="ellipse">
              <a:avLst/>
            </a:prstGeom>
            <a:solidFill>
              <a:srgbClr val="CBCBCB"/>
            </a:solidFill>
            <a:ln w="9525" cap="flat">
              <a:solidFill>
                <a:srgbClr val="010000"/>
              </a:solidFill>
              <a:prstDash val="solid"/>
              <a:round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468" name="f"/>
            <p:cNvSpPr txBox="1"/>
            <p:nvPr/>
          </p:nvSpPr>
          <p:spPr>
            <a:xfrm>
              <a:off x="73043" y="1412521"/>
              <a:ext cx="216287" cy="381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marL="56816" marR="56816">
                <a:buClr>
                  <a:srgbClr val="FFFFFF"/>
                </a:buClr>
                <a:defRPr sz="2000" i="1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lvl1pPr>
            </a:lstStyle>
            <a:p>
              <a:r>
                <a:t>f</a:t>
              </a:r>
            </a:p>
          </p:txBody>
        </p:sp>
        <p:sp>
          <p:nvSpPr>
            <p:cNvPr id="469" name="Circle"/>
            <p:cNvSpPr/>
            <p:nvPr/>
          </p:nvSpPr>
          <p:spPr>
            <a:xfrm>
              <a:off x="3029937" y="2424712"/>
              <a:ext cx="413175" cy="413174"/>
            </a:xfrm>
            <a:prstGeom prst="ellipse">
              <a:avLst/>
            </a:prstGeom>
            <a:solidFill>
              <a:srgbClr val="CBCBCB"/>
            </a:solidFill>
            <a:ln w="9525" cap="flat">
              <a:solidFill>
                <a:srgbClr val="010000"/>
              </a:solidFill>
              <a:prstDash val="solid"/>
              <a:round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470" name="d"/>
            <p:cNvSpPr txBox="1"/>
            <p:nvPr/>
          </p:nvSpPr>
          <p:spPr>
            <a:xfrm>
              <a:off x="3074766" y="2429933"/>
              <a:ext cx="272718" cy="381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marL="56816" marR="56816">
                <a:defRPr sz="2000" i="1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lvl1pPr>
            </a:lstStyle>
            <a:p>
              <a:r>
                <a:t>d</a:t>
              </a:r>
            </a:p>
          </p:txBody>
        </p:sp>
        <p:sp>
          <p:nvSpPr>
            <p:cNvPr id="471" name="Circle"/>
            <p:cNvSpPr/>
            <p:nvPr/>
          </p:nvSpPr>
          <p:spPr>
            <a:xfrm>
              <a:off x="4260426" y="1420001"/>
              <a:ext cx="413175" cy="413174"/>
            </a:xfrm>
            <a:prstGeom prst="ellipse">
              <a:avLst/>
            </a:prstGeom>
            <a:solidFill>
              <a:srgbClr val="CBCBCB"/>
            </a:solidFill>
            <a:ln w="9525" cap="flat">
              <a:solidFill>
                <a:srgbClr val="010000"/>
              </a:solidFill>
              <a:prstDash val="solid"/>
              <a:round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472" name="c"/>
            <p:cNvSpPr txBox="1"/>
            <p:nvPr/>
          </p:nvSpPr>
          <p:spPr>
            <a:xfrm>
              <a:off x="4337786" y="1399821"/>
              <a:ext cx="258455" cy="381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marL="56816" marR="56816">
                <a:buClr>
                  <a:srgbClr val="FFFFFF"/>
                </a:buClr>
                <a:defRPr sz="2000" i="1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lvl1pPr>
            </a:lstStyle>
            <a:p>
              <a:r>
                <a:t>c</a:t>
              </a:r>
            </a:p>
          </p:txBody>
        </p:sp>
      </p:grpSp>
      <p:sp>
        <p:nvSpPr>
          <p:cNvPr id="474" name="set cover instance…"/>
          <p:cNvSpPr txBox="1"/>
          <p:nvPr/>
        </p:nvSpPr>
        <p:spPr>
          <a:xfrm>
            <a:off x="8331200" y="8712200"/>
            <a:ext cx="2400300" cy="5257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defRPr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defRPr>
            </a:pPr>
            <a:r>
              <a:t>set cover instance</a:t>
            </a:r>
          </a:p>
          <a:p>
            <a:pPr>
              <a:defRPr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defRPr>
            </a:pPr>
            <a:r>
              <a:t>(k = 2)</a:t>
            </a:r>
          </a:p>
        </p:txBody>
      </p:sp>
      <p:sp>
        <p:nvSpPr>
          <p:cNvPr id="475" name="U = { 1, 2, 3, 4, 5, 6, 7 }…"/>
          <p:cNvSpPr/>
          <p:nvPr/>
        </p:nvSpPr>
        <p:spPr>
          <a:xfrm>
            <a:off x="6934200" y="6055924"/>
            <a:ext cx="5168900" cy="2192479"/>
          </a:xfrm>
          <a:prstGeom prst="rect">
            <a:avLst/>
          </a:prstGeom>
          <a:ln w="19050">
            <a:solidFill>
              <a:srgbClr val="000000"/>
            </a:solidFill>
            <a:custDash>
              <a:ds d="200000" sp="200000"/>
            </a:custDash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03200" tIns="203200" rIns="203200" bIns="203200">
            <a:spAutoFit/>
          </a:bodyPr>
          <a:lstStyle/>
          <a:p>
            <a:pPr marL="133660" marR="4515" algn="l" defTabSz="457200">
              <a:lnSpc>
                <a:spcPct val="120000"/>
              </a:lnSpc>
              <a:defRPr sz="220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pPr>
            <a:r>
              <a:rPr i="1"/>
              <a:t>U</a:t>
            </a:r>
            <a:r>
              <a:t> = { 1, 2, 3, 4, 5, 6, 7 }</a:t>
            </a:r>
          </a:p>
          <a:p>
            <a:pPr marL="133660" marR="4515" algn="l" defTabSz="457200">
              <a:lnSpc>
                <a:spcPct val="120000"/>
              </a:lnSpc>
              <a:defRPr sz="220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pPr>
            <a:r>
              <a:rPr i="1"/>
              <a:t>S</a:t>
            </a:r>
            <a:r>
              <a:rPr i="1" baseline="-19818"/>
              <a:t>a</a:t>
            </a:r>
            <a:r>
              <a:t> = { 3, 7 } 		  </a:t>
            </a:r>
            <a:r>
              <a:rPr i="1"/>
              <a:t>S</a:t>
            </a:r>
            <a:r>
              <a:rPr i="1" baseline="-19818"/>
              <a:t>b</a:t>
            </a:r>
            <a:r>
              <a:t> = { 2, 4 }</a:t>
            </a:r>
          </a:p>
          <a:p>
            <a:pPr marL="133660" marR="4515" algn="l" defTabSz="457200">
              <a:lnSpc>
                <a:spcPct val="120000"/>
              </a:lnSpc>
              <a:buClr>
                <a:srgbClr val="0048AA"/>
              </a:buClr>
              <a:defRPr sz="220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pPr>
            <a:r>
              <a:rPr i="1"/>
              <a:t>S</a:t>
            </a:r>
            <a:r>
              <a:rPr i="1" baseline="-19818"/>
              <a:t>c</a:t>
            </a:r>
            <a:r>
              <a:t> = { 3, 4, 5, 6 }	  </a:t>
            </a:r>
            <a:r>
              <a:rPr i="1"/>
              <a:t>S</a:t>
            </a:r>
            <a:r>
              <a:rPr i="1" baseline="-19818"/>
              <a:t>d</a:t>
            </a:r>
            <a:r>
              <a:t> = { 5 }</a:t>
            </a:r>
            <a:br/>
            <a:r>
              <a:rPr i="1"/>
              <a:t>S</a:t>
            </a:r>
            <a:r>
              <a:rPr i="1" baseline="-19818"/>
              <a:t>e</a:t>
            </a:r>
            <a:r>
              <a:t> = { 1 }			  </a:t>
            </a:r>
            <a:r>
              <a:rPr i="1"/>
              <a:t>S</a:t>
            </a:r>
            <a:r>
              <a:rPr i="1" baseline="-19818"/>
              <a:t>f</a:t>
            </a:r>
            <a:r>
              <a:t>  =  { 1, 2, 6, 7 }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4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4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47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4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4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4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4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4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4" grpId="1" build="p" bldLvl="5" animBg="1" advAuto="0"/>
      <p:bldP spid="473" grpId="2" animBg="1" advAuto="0"/>
      <p:bldP spid="474" grpId="3" animBg="1" advAuto="0"/>
      <p:bldP spid="475" grpId="4" build="p" bldLvl="5" animBg="1" advAuto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Line"/>
          <p:cNvSpPr/>
          <p:nvPr/>
        </p:nvSpPr>
        <p:spPr>
          <a:xfrm flipV="1">
            <a:off x="825500" y="990572"/>
            <a:ext cx="11366500" cy="28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87" name="Vertex cover reduces to set cove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Vertex cover reduces to set cover</a:t>
            </a:r>
          </a:p>
        </p:txBody>
      </p:sp>
      <p:sp>
        <p:nvSpPr>
          <p:cNvPr id="488" name="Lemma.  G = (V, E) contains a vertex cover of size k iff (U, S, k) contains a set cover of size k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Lemma. 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G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= (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V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,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E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)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contains a vertex cover of size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k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iff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(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U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,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S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,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k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)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contains</a:t>
            </a:r>
            <a:b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a set cover of size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k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.</a:t>
            </a:r>
          </a:p>
          <a:p>
            <a:b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r>
              <a:t>Pf.  </a:t>
            </a:r>
            <a:r>
              <a:rPr>
                <a:latin typeface="Symbol"/>
                <a:ea typeface="Symbol"/>
                <a:cs typeface="Symbol"/>
                <a:sym typeface="Symbol"/>
              </a:rPr>
              <a:t>Þ</a:t>
            </a:r>
            <a:r>
              <a:t> 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Let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X  ⊆  V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be a vertex cover of size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k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in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G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.</a:t>
            </a:r>
          </a:p>
          <a:p>
            <a:pPr lvl="1"/>
            <a:r>
              <a:rPr>
                <a:uFill>
                  <a:solidFill>
                    <a:srgbClr val="000000"/>
                  </a:solidFill>
                </a:uFill>
              </a:rPr>
              <a:t>Then </a:t>
            </a:r>
            <a:r>
              <a:rPr i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Y </a:t>
            </a:r>
            <a:r>
              <a:rPr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=</a:t>
            </a:r>
            <a:r>
              <a:rPr i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{</a:t>
            </a:r>
            <a:r>
              <a:rPr i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S</a:t>
            </a:r>
            <a:r>
              <a:rPr i="1" baseline="-5999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v</a:t>
            </a:r>
            <a:r>
              <a:rPr i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:</a:t>
            </a:r>
            <a:r>
              <a:rPr i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v ∈ X </a:t>
            </a:r>
            <a:r>
              <a:rPr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}</a:t>
            </a:r>
            <a:r>
              <a:t> is a set cover of size </a:t>
            </a:r>
            <a:r>
              <a:rPr i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k</a:t>
            </a:r>
            <a:r>
              <a:t>.  </a:t>
            </a:r>
            <a:r>
              <a:rPr>
                <a:latin typeface="Lucida Grande"/>
                <a:ea typeface="Lucida Grande"/>
                <a:cs typeface="Lucida Grande"/>
                <a:sym typeface="Lucida Grande"/>
              </a:rPr>
              <a:t>▪</a:t>
            </a:r>
          </a:p>
        </p:txBody>
      </p:sp>
      <p:sp>
        <p:nvSpPr>
          <p:cNvPr id="48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21</a:t>
            </a:fld>
            <a:endParaRPr/>
          </a:p>
        </p:txBody>
      </p:sp>
      <p:grpSp>
        <p:nvGrpSpPr>
          <p:cNvPr id="492" name="Group"/>
          <p:cNvGrpSpPr/>
          <p:nvPr/>
        </p:nvGrpSpPr>
        <p:grpSpPr>
          <a:xfrm>
            <a:off x="6934200" y="6055924"/>
            <a:ext cx="5168900" cy="3182056"/>
            <a:chOff x="0" y="0"/>
            <a:chExt cx="5168900" cy="3182055"/>
          </a:xfrm>
        </p:grpSpPr>
        <p:sp>
          <p:nvSpPr>
            <p:cNvPr id="490" name="set cover instance…"/>
            <p:cNvSpPr txBox="1"/>
            <p:nvPr/>
          </p:nvSpPr>
          <p:spPr>
            <a:xfrm>
              <a:off x="1397000" y="2656275"/>
              <a:ext cx="2400300" cy="5257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/>
            <a:p>
              <a:pPr>
                <a:defRPr b="1">
                  <a:solidFill>
                    <a:srgbClr val="000000"/>
                  </a:solidFill>
                  <a:latin typeface="Lucida Grande"/>
                  <a:ea typeface="Lucida Grande"/>
                  <a:cs typeface="Lucida Grande"/>
                  <a:sym typeface="Lucida Grande"/>
                </a:defRPr>
              </a:pPr>
              <a:r>
                <a:t>set cover instance</a:t>
              </a:r>
            </a:p>
            <a:p>
              <a:pPr>
                <a:defRPr b="1">
                  <a:solidFill>
                    <a:srgbClr val="000000"/>
                  </a:solidFill>
                  <a:latin typeface="Lucida Grande"/>
                  <a:ea typeface="Lucida Grande"/>
                  <a:cs typeface="Lucida Grande"/>
                  <a:sym typeface="Lucida Grande"/>
                </a:defRPr>
              </a:pPr>
              <a:r>
                <a:t>(k = 2)</a:t>
              </a:r>
            </a:p>
          </p:txBody>
        </p:sp>
        <p:sp>
          <p:nvSpPr>
            <p:cNvPr id="491" name="U = { 1, 2, 3, 4, 5, 6, 7 }…"/>
            <p:cNvSpPr/>
            <p:nvPr/>
          </p:nvSpPr>
          <p:spPr>
            <a:xfrm>
              <a:off x="0" y="0"/>
              <a:ext cx="5168900" cy="2192478"/>
            </a:xfrm>
            <a:prstGeom prst="rect">
              <a:avLst/>
            </a:prstGeom>
            <a:noFill/>
            <a:ln w="1905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203200" tIns="203200" rIns="203200" bIns="203200" numCol="1" anchor="t">
              <a:spAutoFit/>
            </a:bodyPr>
            <a:lstStyle/>
            <a:p>
              <a:pPr marL="133660" marR="4515" algn="l" defTabSz="457200">
                <a:lnSpc>
                  <a:spcPct val="120000"/>
                </a:lnSpc>
                <a:defRPr sz="22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i="1"/>
                <a:t>U</a:t>
              </a:r>
              <a:r>
                <a:t> = { 1, 2, 3, 4, 5, 6, 7 }</a:t>
              </a:r>
            </a:p>
            <a:p>
              <a:pPr marL="133660" marR="4515" algn="l" defTabSz="457200">
                <a:lnSpc>
                  <a:spcPct val="120000"/>
                </a:lnSpc>
                <a:defRPr sz="22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i="1"/>
                <a:t>S</a:t>
              </a:r>
              <a:r>
                <a:rPr i="1" baseline="-19818"/>
                <a:t>a</a:t>
              </a:r>
              <a:r>
                <a:t> = { 3, 7 } 		  </a:t>
              </a:r>
              <a:r>
                <a:rPr i="1"/>
                <a:t>S</a:t>
              </a:r>
              <a:r>
                <a:rPr i="1" baseline="-19818"/>
                <a:t>b</a:t>
              </a:r>
              <a:r>
                <a:t> = { 2, 4 }</a:t>
              </a:r>
            </a:p>
            <a:p>
              <a:pPr marL="133660" marR="4515" algn="l" defTabSz="457200">
                <a:lnSpc>
                  <a:spcPct val="120000"/>
                </a:lnSpc>
                <a:buClr>
                  <a:srgbClr val="0048AA"/>
                </a:buClr>
                <a:defRPr sz="22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i="1"/>
                <a:t>S</a:t>
              </a:r>
              <a:r>
                <a:rPr i="1" baseline="-19818"/>
                <a:t>c</a:t>
              </a:r>
              <a:r>
                <a:t> = { 3, 4, 5, 6 }	  </a:t>
              </a:r>
              <a:r>
                <a:rPr i="1"/>
                <a:t>S</a:t>
              </a:r>
              <a:r>
                <a:rPr i="1" baseline="-19818"/>
                <a:t>d</a:t>
              </a:r>
              <a:r>
                <a:t> = { 5 }</a:t>
              </a:r>
              <a:br/>
              <a:r>
                <a:rPr i="1"/>
                <a:t>S</a:t>
              </a:r>
              <a:r>
                <a:rPr i="1" baseline="-19818"/>
                <a:t>e</a:t>
              </a:r>
              <a:r>
                <a:t> = { 1 }			  </a:t>
              </a:r>
              <a:r>
                <a:rPr i="1"/>
                <a:t>S</a:t>
              </a:r>
              <a:r>
                <a:rPr i="1" baseline="-19818"/>
                <a:t>f</a:t>
              </a:r>
              <a:r>
                <a:t>  =  { 1, 2, 6, 7 }</a:t>
              </a:r>
            </a:p>
          </p:txBody>
        </p:sp>
      </p:grpSp>
      <p:grpSp>
        <p:nvGrpSpPr>
          <p:cNvPr id="495" name="Group"/>
          <p:cNvGrpSpPr/>
          <p:nvPr/>
        </p:nvGrpSpPr>
        <p:grpSpPr>
          <a:xfrm>
            <a:off x="7061200" y="6997700"/>
            <a:ext cx="4699000" cy="901700"/>
            <a:chOff x="0" y="0"/>
            <a:chExt cx="4699000" cy="901700"/>
          </a:xfrm>
        </p:grpSpPr>
        <p:sp>
          <p:nvSpPr>
            <p:cNvPr id="493" name="Rounded Rectangle"/>
            <p:cNvSpPr/>
            <p:nvPr/>
          </p:nvSpPr>
          <p:spPr>
            <a:xfrm>
              <a:off x="0" y="0"/>
              <a:ext cx="2184400" cy="419100"/>
            </a:xfrm>
            <a:prstGeom prst="roundRect">
              <a:avLst>
                <a:gd name="adj" fmla="val 45455"/>
              </a:avLst>
            </a:prstGeom>
            <a:noFill/>
            <a:ln w="25400" cap="flat">
              <a:solidFill>
                <a:srgbClr val="0048AA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494" name="Rounded Rectangle"/>
            <p:cNvSpPr/>
            <p:nvPr/>
          </p:nvSpPr>
          <p:spPr>
            <a:xfrm>
              <a:off x="2286000" y="482600"/>
              <a:ext cx="2413000" cy="419100"/>
            </a:xfrm>
            <a:prstGeom prst="roundRect">
              <a:avLst>
                <a:gd name="adj" fmla="val 45455"/>
              </a:avLst>
            </a:prstGeom>
            <a:noFill/>
            <a:ln w="25400" cap="flat">
              <a:solidFill>
                <a:srgbClr val="0048AA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grpSp>
        <p:nvGrpSpPr>
          <p:cNvPr id="523" name="Group"/>
          <p:cNvGrpSpPr/>
          <p:nvPr/>
        </p:nvGrpSpPr>
        <p:grpSpPr>
          <a:xfrm>
            <a:off x="1384017" y="5614105"/>
            <a:ext cx="4673601" cy="3623311"/>
            <a:chOff x="0" y="0"/>
            <a:chExt cx="4673600" cy="3623309"/>
          </a:xfrm>
        </p:grpSpPr>
        <p:sp>
          <p:nvSpPr>
            <p:cNvPr id="535" name="Connection Line"/>
            <p:cNvSpPr/>
            <p:nvPr/>
          </p:nvSpPr>
          <p:spPr>
            <a:xfrm>
              <a:off x="1317413" y="216676"/>
              <a:ext cx="3149601" cy="13998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00" cap="sq">
              <a:solidFill>
                <a:srgbClr val="BABABA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536" name="Connection Line"/>
            <p:cNvSpPr/>
            <p:nvPr/>
          </p:nvSpPr>
          <p:spPr>
            <a:xfrm>
              <a:off x="3236524" y="1616498"/>
              <a:ext cx="1230490" cy="1014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21600"/>
                  </a:lnTo>
                </a:path>
              </a:pathLst>
            </a:custGeom>
            <a:noFill/>
            <a:ln w="38100" cap="sq">
              <a:solidFill>
                <a:srgbClr val="BABABA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537" name="Connection Line"/>
            <p:cNvSpPr/>
            <p:nvPr/>
          </p:nvSpPr>
          <p:spPr>
            <a:xfrm>
              <a:off x="3236524" y="226765"/>
              <a:ext cx="1230490" cy="13897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00" cap="sq">
              <a:solidFill>
                <a:srgbClr val="BABABA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538" name="Connection Line"/>
            <p:cNvSpPr/>
            <p:nvPr/>
          </p:nvSpPr>
          <p:spPr>
            <a:xfrm>
              <a:off x="206586" y="226765"/>
              <a:ext cx="3029939" cy="13960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0"/>
                  </a:lnTo>
                </a:path>
              </a:pathLst>
            </a:custGeom>
            <a:noFill/>
            <a:ln w="38100" cap="sq">
              <a:solidFill>
                <a:srgbClr val="BABABA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539" name="Connection Line"/>
            <p:cNvSpPr/>
            <p:nvPr/>
          </p:nvSpPr>
          <p:spPr>
            <a:xfrm>
              <a:off x="206586" y="1622848"/>
              <a:ext cx="1361441" cy="10069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00" cap="sq">
              <a:solidFill>
                <a:srgbClr val="BABABA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540" name="Connection Line"/>
            <p:cNvSpPr/>
            <p:nvPr/>
          </p:nvSpPr>
          <p:spPr>
            <a:xfrm>
              <a:off x="206586" y="1616498"/>
              <a:ext cx="4260428" cy="63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0"/>
                  </a:lnTo>
                </a:path>
              </a:pathLst>
            </a:custGeom>
            <a:noFill/>
            <a:ln w="38100" cap="sq">
              <a:solidFill>
                <a:srgbClr val="BABABA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541" name="Connection Line"/>
            <p:cNvSpPr/>
            <p:nvPr/>
          </p:nvSpPr>
          <p:spPr>
            <a:xfrm>
              <a:off x="206586" y="216676"/>
              <a:ext cx="1110828" cy="14061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0"/>
                  </a:lnTo>
                </a:path>
              </a:pathLst>
            </a:custGeom>
            <a:noFill/>
            <a:ln w="38100" cap="sq">
              <a:solidFill>
                <a:srgbClr val="BABABA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503" name="vertex cover instance (k = 2)"/>
            <p:cNvSpPr txBox="1"/>
            <p:nvPr/>
          </p:nvSpPr>
          <p:spPr>
            <a:xfrm>
              <a:off x="1227102" y="3097529"/>
              <a:ext cx="2400301" cy="5257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>
                <a:defRPr b="1">
                  <a:solidFill>
                    <a:srgbClr val="000000"/>
                  </a:solidFill>
                  <a:latin typeface="Lucida Grande"/>
                  <a:ea typeface="Lucida Grande"/>
                  <a:cs typeface="Lucida Grande"/>
                  <a:sym typeface="Lucida Grande"/>
                </a:defRPr>
              </a:lvl1pPr>
            </a:lstStyle>
            <a:p>
              <a:r>
                <a:t>vertex cover instance (k = 2)</a:t>
              </a:r>
            </a:p>
          </p:txBody>
        </p:sp>
        <p:sp>
          <p:nvSpPr>
            <p:cNvPr id="504" name="e1"/>
            <p:cNvSpPr txBox="1"/>
            <p:nvPr/>
          </p:nvSpPr>
          <p:spPr>
            <a:xfrm>
              <a:off x="840392" y="2042907"/>
              <a:ext cx="252438" cy="338583"/>
            </a:xfrm>
            <a:prstGeom prst="rect">
              <a:avLst/>
            </a:prstGeom>
            <a:solidFill>
              <a:srgbClr val="F2F6F9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>
                <a:defRPr sz="20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i="1"/>
                <a:t>e</a:t>
              </a:r>
              <a:r>
                <a:rPr baseline="-19300"/>
                <a:t>1 </a:t>
              </a:r>
            </a:p>
          </p:txBody>
        </p:sp>
        <p:sp>
          <p:nvSpPr>
            <p:cNvPr id="505" name="e2"/>
            <p:cNvSpPr txBox="1"/>
            <p:nvPr/>
          </p:nvSpPr>
          <p:spPr>
            <a:xfrm>
              <a:off x="1647830" y="734525"/>
              <a:ext cx="252438" cy="338583"/>
            </a:xfrm>
            <a:prstGeom prst="rect">
              <a:avLst/>
            </a:prstGeom>
            <a:solidFill>
              <a:srgbClr val="F2F6F9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>
                <a:defRPr sz="20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i="1"/>
                <a:t>e</a:t>
              </a:r>
              <a:r>
                <a:rPr baseline="-19300"/>
                <a:t>2 </a:t>
              </a:r>
            </a:p>
          </p:txBody>
        </p:sp>
        <p:sp>
          <p:nvSpPr>
            <p:cNvPr id="506" name="e3"/>
            <p:cNvSpPr txBox="1"/>
            <p:nvPr/>
          </p:nvSpPr>
          <p:spPr>
            <a:xfrm>
              <a:off x="3073899" y="859832"/>
              <a:ext cx="252438" cy="338583"/>
            </a:xfrm>
            <a:prstGeom prst="rect">
              <a:avLst/>
            </a:prstGeom>
            <a:solidFill>
              <a:srgbClr val="F2F6F9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>
                <a:defRPr sz="20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i="1"/>
                <a:t>e</a:t>
              </a:r>
              <a:r>
                <a:rPr baseline="-19300"/>
                <a:t>3 </a:t>
              </a:r>
            </a:p>
          </p:txBody>
        </p:sp>
        <p:sp>
          <p:nvSpPr>
            <p:cNvPr id="507" name="e5"/>
            <p:cNvSpPr txBox="1"/>
            <p:nvPr/>
          </p:nvSpPr>
          <p:spPr>
            <a:xfrm>
              <a:off x="3723575" y="1963603"/>
              <a:ext cx="252438" cy="338583"/>
            </a:xfrm>
            <a:prstGeom prst="rect">
              <a:avLst/>
            </a:prstGeom>
            <a:solidFill>
              <a:srgbClr val="F2F6F9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>
                <a:defRPr sz="20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i="1"/>
                <a:t>e</a:t>
              </a:r>
              <a:r>
                <a:rPr baseline="-19300"/>
                <a:t>5 </a:t>
              </a:r>
            </a:p>
          </p:txBody>
        </p:sp>
        <p:sp>
          <p:nvSpPr>
            <p:cNvPr id="508" name="e4"/>
            <p:cNvSpPr txBox="1"/>
            <p:nvPr/>
          </p:nvSpPr>
          <p:spPr>
            <a:xfrm>
              <a:off x="3726679" y="731703"/>
              <a:ext cx="252439" cy="338583"/>
            </a:xfrm>
            <a:prstGeom prst="rect">
              <a:avLst/>
            </a:prstGeom>
            <a:solidFill>
              <a:srgbClr val="F2F6F9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>
                <a:defRPr sz="20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i="1"/>
                <a:t>e</a:t>
              </a:r>
              <a:r>
                <a:rPr baseline="-19300"/>
                <a:t>4 </a:t>
              </a:r>
            </a:p>
          </p:txBody>
        </p:sp>
        <p:sp>
          <p:nvSpPr>
            <p:cNvPr id="509" name="e6"/>
            <p:cNvSpPr txBox="1"/>
            <p:nvPr/>
          </p:nvSpPr>
          <p:spPr>
            <a:xfrm>
              <a:off x="2203808" y="1445161"/>
              <a:ext cx="252438" cy="338583"/>
            </a:xfrm>
            <a:prstGeom prst="rect">
              <a:avLst/>
            </a:prstGeom>
            <a:solidFill>
              <a:srgbClr val="F2F6F9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>
                <a:defRPr sz="20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t>e</a:t>
              </a:r>
              <a:r>
                <a:rPr baseline="-19300"/>
                <a:t>6 </a:t>
              </a:r>
            </a:p>
          </p:txBody>
        </p:sp>
        <p:sp>
          <p:nvSpPr>
            <p:cNvPr id="510" name="e7"/>
            <p:cNvSpPr txBox="1"/>
            <p:nvPr/>
          </p:nvSpPr>
          <p:spPr>
            <a:xfrm>
              <a:off x="614050" y="731703"/>
              <a:ext cx="252438" cy="338583"/>
            </a:xfrm>
            <a:prstGeom prst="rect">
              <a:avLst/>
            </a:prstGeom>
            <a:solidFill>
              <a:srgbClr val="F2F6F9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>
                <a:defRPr sz="20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i="1"/>
                <a:t>e</a:t>
              </a:r>
              <a:r>
                <a:rPr baseline="-19300"/>
                <a:t>7 </a:t>
              </a:r>
            </a:p>
          </p:txBody>
        </p:sp>
        <p:sp>
          <p:nvSpPr>
            <p:cNvPr id="511" name="Circle"/>
            <p:cNvSpPr/>
            <p:nvPr/>
          </p:nvSpPr>
          <p:spPr>
            <a:xfrm>
              <a:off x="1110826" y="20179"/>
              <a:ext cx="413174" cy="413174"/>
            </a:xfrm>
            <a:prstGeom prst="ellipse">
              <a:avLst/>
            </a:prstGeom>
            <a:solidFill>
              <a:srgbClr val="CBCBCB"/>
            </a:solidFill>
            <a:ln w="9525" cap="flat">
              <a:solidFill>
                <a:srgbClr val="010000"/>
              </a:solidFill>
              <a:prstDash val="solid"/>
              <a:round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512" name="a"/>
            <p:cNvSpPr txBox="1"/>
            <p:nvPr/>
          </p:nvSpPr>
          <p:spPr>
            <a:xfrm>
              <a:off x="1155655" y="0"/>
              <a:ext cx="272717" cy="381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marL="56816" marR="56816">
                <a:defRPr sz="2000" i="1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lvl1pPr>
            </a:lstStyle>
            <a:p>
              <a:r>
                <a:t>a</a:t>
              </a:r>
            </a:p>
          </p:txBody>
        </p:sp>
        <p:sp>
          <p:nvSpPr>
            <p:cNvPr id="513" name="Circle"/>
            <p:cNvSpPr/>
            <p:nvPr/>
          </p:nvSpPr>
          <p:spPr>
            <a:xfrm>
              <a:off x="3029937" y="20179"/>
              <a:ext cx="413175" cy="413174"/>
            </a:xfrm>
            <a:prstGeom prst="ellipse">
              <a:avLst/>
            </a:prstGeom>
            <a:solidFill>
              <a:srgbClr val="CBCBCB"/>
            </a:solidFill>
            <a:ln w="9525" cap="flat">
              <a:solidFill>
                <a:srgbClr val="010000"/>
              </a:solidFill>
              <a:prstDash val="solid"/>
              <a:round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514" name="b"/>
            <p:cNvSpPr txBox="1"/>
            <p:nvPr/>
          </p:nvSpPr>
          <p:spPr>
            <a:xfrm>
              <a:off x="3087466" y="25399"/>
              <a:ext cx="272718" cy="381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marL="56816" marR="56816">
                <a:defRPr sz="2000" i="1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lvl1pPr>
            </a:lstStyle>
            <a:p>
              <a:r>
                <a:t>b</a:t>
              </a:r>
            </a:p>
          </p:txBody>
        </p:sp>
        <p:sp>
          <p:nvSpPr>
            <p:cNvPr id="515" name="Circle"/>
            <p:cNvSpPr/>
            <p:nvPr/>
          </p:nvSpPr>
          <p:spPr>
            <a:xfrm>
              <a:off x="1361440" y="2426970"/>
              <a:ext cx="413174" cy="413174"/>
            </a:xfrm>
            <a:prstGeom prst="ellipse">
              <a:avLst/>
            </a:prstGeom>
            <a:solidFill>
              <a:srgbClr val="CBCBCB"/>
            </a:solidFill>
            <a:ln w="9525" cap="flat">
              <a:solidFill>
                <a:srgbClr val="010000"/>
              </a:solidFill>
              <a:prstDash val="solid"/>
              <a:round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516" name="e"/>
            <p:cNvSpPr txBox="1"/>
            <p:nvPr/>
          </p:nvSpPr>
          <p:spPr>
            <a:xfrm>
              <a:off x="1426100" y="2419491"/>
              <a:ext cx="258454" cy="381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marL="56816" marR="56816">
                <a:defRPr sz="2000" i="1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lvl1pPr>
            </a:lstStyle>
            <a:p>
              <a:r>
                <a:t>e</a:t>
              </a:r>
            </a:p>
          </p:txBody>
        </p:sp>
        <p:sp>
          <p:nvSpPr>
            <p:cNvPr id="517" name="Circle"/>
            <p:cNvSpPr/>
            <p:nvPr/>
          </p:nvSpPr>
          <p:spPr>
            <a:xfrm>
              <a:off x="0" y="1420001"/>
              <a:ext cx="413174" cy="413174"/>
            </a:xfrm>
            <a:prstGeom prst="ellipse">
              <a:avLst/>
            </a:prstGeom>
            <a:solidFill>
              <a:srgbClr val="CBCBCB"/>
            </a:solidFill>
            <a:ln w="9525" cap="flat">
              <a:solidFill>
                <a:srgbClr val="010000"/>
              </a:solidFill>
              <a:prstDash val="solid"/>
              <a:round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518" name="f"/>
            <p:cNvSpPr txBox="1"/>
            <p:nvPr/>
          </p:nvSpPr>
          <p:spPr>
            <a:xfrm>
              <a:off x="73043" y="1412521"/>
              <a:ext cx="216287" cy="381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marL="56816" marR="56816">
                <a:buClr>
                  <a:srgbClr val="FFFFFF"/>
                </a:buClr>
                <a:defRPr sz="2000" i="1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lvl1pPr>
            </a:lstStyle>
            <a:p>
              <a:r>
                <a:t>f</a:t>
              </a:r>
            </a:p>
          </p:txBody>
        </p:sp>
        <p:sp>
          <p:nvSpPr>
            <p:cNvPr id="519" name="Circle"/>
            <p:cNvSpPr/>
            <p:nvPr/>
          </p:nvSpPr>
          <p:spPr>
            <a:xfrm>
              <a:off x="3029937" y="2424712"/>
              <a:ext cx="413175" cy="413174"/>
            </a:xfrm>
            <a:prstGeom prst="ellipse">
              <a:avLst/>
            </a:prstGeom>
            <a:solidFill>
              <a:srgbClr val="CBCBCB"/>
            </a:solidFill>
            <a:ln w="9525" cap="flat">
              <a:solidFill>
                <a:srgbClr val="010000"/>
              </a:solidFill>
              <a:prstDash val="solid"/>
              <a:round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520" name="d"/>
            <p:cNvSpPr txBox="1"/>
            <p:nvPr/>
          </p:nvSpPr>
          <p:spPr>
            <a:xfrm>
              <a:off x="3074766" y="2429933"/>
              <a:ext cx="272718" cy="381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marL="56816" marR="56816">
                <a:defRPr sz="2000" i="1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lvl1pPr>
            </a:lstStyle>
            <a:p>
              <a:r>
                <a:t>d</a:t>
              </a:r>
            </a:p>
          </p:txBody>
        </p:sp>
        <p:sp>
          <p:nvSpPr>
            <p:cNvPr id="521" name="Circle"/>
            <p:cNvSpPr/>
            <p:nvPr/>
          </p:nvSpPr>
          <p:spPr>
            <a:xfrm>
              <a:off x="4260426" y="1420001"/>
              <a:ext cx="413175" cy="413174"/>
            </a:xfrm>
            <a:prstGeom prst="ellipse">
              <a:avLst/>
            </a:prstGeom>
            <a:solidFill>
              <a:srgbClr val="CBCBCB"/>
            </a:solidFill>
            <a:ln w="9525" cap="flat">
              <a:solidFill>
                <a:srgbClr val="010000"/>
              </a:solidFill>
              <a:prstDash val="solid"/>
              <a:round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522" name="c"/>
            <p:cNvSpPr txBox="1"/>
            <p:nvPr/>
          </p:nvSpPr>
          <p:spPr>
            <a:xfrm>
              <a:off x="4337786" y="1399821"/>
              <a:ext cx="258455" cy="381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marL="56816" marR="56816">
                <a:buClr>
                  <a:srgbClr val="FFFFFF"/>
                </a:buClr>
                <a:defRPr sz="2000" i="1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lvl1pPr>
            </a:lstStyle>
            <a:p>
              <a:r>
                <a:t>c</a:t>
              </a:r>
            </a:p>
          </p:txBody>
        </p:sp>
      </p:grpSp>
      <p:grpSp>
        <p:nvGrpSpPr>
          <p:cNvPr id="531" name="Group"/>
          <p:cNvGrpSpPr/>
          <p:nvPr/>
        </p:nvGrpSpPr>
        <p:grpSpPr>
          <a:xfrm>
            <a:off x="1384017" y="7013927"/>
            <a:ext cx="4673601" cy="433354"/>
            <a:chOff x="0" y="0"/>
            <a:chExt cx="4673600" cy="433352"/>
          </a:xfrm>
        </p:grpSpPr>
        <p:grpSp>
          <p:nvGrpSpPr>
            <p:cNvPr id="526" name="Group"/>
            <p:cNvGrpSpPr/>
            <p:nvPr/>
          </p:nvGrpSpPr>
          <p:grpSpPr>
            <a:xfrm>
              <a:off x="4260426" y="0"/>
              <a:ext cx="413175" cy="433353"/>
              <a:chOff x="0" y="0"/>
              <a:chExt cx="413173" cy="433352"/>
            </a:xfrm>
          </p:grpSpPr>
          <p:sp>
            <p:nvSpPr>
              <p:cNvPr id="524" name="Circle"/>
              <p:cNvSpPr/>
              <p:nvPr/>
            </p:nvSpPr>
            <p:spPr>
              <a:xfrm>
                <a:off x="0" y="20179"/>
                <a:ext cx="413174" cy="413174"/>
              </a:xfrm>
              <a:prstGeom prst="ellipse">
                <a:avLst/>
              </a:prstGeom>
              <a:solidFill>
                <a:srgbClr val="0048AA"/>
              </a:solidFill>
              <a:ln w="9525" cap="flat">
                <a:solidFill>
                  <a:srgbClr val="010000"/>
                </a:solidFill>
                <a:prstDash val="solid"/>
                <a:round/>
              </a:ln>
              <a:effectLst/>
            </p:spPr>
            <p:txBody>
              <a:bodyPr wrap="square" lIns="139700" tIns="139700" rIns="139700" bIns="139700" numCol="1" anchor="ctr">
                <a:noAutofit/>
              </a:bodyPr>
              <a:lstStyle/>
              <a:p>
                <a:pPr marL="61411" marR="61411" algn="l" defTabSz="457200">
                  <a:defRPr sz="22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525" name="c"/>
              <p:cNvSpPr txBox="1"/>
              <p:nvPr/>
            </p:nvSpPr>
            <p:spPr>
              <a:xfrm>
                <a:off x="77359" y="0"/>
                <a:ext cx="258455" cy="381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38100" tIns="38100" rIns="38100" bIns="38100" numCol="1" anchor="ctr">
                <a:spAutoFit/>
              </a:bodyPr>
              <a:lstStyle>
                <a:lvl1pPr marL="56816" marR="56816">
                  <a:buClr>
                    <a:srgbClr val="FFFFFF"/>
                  </a:buClr>
                  <a:defRPr sz="2000" i="1">
                    <a:solidFill>
                      <a:srgbClr val="FFFFFF"/>
                    </a:solidFill>
                    <a:uFill>
                      <a:solidFill>
                        <a:srgbClr val="000000"/>
                      </a:solidFill>
                    </a:uFill>
                    <a:latin typeface="Times"/>
                    <a:ea typeface="Times"/>
                    <a:cs typeface="Times"/>
                    <a:sym typeface="Times"/>
                  </a:defRPr>
                </a:lvl1pPr>
              </a:lstStyle>
              <a:p>
                <a:r>
                  <a:t>c</a:t>
                </a:r>
              </a:p>
            </p:txBody>
          </p:sp>
        </p:grpSp>
        <p:grpSp>
          <p:nvGrpSpPr>
            <p:cNvPr id="530" name="Group"/>
            <p:cNvGrpSpPr/>
            <p:nvPr/>
          </p:nvGrpSpPr>
          <p:grpSpPr>
            <a:xfrm>
              <a:off x="0" y="12700"/>
              <a:ext cx="413174" cy="420653"/>
              <a:chOff x="0" y="0"/>
              <a:chExt cx="413173" cy="420652"/>
            </a:xfrm>
          </p:grpSpPr>
          <p:sp>
            <p:nvSpPr>
              <p:cNvPr id="527" name="f"/>
              <p:cNvSpPr txBox="1"/>
              <p:nvPr/>
            </p:nvSpPr>
            <p:spPr>
              <a:xfrm>
                <a:off x="73043" y="0"/>
                <a:ext cx="216287" cy="381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38100" tIns="38100" rIns="38100" bIns="38100" numCol="1" anchor="ctr">
                <a:spAutoFit/>
              </a:bodyPr>
              <a:lstStyle>
                <a:lvl1pPr marL="56816" marR="56816">
                  <a:buClr>
                    <a:srgbClr val="FFFFFF"/>
                  </a:buClr>
                  <a:defRPr sz="2000" i="1">
                    <a:solidFill>
                      <a:srgbClr val="000000"/>
                    </a:solidFill>
                    <a:uFill>
                      <a:solidFill>
                        <a:srgbClr val="000000"/>
                      </a:solidFill>
                    </a:uFill>
                    <a:latin typeface="Times"/>
                    <a:ea typeface="Times"/>
                    <a:cs typeface="Times"/>
                    <a:sym typeface="Times"/>
                  </a:defRPr>
                </a:lvl1pPr>
              </a:lstStyle>
              <a:p>
                <a:r>
                  <a:t>f</a:t>
                </a:r>
              </a:p>
            </p:txBody>
          </p:sp>
          <p:sp>
            <p:nvSpPr>
              <p:cNvPr id="528" name="Circle"/>
              <p:cNvSpPr/>
              <p:nvPr/>
            </p:nvSpPr>
            <p:spPr>
              <a:xfrm>
                <a:off x="0" y="7479"/>
                <a:ext cx="413174" cy="413174"/>
              </a:xfrm>
              <a:prstGeom prst="ellipse">
                <a:avLst/>
              </a:prstGeom>
              <a:solidFill>
                <a:srgbClr val="0048AA"/>
              </a:solidFill>
              <a:ln w="9525" cap="flat">
                <a:solidFill>
                  <a:srgbClr val="010000"/>
                </a:solidFill>
                <a:prstDash val="solid"/>
                <a:round/>
              </a:ln>
              <a:effectLst/>
            </p:spPr>
            <p:txBody>
              <a:bodyPr wrap="square" lIns="139700" tIns="139700" rIns="139700" bIns="139700" numCol="1" anchor="ctr">
                <a:noAutofit/>
              </a:bodyPr>
              <a:lstStyle/>
              <a:p>
                <a:pPr marL="61411" marR="61411" algn="l" defTabSz="457200">
                  <a:defRPr sz="22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529" name="f"/>
              <p:cNvSpPr txBox="1"/>
              <p:nvPr/>
            </p:nvSpPr>
            <p:spPr>
              <a:xfrm>
                <a:off x="73043" y="0"/>
                <a:ext cx="216287" cy="381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38100" tIns="38100" rIns="38100" bIns="38100" numCol="1" anchor="ctr">
                <a:spAutoFit/>
              </a:bodyPr>
              <a:lstStyle>
                <a:lvl1pPr marL="56816" marR="56816">
                  <a:buClr>
                    <a:srgbClr val="FFFFFF"/>
                  </a:buClr>
                  <a:defRPr sz="2000" i="1">
                    <a:solidFill>
                      <a:srgbClr val="FFFFFF"/>
                    </a:solidFill>
                    <a:uFill>
                      <a:solidFill>
                        <a:srgbClr val="000000"/>
                      </a:solidFill>
                    </a:uFill>
                    <a:latin typeface="Times"/>
                    <a:ea typeface="Times"/>
                    <a:cs typeface="Times"/>
                    <a:sym typeface="Times"/>
                  </a:defRPr>
                </a:lvl1pPr>
              </a:lstStyle>
              <a:p>
                <a:r>
                  <a:t>f</a:t>
                </a:r>
              </a:p>
            </p:txBody>
          </p:sp>
        </p:grpSp>
      </p:grpSp>
      <p:grpSp>
        <p:nvGrpSpPr>
          <p:cNvPr id="534" name="Group"/>
          <p:cNvGrpSpPr/>
          <p:nvPr/>
        </p:nvGrpSpPr>
        <p:grpSpPr>
          <a:xfrm>
            <a:off x="8686800" y="2750098"/>
            <a:ext cx="3210895" cy="867123"/>
            <a:chOff x="0" y="0"/>
            <a:chExt cx="3210894" cy="867121"/>
          </a:xfrm>
        </p:grpSpPr>
        <p:sp>
          <p:nvSpPr>
            <p:cNvPr id="532" name="Line"/>
            <p:cNvSpPr/>
            <p:nvPr/>
          </p:nvSpPr>
          <p:spPr>
            <a:xfrm flipV="1">
              <a:off x="-1" y="0"/>
              <a:ext cx="2" cy="867122"/>
            </a:xfrm>
            <a:prstGeom prst="line">
              <a:avLst/>
            </a:prstGeom>
            <a:noFill/>
            <a:ln w="25400" cap="flat">
              <a:solidFill>
                <a:srgbClr val="8D3124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533" name="Group"/>
            <p:cNvSpPr txBox="1"/>
            <p:nvPr/>
          </p:nvSpPr>
          <p:spPr>
            <a:xfrm>
              <a:off x="86674" y="197227"/>
              <a:ext cx="3124221" cy="44543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r>
                <a:t>“yes” instances of </a:t>
              </a:r>
              <a:r>
                <a:rPr cap="small"/>
                <a:t>Vertex-Cover</a:t>
              </a:r>
            </a:p>
            <a:p>
              <a:r>
                <a:t>are solved correctly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4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8" grpId="1" build="p" bldLvl="5" animBg="1" advAuto="0"/>
      <p:bldP spid="495" grpId="3" animBg="1" advAuto="0"/>
      <p:bldP spid="531" grpId="2" animBg="1" advAuto="0"/>
      <p:bldP spid="534" grpId="4" animBg="1" advAuto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Line"/>
          <p:cNvSpPr/>
          <p:nvPr/>
        </p:nvSpPr>
        <p:spPr>
          <a:xfrm flipV="1">
            <a:off x="825500" y="990572"/>
            <a:ext cx="11366500" cy="28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44" name="Vertex cover reduces to set cove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Vertex cover reduces to set cover</a:t>
            </a:r>
          </a:p>
        </p:txBody>
      </p:sp>
      <p:sp>
        <p:nvSpPr>
          <p:cNvPr id="545" name="Lemma.  G = (V, E) contains a vertex cover of size k iff (U, S, k) contains a set cover of size k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Lemma. 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G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= (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V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,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E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)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contains a vertex cover of size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k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iff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(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U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,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S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,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k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)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contains</a:t>
            </a:r>
            <a:b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a set cover of size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k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.</a:t>
            </a:r>
          </a:p>
          <a:p>
            <a:b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r>
              <a:t>Pf.  </a:t>
            </a:r>
            <a:r>
              <a:rPr>
                <a:latin typeface="Symbol"/>
                <a:ea typeface="Symbol"/>
                <a:cs typeface="Symbol"/>
                <a:sym typeface="Symbol"/>
              </a:rPr>
              <a:t>Ü</a:t>
            </a:r>
            <a:r>
              <a:t> 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Let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Y  ⊆  S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be a set cover of size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k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in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(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U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,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S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,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k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)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.</a:t>
            </a:r>
          </a:p>
          <a:p>
            <a:pPr lvl="1"/>
            <a:r>
              <a:rPr>
                <a:uFill>
                  <a:solidFill>
                    <a:srgbClr val="000000"/>
                  </a:solidFill>
                </a:uFill>
              </a:rPr>
              <a:t>Then </a:t>
            </a:r>
            <a:r>
              <a:rPr i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X </a:t>
            </a:r>
            <a:r>
              <a:rPr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=</a:t>
            </a:r>
            <a:r>
              <a:rPr i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{</a:t>
            </a:r>
            <a:r>
              <a:rPr i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v </a:t>
            </a:r>
            <a:r>
              <a:rPr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:</a:t>
            </a:r>
            <a:r>
              <a:rPr i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S</a:t>
            </a:r>
            <a:r>
              <a:rPr i="1" baseline="-5999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v</a:t>
            </a:r>
            <a:r>
              <a:rPr i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∈ Y </a:t>
            </a:r>
            <a:r>
              <a:rPr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}</a:t>
            </a:r>
            <a:r>
              <a:t> is a vertex cover of size </a:t>
            </a:r>
            <a:r>
              <a:rPr i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k</a:t>
            </a:r>
            <a:r>
              <a:t> in </a:t>
            </a:r>
            <a:r>
              <a:rPr i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G</a:t>
            </a:r>
            <a:r>
              <a:t>.  </a:t>
            </a:r>
            <a:r>
              <a:rPr>
                <a:latin typeface="Lucida Grande"/>
                <a:ea typeface="Lucida Grande"/>
                <a:cs typeface="Lucida Grande"/>
                <a:sym typeface="Lucida Grande"/>
              </a:rPr>
              <a:t>▪</a:t>
            </a:r>
          </a:p>
        </p:txBody>
      </p:sp>
      <p:sp>
        <p:nvSpPr>
          <p:cNvPr id="54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22</a:t>
            </a:fld>
            <a:endParaRPr/>
          </a:p>
        </p:txBody>
      </p:sp>
      <p:grpSp>
        <p:nvGrpSpPr>
          <p:cNvPr id="549" name="Group"/>
          <p:cNvGrpSpPr/>
          <p:nvPr/>
        </p:nvGrpSpPr>
        <p:grpSpPr>
          <a:xfrm>
            <a:off x="6934200" y="6055924"/>
            <a:ext cx="5168900" cy="3182056"/>
            <a:chOff x="0" y="0"/>
            <a:chExt cx="5168900" cy="3182055"/>
          </a:xfrm>
        </p:grpSpPr>
        <p:sp>
          <p:nvSpPr>
            <p:cNvPr id="547" name="set cover instance…"/>
            <p:cNvSpPr txBox="1"/>
            <p:nvPr/>
          </p:nvSpPr>
          <p:spPr>
            <a:xfrm>
              <a:off x="1397000" y="2656275"/>
              <a:ext cx="2400300" cy="5257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/>
            <a:p>
              <a:pPr>
                <a:defRPr b="1">
                  <a:solidFill>
                    <a:srgbClr val="000000"/>
                  </a:solidFill>
                  <a:latin typeface="Lucida Grande"/>
                  <a:ea typeface="Lucida Grande"/>
                  <a:cs typeface="Lucida Grande"/>
                  <a:sym typeface="Lucida Grande"/>
                </a:defRPr>
              </a:pPr>
              <a:r>
                <a:t>set cover instance</a:t>
              </a:r>
            </a:p>
            <a:p>
              <a:pPr>
                <a:defRPr b="1">
                  <a:solidFill>
                    <a:srgbClr val="000000"/>
                  </a:solidFill>
                  <a:latin typeface="Lucida Grande"/>
                  <a:ea typeface="Lucida Grande"/>
                  <a:cs typeface="Lucida Grande"/>
                  <a:sym typeface="Lucida Grande"/>
                </a:defRPr>
              </a:pPr>
              <a:r>
                <a:t>(k = 2)</a:t>
              </a:r>
            </a:p>
          </p:txBody>
        </p:sp>
        <p:sp>
          <p:nvSpPr>
            <p:cNvPr id="548" name="U = { 1, 2, 3, 4, 5, 6, 7 }…"/>
            <p:cNvSpPr/>
            <p:nvPr/>
          </p:nvSpPr>
          <p:spPr>
            <a:xfrm>
              <a:off x="0" y="0"/>
              <a:ext cx="5168900" cy="2192478"/>
            </a:xfrm>
            <a:prstGeom prst="rect">
              <a:avLst/>
            </a:prstGeom>
            <a:noFill/>
            <a:ln w="1905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203200" tIns="203200" rIns="203200" bIns="203200" numCol="1" anchor="t">
              <a:spAutoFit/>
            </a:bodyPr>
            <a:lstStyle/>
            <a:p>
              <a:pPr marL="133660" marR="4515" algn="l" defTabSz="457200">
                <a:lnSpc>
                  <a:spcPct val="120000"/>
                </a:lnSpc>
                <a:defRPr sz="22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i="1"/>
                <a:t>U</a:t>
              </a:r>
              <a:r>
                <a:t> = { 1, 2, 3, 4, 5, 6, 7 }</a:t>
              </a:r>
            </a:p>
            <a:p>
              <a:pPr marL="133660" marR="4515" algn="l" defTabSz="457200">
                <a:lnSpc>
                  <a:spcPct val="120000"/>
                </a:lnSpc>
                <a:defRPr sz="22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i="1"/>
                <a:t>S</a:t>
              </a:r>
              <a:r>
                <a:rPr i="1" baseline="-19818"/>
                <a:t>a</a:t>
              </a:r>
              <a:r>
                <a:t> = { 3, 7 } 		  </a:t>
              </a:r>
              <a:r>
                <a:rPr i="1"/>
                <a:t>S</a:t>
              </a:r>
              <a:r>
                <a:rPr i="1" baseline="-19818"/>
                <a:t>b</a:t>
              </a:r>
              <a:r>
                <a:t> = { 2, 4 }</a:t>
              </a:r>
            </a:p>
            <a:p>
              <a:pPr marL="133660" marR="4515" algn="l" defTabSz="457200">
                <a:lnSpc>
                  <a:spcPct val="120000"/>
                </a:lnSpc>
                <a:buClr>
                  <a:srgbClr val="0048AA"/>
                </a:buClr>
                <a:defRPr sz="22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i="1"/>
                <a:t>S</a:t>
              </a:r>
              <a:r>
                <a:rPr i="1" baseline="-19818"/>
                <a:t>c</a:t>
              </a:r>
              <a:r>
                <a:t> = { 3, 4, 5, 6 }	  </a:t>
              </a:r>
              <a:r>
                <a:rPr i="1"/>
                <a:t>S</a:t>
              </a:r>
              <a:r>
                <a:rPr i="1" baseline="-19818"/>
                <a:t>d</a:t>
              </a:r>
              <a:r>
                <a:t> = { 5 }</a:t>
              </a:r>
              <a:br/>
              <a:r>
                <a:rPr i="1"/>
                <a:t>S</a:t>
              </a:r>
              <a:r>
                <a:rPr i="1" baseline="-19818"/>
                <a:t>e</a:t>
              </a:r>
              <a:r>
                <a:t> = { 1 }			  </a:t>
              </a:r>
              <a:r>
                <a:rPr i="1"/>
                <a:t>S</a:t>
              </a:r>
              <a:r>
                <a:rPr i="1" baseline="-19818"/>
                <a:t>f</a:t>
              </a:r>
              <a:r>
                <a:t>  =  { 1, 2, 6, 7 }</a:t>
              </a:r>
            </a:p>
          </p:txBody>
        </p:sp>
      </p:grpSp>
      <p:grpSp>
        <p:nvGrpSpPr>
          <p:cNvPr id="552" name="Group"/>
          <p:cNvGrpSpPr/>
          <p:nvPr/>
        </p:nvGrpSpPr>
        <p:grpSpPr>
          <a:xfrm>
            <a:off x="7061200" y="6997700"/>
            <a:ext cx="4699000" cy="901700"/>
            <a:chOff x="0" y="0"/>
            <a:chExt cx="4699000" cy="901700"/>
          </a:xfrm>
        </p:grpSpPr>
        <p:sp>
          <p:nvSpPr>
            <p:cNvPr id="550" name="Rounded Rectangle"/>
            <p:cNvSpPr/>
            <p:nvPr/>
          </p:nvSpPr>
          <p:spPr>
            <a:xfrm>
              <a:off x="0" y="0"/>
              <a:ext cx="2184400" cy="419100"/>
            </a:xfrm>
            <a:prstGeom prst="roundRect">
              <a:avLst>
                <a:gd name="adj" fmla="val 45455"/>
              </a:avLst>
            </a:prstGeom>
            <a:noFill/>
            <a:ln w="25400" cap="flat">
              <a:solidFill>
                <a:srgbClr val="0048AA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551" name="Rounded Rectangle"/>
            <p:cNvSpPr/>
            <p:nvPr/>
          </p:nvSpPr>
          <p:spPr>
            <a:xfrm>
              <a:off x="2286000" y="482600"/>
              <a:ext cx="2413000" cy="419100"/>
            </a:xfrm>
            <a:prstGeom prst="roundRect">
              <a:avLst>
                <a:gd name="adj" fmla="val 45455"/>
              </a:avLst>
            </a:prstGeom>
            <a:noFill/>
            <a:ln w="25400" cap="flat">
              <a:solidFill>
                <a:srgbClr val="0048AA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grpSp>
        <p:nvGrpSpPr>
          <p:cNvPr id="580" name="Group"/>
          <p:cNvGrpSpPr/>
          <p:nvPr/>
        </p:nvGrpSpPr>
        <p:grpSpPr>
          <a:xfrm>
            <a:off x="1384017" y="5614105"/>
            <a:ext cx="4673601" cy="3623311"/>
            <a:chOff x="0" y="0"/>
            <a:chExt cx="4673600" cy="3623309"/>
          </a:xfrm>
        </p:grpSpPr>
        <p:sp>
          <p:nvSpPr>
            <p:cNvPr id="592" name="Connection Line"/>
            <p:cNvSpPr/>
            <p:nvPr/>
          </p:nvSpPr>
          <p:spPr>
            <a:xfrm>
              <a:off x="1317413" y="216676"/>
              <a:ext cx="3149601" cy="13998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00" cap="sq">
              <a:solidFill>
                <a:srgbClr val="BABABA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593" name="Connection Line"/>
            <p:cNvSpPr/>
            <p:nvPr/>
          </p:nvSpPr>
          <p:spPr>
            <a:xfrm>
              <a:off x="3236524" y="1616498"/>
              <a:ext cx="1230490" cy="1014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21600"/>
                  </a:lnTo>
                </a:path>
              </a:pathLst>
            </a:custGeom>
            <a:noFill/>
            <a:ln w="38100" cap="sq">
              <a:solidFill>
                <a:srgbClr val="BABABA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594" name="Connection Line"/>
            <p:cNvSpPr/>
            <p:nvPr/>
          </p:nvSpPr>
          <p:spPr>
            <a:xfrm>
              <a:off x="3236524" y="226765"/>
              <a:ext cx="1230490" cy="13897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00" cap="sq">
              <a:solidFill>
                <a:srgbClr val="BABABA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595" name="Connection Line"/>
            <p:cNvSpPr/>
            <p:nvPr/>
          </p:nvSpPr>
          <p:spPr>
            <a:xfrm>
              <a:off x="206586" y="226765"/>
              <a:ext cx="3029939" cy="13960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0"/>
                  </a:lnTo>
                </a:path>
              </a:pathLst>
            </a:custGeom>
            <a:noFill/>
            <a:ln w="38100" cap="sq">
              <a:solidFill>
                <a:srgbClr val="BABABA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596" name="Connection Line"/>
            <p:cNvSpPr/>
            <p:nvPr/>
          </p:nvSpPr>
          <p:spPr>
            <a:xfrm>
              <a:off x="206586" y="1622848"/>
              <a:ext cx="1361441" cy="10069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00" cap="sq">
              <a:solidFill>
                <a:srgbClr val="BABABA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597" name="Connection Line"/>
            <p:cNvSpPr/>
            <p:nvPr/>
          </p:nvSpPr>
          <p:spPr>
            <a:xfrm>
              <a:off x="206586" y="1616498"/>
              <a:ext cx="4260428" cy="63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0"/>
                  </a:lnTo>
                </a:path>
              </a:pathLst>
            </a:custGeom>
            <a:noFill/>
            <a:ln w="38100" cap="sq">
              <a:solidFill>
                <a:srgbClr val="BABABA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598" name="Connection Line"/>
            <p:cNvSpPr/>
            <p:nvPr/>
          </p:nvSpPr>
          <p:spPr>
            <a:xfrm>
              <a:off x="206586" y="216676"/>
              <a:ext cx="1110828" cy="14061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0"/>
                  </a:lnTo>
                </a:path>
              </a:pathLst>
            </a:custGeom>
            <a:noFill/>
            <a:ln w="38100" cap="sq">
              <a:solidFill>
                <a:srgbClr val="BABABA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560" name="vertex cover instance (k = 2)"/>
            <p:cNvSpPr txBox="1"/>
            <p:nvPr/>
          </p:nvSpPr>
          <p:spPr>
            <a:xfrm>
              <a:off x="1227102" y="3097529"/>
              <a:ext cx="2400301" cy="5257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>
                <a:defRPr b="1">
                  <a:solidFill>
                    <a:srgbClr val="000000"/>
                  </a:solidFill>
                  <a:latin typeface="Lucida Grande"/>
                  <a:ea typeface="Lucida Grande"/>
                  <a:cs typeface="Lucida Grande"/>
                  <a:sym typeface="Lucida Grande"/>
                </a:defRPr>
              </a:lvl1pPr>
            </a:lstStyle>
            <a:p>
              <a:r>
                <a:t>vertex cover instance (k = 2)</a:t>
              </a:r>
            </a:p>
          </p:txBody>
        </p:sp>
        <p:sp>
          <p:nvSpPr>
            <p:cNvPr id="561" name="e1"/>
            <p:cNvSpPr txBox="1"/>
            <p:nvPr/>
          </p:nvSpPr>
          <p:spPr>
            <a:xfrm>
              <a:off x="840392" y="2042907"/>
              <a:ext cx="252438" cy="338583"/>
            </a:xfrm>
            <a:prstGeom prst="rect">
              <a:avLst/>
            </a:prstGeom>
            <a:solidFill>
              <a:srgbClr val="F2F6F9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>
                <a:defRPr sz="20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i="1"/>
                <a:t>e</a:t>
              </a:r>
              <a:r>
                <a:rPr baseline="-19300"/>
                <a:t>1 </a:t>
              </a:r>
            </a:p>
          </p:txBody>
        </p:sp>
        <p:sp>
          <p:nvSpPr>
            <p:cNvPr id="562" name="e2"/>
            <p:cNvSpPr txBox="1"/>
            <p:nvPr/>
          </p:nvSpPr>
          <p:spPr>
            <a:xfrm>
              <a:off x="1647830" y="734525"/>
              <a:ext cx="252438" cy="338583"/>
            </a:xfrm>
            <a:prstGeom prst="rect">
              <a:avLst/>
            </a:prstGeom>
            <a:solidFill>
              <a:srgbClr val="F2F6F9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>
                <a:defRPr sz="20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i="1"/>
                <a:t>e</a:t>
              </a:r>
              <a:r>
                <a:rPr baseline="-19300"/>
                <a:t>2 </a:t>
              </a:r>
            </a:p>
          </p:txBody>
        </p:sp>
        <p:sp>
          <p:nvSpPr>
            <p:cNvPr id="563" name="e3"/>
            <p:cNvSpPr txBox="1"/>
            <p:nvPr/>
          </p:nvSpPr>
          <p:spPr>
            <a:xfrm>
              <a:off x="3073899" y="859832"/>
              <a:ext cx="252438" cy="338583"/>
            </a:xfrm>
            <a:prstGeom prst="rect">
              <a:avLst/>
            </a:prstGeom>
            <a:solidFill>
              <a:srgbClr val="F2F6F9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>
                <a:defRPr sz="20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i="1"/>
                <a:t>e</a:t>
              </a:r>
              <a:r>
                <a:rPr baseline="-19300"/>
                <a:t>3 </a:t>
              </a:r>
            </a:p>
          </p:txBody>
        </p:sp>
        <p:sp>
          <p:nvSpPr>
            <p:cNvPr id="564" name="e5"/>
            <p:cNvSpPr txBox="1"/>
            <p:nvPr/>
          </p:nvSpPr>
          <p:spPr>
            <a:xfrm>
              <a:off x="3723575" y="1963603"/>
              <a:ext cx="252438" cy="338583"/>
            </a:xfrm>
            <a:prstGeom prst="rect">
              <a:avLst/>
            </a:prstGeom>
            <a:solidFill>
              <a:srgbClr val="F2F6F9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>
                <a:defRPr sz="20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i="1"/>
                <a:t>e</a:t>
              </a:r>
              <a:r>
                <a:rPr baseline="-19300"/>
                <a:t>5 </a:t>
              </a:r>
            </a:p>
          </p:txBody>
        </p:sp>
        <p:sp>
          <p:nvSpPr>
            <p:cNvPr id="565" name="e4"/>
            <p:cNvSpPr txBox="1"/>
            <p:nvPr/>
          </p:nvSpPr>
          <p:spPr>
            <a:xfrm>
              <a:off x="3726679" y="731703"/>
              <a:ext cx="252439" cy="338583"/>
            </a:xfrm>
            <a:prstGeom prst="rect">
              <a:avLst/>
            </a:prstGeom>
            <a:solidFill>
              <a:srgbClr val="F2F6F9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>
                <a:defRPr sz="20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i="1"/>
                <a:t>e</a:t>
              </a:r>
              <a:r>
                <a:rPr baseline="-19300"/>
                <a:t>4 </a:t>
              </a:r>
            </a:p>
          </p:txBody>
        </p:sp>
        <p:sp>
          <p:nvSpPr>
            <p:cNvPr id="566" name="e6"/>
            <p:cNvSpPr txBox="1"/>
            <p:nvPr/>
          </p:nvSpPr>
          <p:spPr>
            <a:xfrm>
              <a:off x="2203808" y="1445161"/>
              <a:ext cx="252438" cy="338583"/>
            </a:xfrm>
            <a:prstGeom prst="rect">
              <a:avLst/>
            </a:prstGeom>
            <a:solidFill>
              <a:srgbClr val="F2F6F9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>
                <a:defRPr sz="20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t>e</a:t>
              </a:r>
              <a:r>
                <a:rPr baseline="-19300"/>
                <a:t>6 </a:t>
              </a:r>
            </a:p>
          </p:txBody>
        </p:sp>
        <p:sp>
          <p:nvSpPr>
            <p:cNvPr id="567" name="e7"/>
            <p:cNvSpPr txBox="1"/>
            <p:nvPr/>
          </p:nvSpPr>
          <p:spPr>
            <a:xfrm>
              <a:off x="614050" y="731703"/>
              <a:ext cx="252438" cy="338583"/>
            </a:xfrm>
            <a:prstGeom prst="rect">
              <a:avLst/>
            </a:prstGeom>
            <a:solidFill>
              <a:srgbClr val="F2F6F9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>
                <a:defRPr sz="20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i="1"/>
                <a:t>e</a:t>
              </a:r>
              <a:r>
                <a:rPr baseline="-19300"/>
                <a:t>7 </a:t>
              </a:r>
            </a:p>
          </p:txBody>
        </p:sp>
        <p:sp>
          <p:nvSpPr>
            <p:cNvPr id="568" name="Circle"/>
            <p:cNvSpPr/>
            <p:nvPr/>
          </p:nvSpPr>
          <p:spPr>
            <a:xfrm>
              <a:off x="1110826" y="20179"/>
              <a:ext cx="413174" cy="413174"/>
            </a:xfrm>
            <a:prstGeom prst="ellipse">
              <a:avLst/>
            </a:prstGeom>
            <a:solidFill>
              <a:srgbClr val="CBCBCB"/>
            </a:solidFill>
            <a:ln w="9525" cap="flat">
              <a:solidFill>
                <a:srgbClr val="010000"/>
              </a:solidFill>
              <a:prstDash val="solid"/>
              <a:round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569" name="a"/>
            <p:cNvSpPr txBox="1"/>
            <p:nvPr/>
          </p:nvSpPr>
          <p:spPr>
            <a:xfrm>
              <a:off x="1155655" y="0"/>
              <a:ext cx="272717" cy="381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marL="56816" marR="56816">
                <a:defRPr sz="2000" i="1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lvl1pPr>
            </a:lstStyle>
            <a:p>
              <a:r>
                <a:t>a</a:t>
              </a:r>
            </a:p>
          </p:txBody>
        </p:sp>
        <p:sp>
          <p:nvSpPr>
            <p:cNvPr id="570" name="Circle"/>
            <p:cNvSpPr/>
            <p:nvPr/>
          </p:nvSpPr>
          <p:spPr>
            <a:xfrm>
              <a:off x="3029937" y="20179"/>
              <a:ext cx="413175" cy="413174"/>
            </a:xfrm>
            <a:prstGeom prst="ellipse">
              <a:avLst/>
            </a:prstGeom>
            <a:solidFill>
              <a:srgbClr val="CBCBCB"/>
            </a:solidFill>
            <a:ln w="9525" cap="flat">
              <a:solidFill>
                <a:srgbClr val="010000"/>
              </a:solidFill>
              <a:prstDash val="solid"/>
              <a:round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571" name="b"/>
            <p:cNvSpPr txBox="1"/>
            <p:nvPr/>
          </p:nvSpPr>
          <p:spPr>
            <a:xfrm>
              <a:off x="3087466" y="25399"/>
              <a:ext cx="272718" cy="381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marL="56816" marR="56816">
                <a:defRPr sz="2000" i="1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lvl1pPr>
            </a:lstStyle>
            <a:p>
              <a:r>
                <a:t>b</a:t>
              </a:r>
            </a:p>
          </p:txBody>
        </p:sp>
        <p:sp>
          <p:nvSpPr>
            <p:cNvPr id="572" name="Circle"/>
            <p:cNvSpPr/>
            <p:nvPr/>
          </p:nvSpPr>
          <p:spPr>
            <a:xfrm>
              <a:off x="1361440" y="2426970"/>
              <a:ext cx="413174" cy="413174"/>
            </a:xfrm>
            <a:prstGeom prst="ellipse">
              <a:avLst/>
            </a:prstGeom>
            <a:solidFill>
              <a:srgbClr val="CBCBCB"/>
            </a:solidFill>
            <a:ln w="9525" cap="flat">
              <a:solidFill>
                <a:srgbClr val="010000"/>
              </a:solidFill>
              <a:prstDash val="solid"/>
              <a:round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573" name="e"/>
            <p:cNvSpPr txBox="1"/>
            <p:nvPr/>
          </p:nvSpPr>
          <p:spPr>
            <a:xfrm>
              <a:off x="1426100" y="2419491"/>
              <a:ext cx="258454" cy="381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marL="56816" marR="56816">
                <a:defRPr sz="2000" i="1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lvl1pPr>
            </a:lstStyle>
            <a:p>
              <a:r>
                <a:t>e</a:t>
              </a:r>
            </a:p>
          </p:txBody>
        </p:sp>
        <p:sp>
          <p:nvSpPr>
            <p:cNvPr id="574" name="Circle"/>
            <p:cNvSpPr/>
            <p:nvPr/>
          </p:nvSpPr>
          <p:spPr>
            <a:xfrm>
              <a:off x="0" y="1420001"/>
              <a:ext cx="413174" cy="413174"/>
            </a:xfrm>
            <a:prstGeom prst="ellipse">
              <a:avLst/>
            </a:prstGeom>
            <a:solidFill>
              <a:srgbClr val="CBCBCB"/>
            </a:solidFill>
            <a:ln w="9525" cap="flat">
              <a:solidFill>
                <a:srgbClr val="010000"/>
              </a:solidFill>
              <a:prstDash val="solid"/>
              <a:round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575" name="f"/>
            <p:cNvSpPr txBox="1"/>
            <p:nvPr/>
          </p:nvSpPr>
          <p:spPr>
            <a:xfrm>
              <a:off x="73043" y="1412521"/>
              <a:ext cx="216287" cy="381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marL="56816" marR="56816">
                <a:buClr>
                  <a:srgbClr val="FFFFFF"/>
                </a:buClr>
                <a:defRPr sz="2000" i="1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lvl1pPr>
            </a:lstStyle>
            <a:p>
              <a:r>
                <a:t>f</a:t>
              </a:r>
            </a:p>
          </p:txBody>
        </p:sp>
        <p:sp>
          <p:nvSpPr>
            <p:cNvPr id="576" name="Circle"/>
            <p:cNvSpPr/>
            <p:nvPr/>
          </p:nvSpPr>
          <p:spPr>
            <a:xfrm>
              <a:off x="3029937" y="2424712"/>
              <a:ext cx="413175" cy="413174"/>
            </a:xfrm>
            <a:prstGeom prst="ellipse">
              <a:avLst/>
            </a:prstGeom>
            <a:solidFill>
              <a:srgbClr val="CBCBCB"/>
            </a:solidFill>
            <a:ln w="9525" cap="flat">
              <a:solidFill>
                <a:srgbClr val="010000"/>
              </a:solidFill>
              <a:prstDash val="solid"/>
              <a:round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577" name="d"/>
            <p:cNvSpPr txBox="1"/>
            <p:nvPr/>
          </p:nvSpPr>
          <p:spPr>
            <a:xfrm>
              <a:off x="3074766" y="2429933"/>
              <a:ext cx="272718" cy="381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marL="56816" marR="56816">
                <a:defRPr sz="2000" i="1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lvl1pPr>
            </a:lstStyle>
            <a:p>
              <a:r>
                <a:t>d</a:t>
              </a:r>
            </a:p>
          </p:txBody>
        </p:sp>
        <p:sp>
          <p:nvSpPr>
            <p:cNvPr id="578" name="Circle"/>
            <p:cNvSpPr/>
            <p:nvPr/>
          </p:nvSpPr>
          <p:spPr>
            <a:xfrm>
              <a:off x="4260426" y="1420001"/>
              <a:ext cx="413175" cy="413174"/>
            </a:xfrm>
            <a:prstGeom prst="ellipse">
              <a:avLst/>
            </a:prstGeom>
            <a:solidFill>
              <a:srgbClr val="CBCBCB"/>
            </a:solidFill>
            <a:ln w="9525" cap="flat">
              <a:solidFill>
                <a:srgbClr val="010000"/>
              </a:solidFill>
              <a:prstDash val="solid"/>
              <a:round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579" name="c"/>
            <p:cNvSpPr txBox="1"/>
            <p:nvPr/>
          </p:nvSpPr>
          <p:spPr>
            <a:xfrm>
              <a:off x="4337786" y="1399821"/>
              <a:ext cx="258455" cy="381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marL="56816" marR="56816">
                <a:buClr>
                  <a:srgbClr val="FFFFFF"/>
                </a:buClr>
                <a:defRPr sz="2000" i="1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lvl1pPr>
            </a:lstStyle>
            <a:p>
              <a:r>
                <a:t>c</a:t>
              </a:r>
            </a:p>
          </p:txBody>
        </p:sp>
      </p:grpSp>
      <p:grpSp>
        <p:nvGrpSpPr>
          <p:cNvPr id="588" name="Group"/>
          <p:cNvGrpSpPr/>
          <p:nvPr/>
        </p:nvGrpSpPr>
        <p:grpSpPr>
          <a:xfrm>
            <a:off x="1384017" y="7013927"/>
            <a:ext cx="4673601" cy="433354"/>
            <a:chOff x="0" y="0"/>
            <a:chExt cx="4673600" cy="433352"/>
          </a:xfrm>
        </p:grpSpPr>
        <p:grpSp>
          <p:nvGrpSpPr>
            <p:cNvPr id="583" name="Group"/>
            <p:cNvGrpSpPr/>
            <p:nvPr/>
          </p:nvGrpSpPr>
          <p:grpSpPr>
            <a:xfrm>
              <a:off x="4260426" y="0"/>
              <a:ext cx="413175" cy="433353"/>
              <a:chOff x="0" y="0"/>
              <a:chExt cx="413173" cy="433352"/>
            </a:xfrm>
          </p:grpSpPr>
          <p:sp>
            <p:nvSpPr>
              <p:cNvPr id="581" name="Circle"/>
              <p:cNvSpPr/>
              <p:nvPr/>
            </p:nvSpPr>
            <p:spPr>
              <a:xfrm>
                <a:off x="0" y="20179"/>
                <a:ext cx="413174" cy="413174"/>
              </a:xfrm>
              <a:prstGeom prst="ellipse">
                <a:avLst/>
              </a:prstGeom>
              <a:solidFill>
                <a:srgbClr val="0048AA"/>
              </a:solidFill>
              <a:ln w="9525" cap="flat">
                <a:solidFill>
                  <a:srgbClr val="010000"/>
                </a:solidFill>
                <a:prstDash val="solid"/>
                <a:round/>
              </a:ln>
              <a:effectLst/>
            </p:spPr>
            <p:txBody>
              <a:bodyPr wrap="square" lIns="139700" tIns="139700" rIns="139700" bIns="139700" numCol="1" anchor="ctr">
                <a:noAutofit/>
              </a:bodyPr>
              <a:lstStyle/>
              <a:p>
                <a:pPr marL="61411" marR="61411" algn="l" defTabSz="457200">
                  <a:defRPr sz="22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582" name="c"/>
              <p:cNvSpPr txBox="1"/>
              <p:nvPr/>
            </p:nvSpPr>
            <p:spPr>
              <a:xfrm>
                <a:off x="77359" y="0"/>
                <a:ext cx="258455" cy="381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38100" tIns="38100" rIns="38100" bIns="38100" numCol="1" anchor="ctr">
                <a:spAutoFit/>
              </a:bodyPr>
              <a:lstStyle>
                <a:lvl1pPr marL="56816" marR="56816">
                  <a:buClr>
                    <a:srgbClr val="FFFFFF"/>
                  </a:buClr>
                  <a:defRPr sz="2000" i="1">
                    <a:solidFill>
                      <a:srgbClr val="FFFFFF"/>
                    </a:solidFill>
                    <a:uFill>
                      <a:solidFill>
                        <a:srgbClr val="000000"/>
                      </a:solidFill>
                    </a:uFill>
                    <a:latin typeface="Times"/>
                    <a:ea typeface="Times"/>
                    <a:cs typeface="Times"/>
                    <a:sym typeface="Times"/>
                  </a:defRPr>
                </a:lvl1pPr>
              </a:lstStyle>
              <a:p>
                <a:r>
                  <a:t>c</a:t>
                </a:r>
              </a:p>
            </p:txBody>
          </p:sp>
        </p:grpSp>
        <p:grpSp>
          <p:nvGrpSpPr>
            <p:cNvPr id="587" name="Group"/>
            <p:cNvGrpSpPr/>
            <p:nvPr/>
          </p:nvGrpSpPr>
          <p:grpSpPr>
            <a:xfrm>
              <a:off x="0" y="12700"/>
              <a:ext cx="413174" cy="420653"/>
              <a:chOff x="0" y="0"/>
              <a:chExt cx="413173" cy="420652"/>
            </a:xfrm>
          </p:grpSpPr>
          <p:sp>
            <p:nvSpPr>
              <p:cNvPr id="584" name="f"/>
              <p:cNvSpPr txBox="1"/>
              <p:nvPr/>
            </p:nvSpPr>
            <p:spPr>
              <a:xfrm>
                <a:off x="73043" y="0"/>
                <a:ext cx="216287" cy="381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38100" tIns="38100" rIns="38100" bIns="38100" numCol="1" anchor="ctr">
                <a:spAutoFit/>
              </a:bodyPr>
              <a:lstStyle>
                <a:lvl1pPr marL="56816" marR="56816">
                  <a:buClr>
                    <a:srgbClr val="FFFFFF"/>
                  </a:buClr>
                  <a:defRPr sz="2000" i="1">
                    <a:solidFill>
                      <a:srgbClr val="000000"/>
                    </a:solidFill>
                    <a:uFill>
                      <a:solidFill>
                        <a:srgbClr val="000000"/>
                      </a:solidFill>
                    </a:uFill>
                    <a:latin typeface="Times"/>
                    <a:ea typeface="Times"/>
                    <a:cs typeface="Times"/>
                    <a:sym typeface="Times"/>
                  </a:defRPr>
                </a:lvl1pPr>
              </a:lstStyle>
              <a:p>
                <a:r>
                  <a:t>f</a:t>
                </a:r>
              </a:p>
            </p:txBody>
          </p:sp>
          <p:sp>
            <p:nvSpPr>
              <p:cNvPr id="585" name="Circle"/>
              <p:cNvSpPr/>
              <p:nvPr/>
            </p:nvSpPr>
            <p:spPr>
              <a:xfrm>
                <a:off x="0" y="7479"/>
                <a:ext cx="413174" cy="413174"/>
              </a:xfrm>
              <a:prstGeom prst="ellipse">
                <a:avLst/>
              </a:prstGeom>
              <a:solidFill>
                <a:srgbClr val="0048AA"/>
              </a:solidFill>
              <a:ln w="9525" cap="flat">
                <a:solidFill>
                  <a:srgbClr val="010000"/>
                </a:solidFill>
                <a:prstDash val="solid"/>
                <a:round/>
              </a:ln>
              <a:effectLst/>
            </p:spPr>
            <p:txBody>
              <a:bodyPr wrap="square" lIns="139700" tIns="139700" rIns="139700" bIns="139700" numCol="1" anchor="ctr">
                <a:noAutofit/>
              </a:bodyPr>
              <a:lstStyle/>
              <a:p>
                <a:pPr marL="61411" marR="61411" algn="l" defTabSz="457200">
                  <a:defRPr sz="22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586" name="f"/>
              <p:cNvSpPr txBox="1"/>
              <p:nvPr/>
            </p:nvSpPr>
            <p:spPr>
              <a:xfrm>
                <a:off x="73043" y="0"/>
                <a:ext cx="216287" cy="381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38100" tIns="38100" rIns="38100" bIns="38100" numCol="1" anchor="ctr">
                <a:spAutoFit/>
              </a:bodyPr>
              <a:lstStyle>
                <a:lvl1pPr marL="56816" marR="56816">
                  <a:buClr>
                    <a:srgbClr val="FFFFFF"/>
                  </a:buClr>
                  <a:defRPr sz="2000" i="1">
                    <a:solidFill>
                      <a:srgbClr val="FFFFFF"/>
                    </a:solidFill>
                    <a:uFill>
                      <a:solidFill>
                        <a:srgbClr val="000000"/>
                      </a:solidFill>
                    </a:uFill>
                    <a:latin typeface="Times"/>
                    <a:ea typeface="Times"/>
                    <a:cs typeface="Times"/>
                    <a:sym typeface="Times"/>
                  </a:defRPr>
                </a:lvl1pPr>
              </a:lstStyle>
              <a:p>
                <a:r>
                  <a:t>f</a:t>
                </a:r>
              </a:p>
            </p:txBody>
          </p:sp>
        </p:grpSp>
      </p:grpSp>
      <p:grpSp>
        <p:nvGrpSpPr>
          <p:cNvPr id="591" name="Group"/>
          <p:cNvGrpSpPr/>
          <p:nvPr/>
        </p:nvGrpSpPr>
        <p:grpSpPr>
          <a:xfrm>
            <a:off x="9588500" y="2750098"/>
            <a:ext cx="3170153" cy="867123"/>
            <a:chOff x="0" y="0"/>
            <a:chExt cx="3170152" cy="867121"/>
          </a:xfrm>
        </p:grpSpPr>
        <p:sp>
          <p:nvSpPr>
            <p:cNvPr id="589" name="Line"/>
            <p:cNvSpPr/>
            <p:nvPr/>
          </p:nvSpPr>
          <p:spPr>
            <a:xfrm flipV="1">
              <a:off x="-1" y="0"/>
              <a:ext cx="2" cy="867122"/>
            </a:xfrm>
            <a:prstGeom prst="line">
              <a:avLst/>
            </a:prstGeom>
            <a:noFill/>
            <a:ln w="25400" cap="flat">
              <a:solidFill>
                <a:srgbClr val="8D3124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590" name="Group"/>
            <p:cNvSpPr txBox="1"/>
            <p:nvPr/>
          </p:nvSpPr>
          <p:spPr>
            <a:xfrm>
              <a:off x="127415" y="197227"/>
              <a:ext cx="3042738" cy="44543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r>
                <a:t>“no” instances of </a:t>
              </a:r>
              <a:r>
                <a:rPr cap="small"/>
                <a:t>Vertex-Cover</a:t>
              </a:r>
            </a:p>
            <a:p>
              <a:r>
                <a:t>are solved correctly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5" grpId="1" build="p" bldLvl="5" animBg="1" advAuto="0"/>
      <p:bldP spid="588" grpId="2" animBg="1" advAuto="0"/>
      <p:bldP spid="591" grpId="3" animBg="1" advAuto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0" name="KleinbergTardosCover.pdf" descr="KleinbergTardosCover.pdf"/>
          <p:cNvPicPr>
            <a:picLocks noChangeAspect="1"/>
          </p:cNvPicPr>
          <p:nvPr/>
        </p:nvPicPr>
        <p:blipFill>
          <a:blip r:embed="rId2">
            <a:alphaModFix amt="50000"/>
          </a:blip>
          <a:srcRect l="1755" t="7594" r="1755" b="7594"/>
          <a:stretch>
            <a:fillRect/>
          </a:stretch>
        </p:blipFill>
        <p:spPr>
          <a:xfrm>
            <a:off x="655880" y="1764307"/>
            <a:ext cx="4445201" cy="5056414"/>
          </a:xfrm>
          <a:prstGeom prst="rect">
            <a:avLst/>
          </a:prstGeom>
          <a:ln w="12700">
            <a:miter lim="400000"/>
          </a:ln>
        </p:spPr>
      </p:pic>
      <p:pic>
        <p:nvPicPr>
          <p:cNvPr id="601" name="Aw_COLOR_web_logo.png" descr="Aw_COLOR_web_logo.png"/>
          <p:cNvPicPr>
            <a:picLocks noChangeAspect="1"/>
          </p:cNvPicPr>
          <p:nvPr/>
        </p:nvPicPr>
        <p:blipFill>
          <a:blip r:embed="rId3">
            <a:alphaModFix amt="33000"/>
          </a:blip>
          <a:stretch>
            <a:fillRect/>
          </a:stretch>
        </p:blipFill>
        <p:spPr>
          <a:xfrm>
            <a:off x="4164381" y="1892300"/>
            <a:ext cx="737819" cy="812800"/>
          </a:xfrm>
          <a:prstGeom prst="rect">
            <a:avLst/>
          </a:prstGeom>
          <a:ln w="12700">
            <a:miter lim="400000"/>
          </a:ln>
        </p:spPr>
      </p:pic>
      <p:sp>
        <p:nvSpPr>
          <p:cNvPr id="602" name="Line"/>
          <p:cNvSpPr/>
          <p:nvPr/>
        </p:nvSpPr>
        <p:spPr>
          <a:xfrm>
            <a:off x="5778500" y="2349500"/>
            <a:ext cx="6515101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03" name="8.  Intractability I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Reductions, P and NP</a:t>
            </a:r>
            <a:endParaRPr dirty="0"/>
          </a:p>
        </p:txBody>
      </p:sp>
      <p:sp>
        <p:nvSpPr>
          <p:cNvPr id="604" name="poly-time reductions…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lvl="3"/>
            <a:r>
              <a:rPr dirty="0"/>
              <a:t>poly-time reductions</a:t>
            </a:r>
          </a:p>
          <a:p>
            <a:pPr lvl="1"/>
            <a:r>
              <a:rPr dirty="0"/>
              <a:t>packing and covering problems</a:t>
            </a:r>
          </a:p>
          <a:p>
            <a:pPr lvl="2"/>
            <a:r>
              <a:rPr dirty="0"/>
              <a:t>constraint satisfaction problems</a:t>
            </a:r>
          </a:p>
          <a:p>
            <a:pPr lvl="1"/>
            <a:r>
              <a:rPr dirty="0"/>
              <a:t>graph coloring</a:t>
            </a:r>
            <a:endParaRPr lang="en-US" dirty="0"/>
          </a:p>
          <a:p>
            <a:r>
              <a:rPr lang="en-GB" dirty="0">
                <a:solidFill>
                  <a:srgbClr val="D5D5D5"/>
                </a:solidFill>
              </a:rPr>
              <a:t>P vs. NP</a:t>
            </a:r>
          </a:p>
          <a:p>
            <a:pPr lvl="1"/>
            <a:r>
              <a:rPr lang="en-GB" dirty="0"/>
              <a:t>NP-complete</a:t>
            </a:r>
            <a:endParaRPr dirty="0"/>
          </a:p>
        </p:txBody>
      </p:sp>
      <p:sp>
        <p:nvSpPr>
          <p:cNvPr id="605" name="Section 8.2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Section 8.2</a:t>
            </a:r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Line"/>
          <p:cNvSpPr/>
          <p:nvPr/>
        </p:nvSpPr>
        <p:spPr>
          <a:xfrm flipV="1">
            <a:off x="825500" y="990572"/>
            <a:ext cx="11366500" cy="28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08" name="Satisfiabilit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Satisfiability</a:t>
            </a:r>
          </a:p>
        </p:txBody>
      </p:sp>
      <p:sp>
        <p:nvSpPr>
          <p:cNvPr id="609" name="Literal. A Boolean variable or its negation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Literal.	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A Boolean variable or its negation.</a:t>
            </a:r>
          </a:p>
          <a:p>
            <a:b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r>
              <a:t>Clause.	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A disjunction of literals.</a:t>
            </a:r>
          </a:p>
          <a:p>
            <a:b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r>
              <a:t>Conjunctive normal form (CNF). 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A propositional</a:t>
            </a:r>
            <a:b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formula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Φ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that is a conjunction of clauses.</a:t>
            </a:r>
          </a:p>
          <a:p>
            <a:b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r>
              <a:rPr cap="small"/>
              <a:t>Sat</a:t>
            </a:r>
            <a:r>
              <a:t>. 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Given a CNF formula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Φ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, does it have a satisfying truth assignment?</a:t>
            </a:r>
          </a:p>
          <a:p>
            <a:r>
              <a:rPr cap="small"/>
              <a:t>3-Sat</a:t>
            </a:r>
            <a:r>
              <a:t>. 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SAT where each clause contains exactly 3 literals</a:t>
            </a:r>
            <a:b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(and each literal corresponds to a different variable).</a:t>
            </a:r>
          </a:p>
          <a:p>
            <a:b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b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b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b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b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r>
              <a:t>Key application. 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Electronic design automation (EDA).</a:t>
            </a:r>
          </a:p>
        </p:txBody>
      </p:sp>
      <p:sp>
        <p:nvSpPr>
          <p:cNvPr id="6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24</a:t>
            </a:fld>
            <a:endParaRPr/>
          </a:p>
        </p:txBody>
      </p:sp>
      <p:pic>
        <p:nvPicPr>
          <p:cNvPr id="611" name="image.pdf" descr="image.pdf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8842868" y="2320995"/>
            <a:ext cx="2578384" cy="457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612" name="image.pdf" descr="image.pdf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8804486" y="1345635"/>
            <a:ext cx="1176303" cy="417690"/>
          </a:xfrm>
          <a:prstGeom prst="rect">
            <a:avLst/>
          </a:prstGeom>
          <a:ln w="12700">
            <a:miter lim="400000"/>
          </a:ln>
        </p:spPr>
      </p:pic>
      <p:pic>
        <p:nvPicPr>
          <p:cNvPr id="613" name="image.pdf" descr="image.pdf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8718691" y="3422791"/>
            <a:ext cx="3208303" cy="3810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617" name="Group"/>
          <p:cNvGrpSpPr/>
          <p:nvPr/>
        </p:nvGrpSpPr>
        <p:grpSpPr>
          <a:xfrm>
            <a:off x="2057400" y="6565900"/>
            <a:ext cx="8077200" cy="1402879"/>
            <a:chOff x="0" y="0"/>
            <a:chExt cx="8077200" cy="1402878"/>
          </a:xfrm>
        </p:grpSpPr>
        <p:sp>
          <p:nvSpPr>
            <p:cNvPr id="614" name="Rectangle"/>
            <p:cNvSpPr/>
            <p:nvPr/>
          </p:nvSpPr>
          <p:spPr>
            <a:xfrm>
              <a:off x="0" y="0"/>
              <a:ext cx="8077200" cy="901700"/>
            </a:xfrm>
            <a:prstGeom prst="rect">
              <a:avLst/>
            </a:prstGeom>
            <a:noFill/>
            <a:ln w="1905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15" name="yes instance:  x1 = true, x2 = true, x3 = false, x4 = false"/>
            <p:cNvSpPr txBox="1"/>
            <p:nvPr/>
          </p:nvSpPr>
          <p:spPr>
            <a:xfrm>
              <a:off x="790952" y="1011250"/>
              <a:ext cx="6499513" cy="39162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 marL="58702" marR="58702">
                <a:lnSpc>
                  <a:spcPts val="3000"/>
                </a:lnSpc>
                <a:buClr>
                  <a:srgbClr val="0048AA"/>
                </a:buClr>
                <a:defRPr sz="1800" b="1">
                  <a:solidFill>
                    <a:srgbClr val="000000"/>
                  </a:solidFill>
                  <a:latin typeface="Lucida Grande"/>
                  <a:ea typeface="Lucida Grande"/>
                  <a:cs typeface="Lucida Grande"/>
                  <a:sym typeface="Lucida Grande"/>
                </a:defRPr>
              </a:pPr>
              <a:r>
                <a:rPr>
                  <a:uFill>
                    <a:solidFill>
                      <a:srgbClr val="000000"/>
                    </a:solidFill>
                  </a:uFill>
                </a:rPr>
                <a:t>yes instance:  </a:t>
              </a:r>
              <a:r>
                <a:t>x</a:t>
              </a:r>
              <a:r>
                <a:rPr baseline="-22888"/>
                <a:t>1</a:t>
              </a:r>
              <a:r>
                <a:t> = true, x</a:t>
              </a:r>
              <a:r>
                <a:rPr baseline="-22888"/>
                <a:t>2</a:t>
              </a:r>
              <a:r>
                <a:t> = true, x</a:t>
              </a:r>
              <a:r>
                <a:rPr baseline="-22888"/>
                <a:t>3</a:t>
              </a:r>
              <a:r>
                <a:t> = false, x</a:t>
              </a:r>
              <a:r>
                <a:rPr baseline="-22888"/>
                <a:t>4</a:t>
              </a:r>
              <a:r>
                <a:t> = false</a:t>
              </a:r>
            </a:p>
          </p:txBody>
        </p:sp>
        <p:pic>
          <p:nvPicPr>
            <p:cNvPr id="616" name="image.pdf" descr="image.pdf"/>
            <p:cNvPicPr>
              <a:picLocks noChangeAspect="1"/>
            </p:cNvPicPr>
            <p:nvPr/>
          </p:nvPicPr>
          <p:blipFill>
            <a:blip r:embed="rId6"/>
            <a:srcRect l="74" t="212"/>
            <a:stretch>
              <a:fillRect/>
            </a:stretch>
          </p:blipFill>
          <p:spPr>
            <a:xfrm>
              <a:off x="304800" y="266700"/>
              <a:ext cx="7489217" cy="45622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0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6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6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60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60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60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60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9" grpId="1" build="p" animBg="1" advAuto="0"/>
      <p:bldP spid="611" grpId="3" animBg="1" advAuto="0"/>
      <p:bldP spid="612" grpId="2" animBg="1" advAuto="0"/>
      <p:bldP spid="613" grpId="4" animBg="1" advAuto="0"/>
      <p:bldP spid="617" grpId="5" animBg="1" advAuto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Line"/>
          <p:cNvSpPr/>
          <p:nvPr/>
        </p:nvSpPr>
        <p:spPr>
          <a:xfrm flipV="1">
            <a:off x="825500" y="990572"/>
            <a:ext cx="11366500" cy="28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22" name="Satisfiability is hard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Satisfiability is hard</a:t>
            </a:r>
          </a:p>
        </p:txBody>
      </p:sp>
      <p:sp>
        <p:nvSpPr>
          <p:cNvPr id="623" name="Scientific hypothesis.  There does not exists a poly-time algorithm for 3-Sat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Scientific hypothesis.  </a:t>
            </a:r>
            <a:r>
              <a:rPr dirty="0">
                <a:solidFill>
                  <a:srgbClr val="000000"/>
                </a:solidFill>
              </a:rPr>
              <a:t>There does not exists a poly-time algorithm for </a:t>
            </a:r>
            <a:r>
              <a:rPr cap="small" dirty="0">
                <a:solidFill>
                  <a:srgbClr val="000000"/>
                </a:solidFill>
              </a:rPr>
              <a:t>3-Sat</a:t>
            </a:r>
            <a:r>
              <a:rPr dirty="0">
                <a:solidFill>
                  <a:srgbClr val="000000"/>
                </a:solidFill>
              </a:rPr>
              <a:t>.</a:t>
            </a:r>
          </a:p>
          <a:p>
            <a:br>
              <a:rPr dirty="0">
                <a:solidFill>
                  <a:srgbClr val="000000"/>
                </a:solidFill>
              </a:rPr>
            </a:br>
            <a:r>
              <a:rPr dirty="0"/>
              <a:t>P vs. NP.  </a:t>
            </a:r>
            <a:r>
              <a:rPr dirty="0">
                <a:solidFill>
                  <a:srgbClr val="000000"/>
                </a:solidFill>
              </a:rPr>
              <a:t>This hypothesis is equivalent to P </a:t>
            </a:r>
            <a:r>
              <a:rPr lang="en-GB" sz="3200" dirty="0">
                <a:solidFill>
                  <a:srgbClr val="002060"/>
                </a:solidFill>
              </a:rPr>
              <a:t>≠</a:t>
            </a:r>
            <a:r>
              <a:rPr dirty="0">
                <a:solidFill>
                  <a:srgbClr val="941F23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NP conjecture.</a:t>
            </a:r>
          </a:p>
        </p:txBody>
      </p:sp>
      <p:sp>
        <p:nvSpPr>
          <p:cNvPr id="62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25</a:t>
            </a:fld>
            <a:endParaRPr/>
          </a:p>
        </p:txBody>
      </p:sp>
      <p:grpSp>
        <p:nvGrpSpPr>
          <p:cNvPr id="627" name="Group"/>
          <p:cNvGrpSpPr/>
          <p:nvPr/>
        </p:nvGrpSpPr>
        <p:grpSpPr>
          <a:xfrm>
            <a:off x="2439463" y="3594100"/>
            <a:ext cx="8125874" cy="4883151"/>
            <a:chOff x="0" y="0"/>
            <a:chExt cx="8125873" cy="4883150"/>
          </a:xfrm>
        </p:grpSpPr>
        <p:pic>
          <p:nvPicPr>
            <p:cNvPr id="625" name="the.png" descr="the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8125874" cy="429893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26" name="https://www.facebook.com/pg/npcompleteteens"/>
            <p:cNvSpPr txBox="1"/>
            <p:nvPr/>
          </p:nvSpPr>
          <p:spPr>
            <a:xfrm>
              <a:off x="1438650" y="4552950"/>
              <a:ext cx="5248574" cy="330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1">
                  <a:solidFill>
                    <a:srgbClr val="AAAAAA"/>
                  </a:solidFill>
                  <a:latin typeface="Lucida Grande"/>
                  <a:ea typeface="Lucida Grande"/>
                  <a:cs typeface="Lucida Grande"/>
                  <a:sym typeface="Lucida Grande"/>
                </a:defRPr>
              </a:lvl1pPr>
            </a:lstStyle>
            <a:p>
              <a:r>
                <a:t>https://www.facebook.com/pg/npcompleteteens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3" grpId="1" build="p" bldLvl="5" animBg="1" advAuto="0"/>
      <p:bldP spid="627" grpId="2" animBg="1" advAuto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Line"/>
          <p:cNvSpPr/>
          <p:nvPr/>
        </p:nvSpPr>
        <p:spPr>
          <a:xfrm flipV="1">
            <a:off x="825500" y="990572"/>
            <a:ext cx="11366500" cy="28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32" name="3-satisfiability reduces to independent se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3-satisfiability reduces to independent set</a:t>
            </a:r>
          </a:p>
        </p:txBody>
      </p:sp>
      <p:sp>
        <p:nvSpPr>
          <p:cNvPr id="633" name="Theorem.  3-Sat ≤ P Independent-Set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Theorem.  </a:t>
            </a:r>
            <a:r>
              <a:rPr cap="small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3-Sat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≤</a:t>
            </a:r>
            <a:r>
              <a:rPr i="1" baseline="-5999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 baseline="-5999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P</a:t>
            </a:r>
            <a:r>
              <a:rPr>
                <a:solidFill>
                  <a:srgbClr val="000000"/>
                </a:solidFill>
              </a:rPr>
              <a:t> </a:t>
            </a:r>
            <a:r>
              <a:rPr cap="small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Independent-Set</a:t>
            </a:r>
            <a:r>
              <a:rPr>
                <a:solidFill>
                  <a:srgbClr val="000000"/>
                </a:solidFill>
              </a:rPr>
              <a:t>.</a:t>
            </a:r>
          </a:p>
          <a:p>
            <a:r>
              <a:t>Pf.  </a:t>
            </a:r>
            <a:r>
              <a:rPr>
                <a:solidFill>
                  <a:srgbClr val="000000"/>
                </a:solidFill>
              </a:rPr>
              <a:t>Given an instance </a:t>
            </a:r>
            <a:r>
              <a: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Φ</a:t>
            </a:r>
            <a:r>
              <a:rPr>
                <a:solidFill>
                  <a:srgbClr val="000000"/>
                </a:solidFill>
              </a:rPr>
              <a:t> of </a:t>
            </a:r>
            <a:r>
              <a:rPr cap="small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3-Sat</a:t>
            </a:r>
            <a:r>
              <a:rPr>
                <a:solidFill>
                  <a:srgbClr val="000000"/>
                </a:solidFill>
              </a:rPr>
              <a:t>, we construct an instance </a:t>
            </a:r>
            <a:r>
              <a: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(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G</a:t>
            </a:r>
            <a:r>
              <a: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, 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k</a:t>
            </a:r>
            <a:r>
              <a: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)</a:t>
            </a:r>
            <a:r>
              <a:rPr>
                <a:solidFill>
                  <a:srgbClr val="000000"/>
                </a:solidFill>
              </a:rPr>
              <a:t> of </a:t>
            </a:r>
            <a:r>
              <a:rPr cap="small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Independent-Set</a:t>
            </a:r>
            <a:r>
              <a:rPr>
                <a:solidFill>
                  <a:srgbClr val="000000"/>
                </a:solidFill>
              </a:rPr>
              <a:t> that has an independent set of size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k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= </a:t>
            </a:r>
            <a:r>
              <a:rPr sz="2200" baseline="13636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⎜</a:t>
            </a:r>
            <a:r>
              <a:rPr spc="239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Φ</a:t>
            </a:r>
            <a:r>
              <a:rPr sz="2200" baseline="13636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⎜</a:t>
            </a:r>
            <a:r>
              <a: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>
                <a:solidFill>
                  <a:srgbClr val="000000"/>
                </a:solidFill>
              </a:rPr>
              <a:t>iff </a:t>
            </a:r>
            <a:r>
              <a: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Φ</a:t>
            </a:r>
            <a:r>
              <a:rPr>
                <a:solidFill>
                  <a:srgbClr val="000000"/>
                </a:solidFill>
              </a:rPr>
              <a:t> is satisfiable.</a:t>
            </a:r>
          </a:p>
          <a:p>
            <a:br>
              <a:rPr>
                <a:solidFill>
                  <a:srgbClr val="000000"/>
                </a:solidFill>
              </a:rPr>
            </a:br>
            <a:r>
              <a:t>Construction.</a:t>
            </a:r>
          </a:p>
          <a:p>
            <a:pPr lvl="1"/>
            <a:r>
              <a:rPr i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G</a:t>
            </a:r>
            <a:r>
              <a:t> contains 3 nodes for each clause, one for each literal.</a:t>
            </a:r>
          </a:p>
          <a:p>
            <a:pPr lvl="1"/>
            <a:r>
              <a:t>Connect 3 literals in a clause in a triangle.</a:t>
            </a:r>
          </a:p>
          <a:p>
            <a:pPr lvl="1"/>
            <a:r>
              <a:t>Connect literal to each of its negations.</a:t>
            </a:r>
          </a:p>
        </p:txBody>
      </p:sp>
      <p:sp>
        <p:nvSpPr>
          <p:cNvPr id="63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26</a:t>
            </a:fld>
            <a:endParaRPr/>
          </a:p>
        </p:txBody>
      </p:sp>
      <p:pic>
        <p:nvPicPr>
          <p:cNvPr id="635" name="image.pdf" descr="image.pdf"/>
          <p:cNvPicPr>
            <a:picLocks noChangeAspect="1"/>
          </p:cNvPicPr>
          <p:nvPr/>
        </p:nvPicPr>
        <p:blipFill>
          <a:blip r:embed="rId2"/>
          <a:srcRect l="74" t="212"/>
          <a:stretch>
            <a:fillRect/>
          </a:stretch>
        </p:blipFill>
        <p:spPr>
          <a:xfrm>
            <a:off x="2933700" y="8966200"/>
            <a:ext cx="6657081" cy="40553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645" name="Group"/>
          <p:cNvGrpSpPr/>
          <p:nvPr/>
        </p:nvGrpSpPr>
        <p:grpSpPr>
          <a:xfrm>
            <a:off x="2298700" y="6680200"/>
            <a:ext cx="8615399" cy="1465863"/>
            <a:chOff x="0" y="0"/>
            <a:chExt cx="8615398" cy="1465862"/>
          </a:xfrm>
        </p:grpSpPr>
        <p:sp>
          <p:nvSpPr>
            <p:cNvPr id="636" name="Circle"/>
            <p:cNvSpPr/>
            <p:nvPr/>
          </p:nvSpPr>
          <p:spPr>
            <a:xfrm>
              <a:off x="0" y="1215249"/>
              <a:ext cx="254000" cy="250614"/>
            </a:xfrm>
            <a:prstGeom prst="ellipse">
              <a:avLst/>
            </a:prstGeom>
            <a:solidFill>
              <a:srgbClr val="CBCBCB"/>
            </a:solidFill>
            <a:ln w="9525" cap="flat">
              <a:solidFill>
                <a:srgbClr val="010000"/>
              </a:solidFill>
              <a:prstDash val="solid"/>
              <a:round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37" name="Circle"/>
            <p:cNvSpPr/>
            <p:nvPr/>
          </p:nvSpPr>
          <p:spPr>
            <a:xfrm>
              <a:off x="1546295" y="1215249"/>
              <a:ext cx="250614" cy="250614"/>
            </a:xfrm>
            <a:prstGeom prst="ellipse">
              <a:avLst/>
            </a:prstGeom>
            <a:solidFill>
              <a:srgbClr val="CBCBCB"/>
            </a:solidFill>
            <a:ln w="9525" cap="flat">
              <a:solidFill>
                <a:srgbClr val="010000"/>
              </a:solidFill>
              <a:prstDash val="solid"/>
              <a:round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38" name="Circle"/>
            <p:cNvSpPr/>
            <p:nvPr/>
          </p:nvSpPr>
          <p:spPr>
            <a:xfrm>
              <a:off x="832837" y="0"/>
              <a:ext cx="250615" cy="250614"/>
            </a:xfrm>
            <a:prstGeom prst="ellipse">
              <a:avLst/>
            </a:prstGeom>
            <a:solidFill>
              <a:srgbClr val="CBCBCB"/>
            </a:solidFill>
            <a:ln w="9525" cap="flat">
              <a:solidFill>
                <a:srgbClr val="010000"/>
              </a:solidFill>
              <a:prstDash val="solid"/>
              <a:round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39" name="Circle"/>
            <p:cNvSpPr/>
            <p:nvPr/>
          </p:nvSpPr>
          <p:spPr>
            <a:xfrm>
              <a:off x="3415735" y="1215249"/>
              <a:ext cx="250615" cy="250614"/>
            </a:xfrm>
            <a:prstGeom prst="ellipse">
              <a:avLst/>
            </a:prstGeom>
            <a:solidFill>
              <a:srgbClr val="CBCBCB"/>
            </a:solidFill>
            <a:ln w="9525" cap="flat">
              <a:solidFill>
                <a:srgbClr val="010000"/>
              </a:solidFill>
              <a:prstDash val="solid"/>
              <a:round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40" name="Circle"/>
            <p:cNvSpPr/>
            <p:nvPr/>
          </p:nvSpPr>
          <p:spPr>
            <a:xfrm>
              <a:off x="4966829" y="1215249"/>
              <a:ext cx="250614" cy="250614"/>
            </a:xfrm>
            <a:prstGeom prst="ellipse">
              <a:avLst/>
            </a:prstGeom>
            <a:solidFill>
              <a:srgbClr val="CBCBCB"/>
            </a:solidFill>
            <a:ln w="9525" cap="flat">
              <a:solidFill>
                <a:srgbClr val="010000"/>
              </a:solidFill>
              <a:prstDash val="solid"/>
              <a:round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41" name="Circle"/>
            <p:cNvSpPr/>
            <p:nvPr/>
          </p:nvSpPr>
          <p:spPr>
            <a:xfrm>
              <a:off x="4253371" y="0"/>
              <a:ext cx="250614" cy="250614"/>
            </a:xfrm>
            <a:prstGeom prst="ellipse">
              <a:avLst/>
            </a:prstGeom>
            <a:solidFill>
              <a:srgbClr val="CBCBCB"/>
            </a:solidFill>
            <a:ln w="9525" cap="flat">
              <a:solidFill>
                <a:srgbClr val="010000"/>
              </a:solidFill>
              <a:prstDash val="solid"/>
              <a:round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42" name="Circle"/>
            <p:cNvSpPr/>
            <p:nvPr/>
          </p:nvSpPr>
          <p:spPr>
            <a:xfrm>
              <a:off x="6813691" y="1215249"/>
              <a:ext cx="250614" cy="250614"/>
            </a:xfrm>
            <a:prstGeom prst="ellipse">
              <a:avLst/>
            </a:prstGeom>
            <a:solidFill>
              <a:srgbClr val="CBCBCB"/>
            </a:solidFill>
            <a:ln w="9525" cap="flat">
              <a:solidFill>
                <a:srgbClr val="010000"/>
              </a:solidFill>
              <a:prstDash val="solid"/>
              <a:round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43" name="Circle"/>
            <p:cNvSpPr/>
            <p:nvPr/>
          </p:nvSpPr>
          <p:spPr>
            <a:xfrm>
              <a:off x="8364784" y="1215249"/>
              <a:ext cx="250615" cy="250614"/>
            </a:xfrm>
            <a:prstGeom prst="ellipse">
              <a:avLst/>
            </a:prstGeom>
            <a:solidFill>
              <a:srgbClr val="CBCBCB"/>
            </a:solidFill>
            <a:ln w="9525" cap="flat">
              <a:solidFill>
                <a:srgbClr val="010000"/>
              </a:solidFill>
              <a:prstDash val="solid"/>
              <a:round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44" name="Circle"/>
            <p:cNvSpPr/>
            <p:nvPr/>
          </p:nvSpPr>
          <p:spPr>
            <a:xfrm>
              <a:off x="7651326" y="0"/>
              <a:ext cx="250615" cy="250614"/>
            </a:xfrm>
            <a:prstGeom prst="ellipse">
              <a:avLst/>
            </a:prstGeom>
            <a:solidFill>
              <a:srgbClr val="CBCBCB"/>
            </a:solidFill>
            <a:ln w="9525" cap="flat">
              <a:solidFill>
                <a:srgbClr val="010000"/>
              </a:solidFill>
              <a:prstDash val="solid"/>
              <a:round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grpSp>
        <p:nvGrpSpPr>
          <p:cNvPr id="655" name="Group"/>
          <p:cNvGrpSpPr/>
          <p:nvPr/>
        </p:nvGrpSpPr>
        <p:grpSpPr>
          <a:xfrm>
            <a:off x="2508391" y="6897511"/>
            <a:ext cx="8191219" cy="1126632"/>
            <a:chOff x="0" y="0"/>
            <a:chExt cx="8191218" cy="1126631"/>
          </a:xfrm>
        </p:grpSpPr>
        <p:sp>
          <p:nvSpPr>
            <p:cNvPr id="646" name="Line"/>
            <p:cNvSpPr/>
            <p:nvPr/>
          </p:nvSpPr>
          <p:spPr>
            <a:xfrm>
              <a:off x="837635" y="0"/>
              <a:ext cx="537352" cy="1034063"/>
            </a:xfrm>
            <a:prstGeom prst="line">
              <a:avLst/>
            </a:prstGeom>
            <a:noFill/>
            <a:ln w="1587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47" name="Line"/>
            <p:cNvSpPr/>
            <p:nvPr/>
          </p:nvSpPr>
          <p:spPr>
            <a:xfrm>
              <a:off x="44308" y="1124373"/>
              <a:ext cx="1298224" cy="2259"/>
            </a:xfrm>
            <a:prstGeom prst="line">
              <a:avLst/>
            </a:prstGeom>
            <a:noFill/>
            <a:ln w="1587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48" name="Line"/>
            <p:cNvSpPr/>
            <p:nvPr/>
          </p:nvSpPr>
          <p:spPr>
            <a:xfrm flipV="1">
              <a:off x="0" y="0"/>
              <a:ext cx="661529" cy="1034063"/>
            </a:xfrm>
            <a:prstGeom prst="line">
              <a:avLst/>
            </a:prstGeom>
            <a:noFill/>
            <a:ln w="1587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49" name="Line"/>
            <p:cNvSpPr/>
            <p:nvPr/>
          </p:nvSpPr>
          <p:spPr>
            <a:xfrm>
              <a:off x="4258168" y="0"/>
              <a:ext cx="535095" cy="1034063"/>
            </a:xfrm>
            <a:prstGeom prst="line">
              <a:avLst/>
            </a:prstGeom>
            <a:noFill/>
            <a:ln w="1587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50" name="Line"/>
            <p:cNvSpPr/>
            <p:nvPr/>
          </p:nvSpPr>
          <p:spPr>
            <a:xfrm>
              <a:off x="3456658" y="1124373"/>
              <a:ext cx="1295401" cy="2259"/>
            </a:xfrm>
            <a:prstGeom prst="line">
              <a:avLst/>
            </a:prstGeom>
            <a:noFill/>
            <a:ln w="1587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51" name="Line"/>
            <p:cNvSpPr/>
            <p:nvPr/>
          </p:nvSpPr>
          <p:spPr>
            <a:xfrm flipV="1">
              <a:off x="3420533" y="0"/>
              <a:ext cx="659272" cy="1034063"/>
            </a:xfrm>
            <a:prstGeom prst="line">
              <a:avLst/>
            </a:prstGeom>
            <a:noFill/>
            <a:ln w="1587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52" name="Line"/>
            <p:cNvSpPr/>
            <p:nvPr/>
          </p:nvSpPr>
          <p:spPr>
            <a:xfrm>
              <a:off x="7656124" y="0"/>
              <a:ext cx="535095" cy="1034063"/>
            </a:xfrm>
            <a:prstGeom prst="line">
              <a:avLst/>
            </a:prstGeom>
            <a:noFill/>
            <a:ln w="1587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53" name="Line"/>
            <p:cNvSpPr/>
            <p:nvPr/>
          </p:nvSpPr>
          <p:spPr>
            <a:xfrm>
              <a:off x="6854613" y="1124373"/>
              <a:ext cx="1295401" cy="2259"/>
            </a:xfrm>
            <a:prstGeom prst="line">
              <a:avLst/>
            </a:prstGeom>
            <a:noFill/>
            <a:ln w="1587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54" name="Line"/>
            <p:cNvSpPr/>
            <p:nvPr/>
          </p:nvSpPr>
          <p:spPr>
            <a:xfrm flipV="1">
              <a:off x="6818489" y="0"/>
              <a:ext cx="659272" cy="1034063"/>
            </a:xfrm>
            <a:prstGeom prst="line">
              <a:avLst/>
            </a:prstGeom>
            <a:noFill/>
            <a:ln w="1587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grpSp>
        <p:nvGrpSpPr>
          <p:cNvPr id="665" name="Group"/>
          <p:cNvGrpSpPr/>
          <p:nvPr/>
        </p:nvGrpSpPr>
        <p:grpSpPr>
          <a:xfrm>
            <a:off x="2260600" y="6172200"/>
            <a:ext cx="8685107" cy="2341881"/>
            <a:chOff x="0" y="0"/>
            <a:chExt cx="8685106" cy="2341880"/>
          </a:xfrm>
        </p:grpSpPr>
        <p:pic>
          <p:nvPicPr>
            <p:cNvPr id="656" name="image.pdf" descr="image.pdf"/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1976120"/>
              <a:ext cx="295769" cy="36576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57" name="image.pdf" descr="image.pdf"/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64075" y="1976120"/>
              <a:ext cx="295770" cy="36576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58" name="image.pdf" descr="image.pdf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77711" y="25400"/>
              <a:ext cx="298027" cy="39962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59" name="image.pdf" descr="image.pdf"/>
            <p:cNvPicPr>
              <a:picLocks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433515" y="1976120"/>
              <a:ext cx="261903" cy="36576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60" name="image.pdf" descr="image.pdf"/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15666" y="1976120"/>
              <a:ext cx="295770" cy="36576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61" name="image.pdf" descr="image.pdf"/>
            <p:cNvPicPr>
              <a:picLocks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371275" y="1976120"/>
              <a:ext cx="313832" cy="36576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62" name="image.pdf" descr="image.pdf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696200" y="25400"/>
              <a:ext cx="295769" cy="39962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63" name="image.pdf" descr="image.pdf"/>
            <p:cNvPicPr>
              <a:picLocks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271150" y="0"/>
              <a:ext cx="331895" cy="40188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64" name="image.pdf" descr="image.pdf"/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03800" y="1976120"/>
              <a:ext cx="295769" cy="36576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670" name="Group"/>
          <p:cNvGrpSpPr/>
          <p:nvPr/>
        </p:nvGrpSpPr>
        <p:grpSpPr>
          <a:xfrm>
            <a:off x="2514600" y="6807200"/>
            <a:ext cx="7435427" cy="1122116"/>
            <a:chOff x="0" y="0"/>
            <a:chExt cx="7435426" cy="1122115"/>
          </a:xfrm>
        </p:grpSpPr>
        <p:sp>
          <p:nvSpPr>
            <p:cNvPr id="666" name="Line"/>
            <p:cNvSpPr/>
            <p:nvPr/>
          </p:nvSpPr>
          <p:spPr>
            <a:xfrm>
              <a:off x="867551" y="0"/>
              <a:ext cx="2368410" cy="1122116"/>
            </a:xfrm>
            <a:prstGeom prst="line">
              <a:avLst/>
            </a:prstGeom>
            <a:noFill/>
            <a:ln w="1587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67" name="Line"/>
            <p:cNvSpPr/>
            <p:nvPr/>
          </p:nvSpPr>
          <p:spPr>
            <a:xfrm flipH="1">
              <a:off x="3414324" y="0"/>
              <a:ext cx="4021103" cy="1122116"/>
            </a:xfrm>
            <a:prstGeom prst="line">
              <a:avLst/>
            </a:prstGeom>
            <a:noFill/>
            <a:ln w="1587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68" name="Line"/>
            <p:cNvSpPr/>
            <p:nvPr/>
          </p:nvSpPr>
          <p:spPr>
            <a:xfrm flipV="1">
              <a:off x="0" y="0"/>
              <a:ext cx="4041423" cy="1122116"/>
            </a:xfrm>
            <a:prstGeom prst="line">
              <a:avLst/>
            </a:prstGeom>
            <a:noFill/>
            <a:ln w="1587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69" name="Line"/>
            <p:cNvSpPr/>
            <p:nvPr/>
          </p:nvSpPr>
          <p:spPr>
            <a:xfrm flipH="1" flipV="1">
              <a:off x="4288084" y="0"/>
              <a:ext cx="2345833" cy="1122116"/>
            </a:xfrm>
            <a:prstGeom prst="line">
              <a:avLst/>
            </a:prstGeom>
            <a:noFill/>
            <a:ln w="1587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grpSp>
        <p:nvGrpSpPr>
          <p:cNvPr id="673" name="Group"/>
          <p:cNvGrpSpPr/>
          <p:nvPr/>
        </p:nvGrpSpPr>
        <p:grpSpPr>
          <a:xfrm>
            <a:off x="492384" y="6934200"/>
            <a:ext cx="570906" cy="2070100"/>
            <a:chOff x="0" y="0"/>
            <a:chExt cx="570904" cy="2070100"/>
          </a:xfrm>
        </p:grpSpPr>
        <p:sp>
          <p:nvSpPr>
            <p:cNvPr id="671" name="k = 3"/>
            <p:cNvSpPr txBox="1"/>
            <p:nvPr/>
          </p:nvSpPr>
          <p:spPr>
            <a:xfrm>
              <a:off x="0" y="1841500"/>
              <a:ext cx="570905" cy="228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>
                <a:defRPr b="1">
                  <a:solidFill>
                    <a:srgbClr val="000000"/>
                  </a:solidFill>
                  <a:latin typeface="Lucida Grande"/>
                  <a:ea typeface="Lucida Grande"/>
                  <a:cs typeface="Lucida Grande"/>
                  <a:sym typeface="Lucida Grande"/>
                </a:defRPr>
              </a:lvl1pPr>
            </a:lstStyle>
            <a:p>
              <a:r>
                <a:t>k = 3</a:t>
              </a:r>
            </a:p>
          </p:txBody>
        </p:sp>
        <p:sp>
          <p:nvSpPr>
            <p:cNvPr id="672" name="G"/>
            <p:cNvSpPr txBox="1"/>
            <p:nvPr/>
          </p:nvSpPr>
          <p:spPr>
            <a:xfrm>
              <a:off x="11212" y="0"/>
              <a:ext cx="164208" cy="228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>
                <a:defRPr b="1">
                  <a:solidFill>
                    <a:srgbClr val="000000"/>
                  </a:solidFill>
                  <a:latin typeface="Lucida Grande"/>
                  <a:ea typeface="Lucida Grande"/>
                  <a:cs typeface="Lucida Grande"/>
                  <a:sym typeface="Lucida Grande"/>
                </a:defRPr>
              </a:lvl1pPr>
            </a:lstStyle>
            <a:p>
              <a:r>
                <a:t>G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6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6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63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63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3" fill="hold"/>
                                        <p:tgtEl>
                                          <p:spTgt spid="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3" grpId="1" build="p" bldLvl="5" animBg="1" advAuto="0"/>
      <p:bldP spid="635" grpId="2" animBg="1" advAuto="0"/>
      <p:bldP spid="645" grpId="5" animBg="1" advAuto="0"/>
      <p:bldP spid="655" grpId="6" animBg="1" advAuto="0"/>
      <p:bldP spid="665" grpId="3" animBg="1" advAuto="0"/>
      <p:bldP spid="670" grpId="7" animBg="1" advAuto="0"/>
      <p:bldP spid="673" grpId="4" animBg="1" advAuto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Line"/>
          <p:cNvSpPr/>
          <p:nvPr/>
        </p:nvSpPr>
        <p:spPr>
          <a:xfrm flipV="1">
            <a:off x="825500" y="990572"/>
            <a:ext cx="11366500" cy="28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76" name="3-satisfiability reduces to independent se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3-satisfiability reduces to independent set</a:t>
            </a:r>
          </a:p>
        </p:txBody>
      </p:sp>
      <p:sp>
        <p:nvSpPr>
          <p:cNvPr id="677" name="Lemma.  Φ is satisfiable iff G contains an independent set of size k = ⎜Φ⎜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Lemma.  </a:t>
            </a:r>
            <a:r>
              <a:rPr dirty="0" err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Φ</a:t>
            </a:r>
            <a:r>
              <a:rPr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is satisfiable </a:t>
            </a:r>
            <a:r>
              <a:rPr dirty="0" err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iff</a:t>
            </a:r>
            <a:r>
              <a:rPr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</a:t>
            </a:r>
            <a:r>
              <a:rPr i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G</a:t>
            </a:r>
            <a:r>
              <a:rPr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contains an independent set of size </a:t>
            </a:r>
            <a:r>
              <a:rPr i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k</a:t>
            </a:r>
            <a:r>
              <a:rPr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=</a:t>
            </a:r>
            <a:r>
              <a:rPr lang="en-US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|</a:t>
            </a:r>
            <a:r>
              <a:rPr spc="239" dirty="0" err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Φ</a:t>
            </a:r>
            <a:r>
              <a:rPr lang="en-US" sz="220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|</a:t>
            </a:r>
            <a:r>
              <a:rPr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.</a:t>
            </a:r>
          </a:p>
          <a:p>
            <a:br>
              <a:rPr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r>
              <a:rPr dirty="0"/>
              <a:t>Pf.  </a:t>
            </a:r>
            <a:r>
              <a:rPr dirty="0" err="1">
                <a:latin typeface="Symbol"/>
                <a:ea typeface="Symbol"/>
                <a:cs typeface="Symbol"/>
                <a:sym typeface="Symbol"/>
              </a:rPr>
              <a:t>Þ</a:t>
            </a:r>
            <a:r>
              <a:rPr dirty="0"/>
              <a:t>   </a:t>
            </a:r>
            <a:r>
              <a:rPr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Consider any satisfying assignment for </a:t>
            </a:r>
            <a:r>
              <a:rPr dirty="0" err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Φ</a:t>
            </a:r>
            <a:r>
              <a:rPr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.</a:t>
            </a:r>
          </a:p>
          <a:p>
            <a:pPr lvl="1"/>
            <a:r>
              <a:rPr dirty="0">
                <a:uFill>
                  <a:solidFill>
                    <a:srgbClr val="000000"/>
                  </a:solidFill>
                </a:uFill>
              </a:rPr>
              <a:t>Select one true literal from each clause/triangle.</a:t>
            </a:r>
          </a:p>
          <a:p>
            <a:pPr lvl="1"/>
            <a:r>
              <a:rPr dirty="0">
                <a:uFill>
                  <a:solidFill>
                    <a:srgbClr val="000000"/>
                  </a:solidFill>
                </a:uFill>
              </a:rPr>
              <a:t>This is an independent set of size </a:t>
            </a:r>
            <a:r>
              <a:rPr i="1" dirty="0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k </a:t>
            </a:r>
            <a:r>
              <a:rPr dirty="0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= </a:t>
            </a:r>
            <a:r>
              <a:rPr lang="el-GR" dirty="0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|</a:t>
            </a:r>
            <a:r>
              <a:rPr lang="el-GR" spc="239" dirty="0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Φ</a:t>
            </a:r>
            <a:r>
              <a:rPr lang="el-GR" sz="2200" dirty="0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|</a:t>
            </a:r>
            <a:r>
              <a:rPr dirty="0">
                <a:uFill>
                  <a:solidFill>
                    <a:srgbClr val="000000"/>
                  </a:solidFill>
                </a:uFill>
              </a:rPr>
              <a:t>.  </a:t>
            </a:r>
            <a:r>
              <a:rPr dirty="0">
                <a:latin typeface="Lucida Grande"/>
                <a:ea typeface="Lucida Grande"/>
                <a:cs typeface="Lucida Grande"/>
                <a:sym typeface="Lucida Grande"/>
              </a:rPr>
              <a:t>▪</a:t>
            </a:r>
          </a:p>
        </p:txBody>
      </p:sp>
      <p:sp>
        <p:nvSpPr>
          <p:cNvPr id="67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27</a:t>
            </a:fld>
            <a:endParaRPr/>
          </a:p>
        </p:txBody>
      </p:sp>
      <p:sp>
        <p:nvSpPr>
          <p:cNvPr id="679" name="Circle"/>
          <p:cNvSpPr/>
          <p:nvPr/>
        </p:nvSpPr>
        <p:spPr>
          <a:xfrm>
            <a:off x="2298700" y="7895449"/>
            <a:ext cx="254000" cy="250614"/>
          </a:xfrm>
          <a:prstGeom prst="ellipse">
            <a:avLst/>
          </a:prstGeom>
          <a:solidFill>
            <a:srgbClr val="CBCBCB"/>
          </a:solidFill>
          <a:ln>
            <a:solidFill>
              <a:srgbClr val="010000"/>
            </a:solidFill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80" name="Circle"/>
          <p:cNvSpPr/>
          <p:nvPr/>
        </p:nvSpPr>
        <p:spPr>
          <a:xfrm>
            <a:off x="3844995" y="7895449"/>
            <a:ext cx="250614" cy="250614"/>
          </a:xfrm>
          <a:prstGeom prst="ellipse">
            <a:avLst/>
          </a:prstGeom>
          <a:solidFill>
            <a:srgbClr val="CBCBCB"/>
          </a:solidFill>
          <a:ln>
            <a:solidFill>
              <a:srgbClr val="010000"/>
            </a:solidFill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81" name="Circle"/>
          <p:cNvSpPr/>
          <p:nvPr/>
        </p:nvSpPr>
        <p:spPr>
          <a:xfrm>
            <a:off x="3131537" y="6680200"/>
            <a:ext cx="250615" cy="250614"/>
          </a:xfrm>
          <a:prstGeom prst="ellipse">
            <a:avLst/>
          </a:prstGeom>
          <a:solidFill>
            <a:srgbClr val="CBCBCB"/>
          </a:solidFill>
          <a:ln>
            <a:solidFill>
              <a:srgbClr val="010000"/>
            </a:solidFill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pic>
        <p:nvPicPr>
          <p:cNvPr id="682" name="image.pdf" descr="image.pdf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260600" y="8148320"/>
            <a:ext cx="295769" cy="365761"/>
          </a:xfrm>
          <a:prstGeom prst="rect">
            <a:avLst/>
          </a:prstGeom>
          <a:ln w="12700">
            <a:miter lim="400000"/>
          </a:ln>
        </p:spPr>
      </p:pic>
      <p:pic>
        <p:nvPicPr>
          <p:cNvPr id="683" name="image.pdf" descr="image.pdf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3824675" y="8148320"/>
            <a:ext cx="295770" cy="365761"/>
          </a:xfrm>
          <a:prstGeom prst="rect">
            <a:avLst/>
          </a:prstGeom>
          <a:ln w="12700">
            <a:miter lim="400000"/>
          </a:ln>
        </p:spPr>
      </p:pic>
      <p:pic>
        <p:nvPicPr>
          <p:cNvPr id="684" name="image.pdf" descr="image.pdf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3138311" y="6197600"/>
            <a:ext cx="298027" cy="399627"/>
          </a:xfrm>
          <a:prstGeom prst="rect">
            <a:avLst/>
          </a:prstGeom>
          <a:ln w="12700">
            <a:miter lim="400000"/>
          </a:ln>
        </p:spPr>
      </p:pic>
      <p:sp>
        <p:nvSpPr>
          <p:cNvPr id="685" name="Circle"/>
          <p:cNvSpPr/>
          <p:nvPr/>
        </p:nvSpPr>
        <p:spPr>
          <a:xfrm>
            <a:off x="5714435" y="7895449"/>
            <a:ext cx="250615" cy="250614"/>
          </a:xfrm>
          <a:prstGeom prst="ellipse">
            <a:avLst/>
          </a:prstGeom>
          <a:solidFill>
            <a:srgbClr val="CBCBCB"/>
          </a:solidFill>
          <a:ln>
            <a:solidFill>
              <a:srgbClr val="010000"/>
            </a:solidFill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86" name="Circle"/>
          <p:cNvSpPr/>
          <p:nvPr/>
        </p:nvSpPr>
        <p:spPr>
          <a:xfrm>
            <a:off x="7265529" y="7895449"/>
            <a:ext cx="250614" cy="250614"/>
          </a:xfrm>
          <a:prstGeom prst="ellipse">
            <a:avLst/>
          </a:prstGeom>
          <a:solidFill>
            <a:srgbClr val="CBCBCB"/>
          </a:solidFill>
          <a:ln>
            <a:solidFill>
              <a:srgbClr val="010000"/>
            </a:solidFill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87" name="Circle"/>
          <p:cNvSpPr/>
          <p:nvPr/>
        </p:nvSpPr>
        <p:spPr>
          <a:xfrm>
            <a:off x="6552071" y="6680200"/>
            <a:ext cx="250614" cy="250614"/>
          </a:xfrm>
          <a:prstGeom prst="ellipse">
            <a:avLst/>
          </a:prstGeom>
          <a:solidFill>
            <a:srgbClr val="CBCBCB"/>
          </a:solidFill>
          <a:ln>
            <a:solidFill>
              <a:srgbClr val="010000"/>
            </a:solidFill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pic>
        <p:nvPicPr>
          <p:cNvPr id="688" name="image.pdf" descr="image.pdf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694115" y="8148320"/>
            <a:ext cx="261903" cy="365761"/>
          </a:xfrm>
          <a:prstGeom prst="rect">
            <a:avLst/>
          </a:prstGeom>
          <a:ln w="12700">
            <a:miter lim="400000"/>
          </a:ln>
        </p:spPr>
      </p:pic>
      <p:sp>
        <p:nvSpPr>
          <p:cNvPr id="689" name="Circle"/>
          <p:cNvSpPr/>
          <p:nvPr/>
        </p:nvSpPr>
        <p:spPr>
          <a:xfrm>
            <a:off x="9112391" y="7895449"/>
            <a:ext cx="250614" cy="250614"/>
          </a:xfrm>
          <a:prstGeom prst="ellipse">
            <a:avLst/>
          </a:prstGeom>
          <a:solidFill>
            <a:srgbClr val="CBCBCB"/>
          </a:solidFill>
          <a:ln>
            <a:solidFill>
              <a:srgbClr val="010000"/>
            </a:solidFill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90" name="Circle"/>
          <p:cNvSpPr/>
          <p:nvPr/>
        </p:nvSpPr>
        <p:spPr>
          <a:xfrm>
            <a:off x="10663484" y="7895449"/>
            <a:ext cx="250615" cy="250614"/>
          </a:xfrm>
          <a:prstGeom prst="ellipse">
            <a:avLst/>
          </a:prstGeom>
          <a:solidFill>
            <a:srgbClr val="CBCBCB"/>
          </a:solidFill>
          <a:ln>
            <a:solidFill>
              <a:srgbClr val="010000"/>
            </a:solidFill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91" name="Circle"/>
          <p:cNvSpPr/>
          <p:nvPr/>
        </p:nvSpPr>
        <p:spPr>
          <a:xfrm>
            <a:off x="9950026" y="6680200"/>
            <a:ext cx="250615" cy="250614"/>
          </a:xfrm>
          <a:prstGeom prst="ellipse">
            <a:avLst/>
          </a:prstGeom>
          <a:solidFill>
            <a:srgbClr val="CBCBCB"/>
          </a:solidFill>
          <a:ln>
            <a:solidFill>
              <a:srgbClr val="010000"/>
            </a:solidFill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grpSp>
        <p:nvGrpSpPr>
          <p:cNvPr id="701" name="Group"/>
          <p:cNvGrpSpPr/>
          <p:nvPr/>
        </p:nvGrpSpPr>
        <p:grpSpPr>
          <a:xfrm>
            <a:off x="2508391" y="6897511"/>
            <a:ext cx="8191219" cy="1126632"/>
            <a:chOff x="0" y="0"/>
            <a:chExt cx="8191218" cy="1126631"/>
          </a:xfrm>
        </p:grpSpPr>
        <p:sp>
          <p:nvSpPr>
            <p:cNvPr id="692" name="Line"/>
            <p:cNvSpPr/>
            <p:nvPr/>
          </p:nvSpPr>
          <p:spPr>
            <a:xfrm>
              <a:off x="837635" y="0"/>
              <a:ext cx="537352" cy="1034063"/>
            </a:xfrm>
            <a:prstGeom prst="line">
              <a:avLst/>
            </a:prstGeom>
            <a:noFill/>
            <a:ln w="1587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93" name="Line"/>
            <p:cNvSpPr/>
            <p:nvPr/>
          </p:nvSpPr>
          <p:spPr>
            <a:xfrm>
              <a:off x="44308" y="1124373"/>
              <a:ext cx="1298224" cy="2259"/>
            </a:xfrm>
            <a:prstGeom prst="line">
              <a:avLst/>
            </a:prstGeom>
            <a:noFill/>
            <a:ln w="1587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94" name="Line"/>
            <p:cNvSpPr/>
            <p:nvPr/>
          </p:nvSpPr>
          <p:spPr>
            <a:xfrm flipV="1">
              <a:off x="0" y="0"/>
              <a:ext cx="661529" cy="1034063"/>
            </a:xfrm>
            <a:prstGeom prst="line">
              <a:avLst/>
            </a:prstGeom>
            <a:noFill/>
            <a:ln w="1587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95" name="Line"/>
            <p:cNvSpPr/>
            <p:nvPr/>
          </p:nvSpPr>
          <p:spPr>
            <a:xfrm>
              <a:off x="4258168" y="0"/>
              <a:ext cx="535095" cy="1034063"/>
            </a:xfrm>
            <a:prstGeom prst="line">
              <a:avLst/>
            </a:prstGeom>
            <a:noFill/>
            <a:ln w="1587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96" name="Line"/>
            <p:cNvSpPr/>
            <p:nvPr/>
          </p:nvSpPr>
          <p:spPr>
            <a:xfrm>
              <a:off x="3456658" y="1124373"/>
              <a:ext cx="1295401" cy="2259"/>
            </a:xfrm>
            <a:prstGeom prst="line">
              <a:avLst/>
            </a:prstGeom>
            <a:noFill/>
            <a:ln w="1587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97" name="Line"/>
            <p:cNvSpPr/>
            <p:nvPr/>
          </p:nvSpPr>
          <p:spPr>
            <a:xfrm flipV="1">
              <a:off x="3420533" y="0"/>
              <a:ext cx="659272" cy="1034063"/>
            </a:xfrm>
            <a:prstGeom prst="line">
              <a:avLst/>
            </a:prstGeom>
            <a:noFill/>
            <a:ln w="1587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98" name="Line"/>
            <p:cNvSpPr/>
            <p:nvPr/>
          </p:nvSpPr>
          <p:spPr>
            <a:xfrm>
              <a:off x="7656124" y="0"/>
              <a:ext cx="535095" cy="1034063"/>
            </a:xfrm>
            <a:prstGeom prst="line">
              <a:avLst/>
            </a:prstGeom>
            <a:noFill/>
            <a:ln w="1587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99" name="Line"/>
            <p:cNvSpPr/>
            <p:nvPr/>
          </p:nvSpPr>
          <p:spPr>
            <a:xfrm>
              <a:off x="6854613" y="1124373"/>
              <a:ext cx="1295401" cy="2259"/>
            </a:xfrm>
            <a:prstGeom prst="line">
              <a:avLst/>
            </a:prstGeom>
            <a:noFill/>
            <a:ln w="1587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700" name="Line"/>
            <p:cNvSpPr/>
            <p:nvPr/>
          </p:nvSpPr>
          <p:spPr>
            <a:xfrm flipV="1">
              <a:off x="6818489" y="0"/>
              <a:ext cx="659272" cy="1034063"/>
            </a:xfrm>
            <a:prstGeom prst="line">
              <a:avLst/>
            </a:prstGeom>
            <a:noFill/>
            <a:ln w="1587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pic>
        <p:nvPicPr>
          <p:cNvPr id="702" name="image.pdf" descr="image.pdf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9076266" y="8148320"/>
            <a:ext cx="295770" cy="365761"/>
          </a:xfrm>
          <a:prstGeom prst="rect">
            <a:avLst/>
          </a:prstGeom>
          <a:ln w="12700">
            <a:miter lim="400000"/>
          </a:ln>
        </p:spPr>
      </p:pic>
      <p:pic>
        <p:nvPicPr>
          <p:cNvPr id="703" name="image.pdf" descr="image.pdf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0631875" y="8148320"/>
            <a:ext cx="313832" cy="365761"/>
          </a:xfrm>
          <a:prstGeom prst="rect">
            <a:avLst/>
          </a:prstGeom>
          <a:ln w="12700">
            <a:miter lim="400000"/>
          </a:ln>
        </p:spPr>
      </p:pic>
      <p:pic>
        <p:nvPicPr>
          <p:cNvPr id="704" name="image.pdf" descr="image.pdf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9956800" y="6197600"/>
            <a:ext cx="295769" cy="399627"/>
          </a:xfrm>
          <a:prstGeom prst="rect">
            <a:avLst/>
          </a:prstGeom>
          <a:ln w="12700">
            <a:miter lim="400000"/>
          </a:ln>
        </p:spPr>
      </p:pic>
      <p:pic>
        <p:nvPicPr>
          <p:cNvPr id="705" name="image.pdf" descr="image.pdf"/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6531750" y="6172200"/>
            <a:ext cx="331895" cy="401885"/>
          </a:xfrm>
          <a:prstGeom prst="rect">
            <a:avLst/>
          </a:prstGeom>
          <a:ln w="12700">
            <a:miter lim="400000"/>
          </a:ln>
        </p:spPr>
      </p:pic>
      <p:pic>
        <p:nvPicPr>
          <p:cNvPr id="706" name="image.pdf" descr="image.pdf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7264400" y="8148320"/>
            <a:ext cx="295769" cy="36576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711" name="Group"/>
          <p:cNvGrpSpPr/>
          <p:nvPr/>
        </p:nvGrpSpPr>
        <p:grpSpPr>
          <a:xfrm>
            <a:off x="2514600" y="6807200"/>
            <a:ext cx="7435427" cy="1122116"/>
            <a:chOff x="0" y="0"/>
            <a:chExt cx="7435426" cy="1122115"/>
          </a:xfrm>
        </p:grpSpPr>
        <p:sp>
          <p:nvSpPr>
            <p:cNvPr id="707" name="Line"/>
            <p:cNvSpPr/>
            <p:nvPr/>
          </p:nvSpPr>
          <p:spPr>
            <a:xfrm>
              <a:off x="867551" y="0"/>
              <a:ext cx="2368410" cy="1122116"/>
            </a:xfrm>
            <a:prstGeom prst="line">
              <a:avLst/>
            </a:prstGeom>
            <a:noFill/>
            <a:ln w="1587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708" name="Line"/>
            <p:cNvSpPr/>
            <p:nvPr/>
          </p:nvSpPr>
          <p:spPr>
            <a:xfrm flipH="1">
              <a:off x="3414324" y="0"/>
              <a:ext cx="4021103" cy="1122116"/>
            </a:xfrm>
            <a:prstGeom prst="line">
              <a:avLst/>
            </a:prstGeom>
            <a:noFill/>
            <a:ln w="1587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709" name="Line"/>
            <p:cNvSpPr/>
            <p:nvPr/>
          </p:nvSpPr>
          <p:spPr>
            <a:xfrm flipV="1">
              <a:off x="0" y="0"/>
              <a:ext cx="4041423" cy="1122116"/>
            </a:xfrm>
            <a:prstGeom prst="line">
              <a:avLst/>
            </a:prstGeom>
            <a:noFill/>
            <a:ln w="1587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710" name="Line"/>
            <p:cNvSpPr/>
            <p:nvPr/>
          </p:nvSpPr>
          <p:spPr>
            <a:xfrm flipH="1" flipV="1">
              <a:off x="4288084" y="0"/>
              <a:ext cx="2345833" cy="1122116"/>
            </a:xfrm>
            <a:prstGeom prst="line">
              <a:avLst/>
            </a:prstGeom>
            <a:noFill/>
            <a:ln w="1587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sp>
        <p:nvSpPr>
          <p:cNvPr id="712" name="k = 3"/>
          <p:cNvSpPr txBox="1"/>
          <p:nvPr/>
        </p:nvSpPr>
        <p:spPr>
          <a:xfrm>
            <a:off x="492384" y="8775700"/>
            <a:ext cx="570906" cy="228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r>
              <a:t>k = 3</a:t>
            </a:r>
          </a:p>
        </p:txBody>
      </p:sp>
      <p:sp>
        <p:nvSpPr>
          <p:cNvPr id="713" name="G"/>
          <p:cNvSpPr txBox="1"/>
          <p:nvPr/>
        </p:nvSpPr>
        <p:spPr>
          <a:xfrm>
            <a:off x="503596" y="6934200"/>
            <a:ext cx="164208" cy="228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r>
              <a:t>G</a:t>
            </a:r>
          </a:p>
        </p:txBody>
      </p:sp>
      <p:pic>
        <p:nvPicPr>
          <p:cNvPr id="714" name="image.pdf" descr="image.pdf"/>
          <p:cNvPicPr>
            <a:picLocks noChangeAspect="1"/>
          </p:cNvPicPr>
          <p:nvPr/>
        </p:nvPicPr>
        <p:blipFill>
          <a:blip r:embed="rId8"/>
          <a:srcRect l="74" t="212"/>
          <a:stretch>
            <a:fillRect/>
          </a:stretch>
        </p:blipFill>
        <p:spPr>
          <a:xfrm>
            <a:off x="2933700" y="8966200"/>
            <a:ext cx="6657081" cy="40553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717" name="Group"/>
          <p:cNvGrpSpPr/>
          <p:nvPr/>
        </p:nvGrpSpPr>
        <p:grpSpPr>
          <a:xfrm>
            <a:off x="8966200" y="2365571"/>
            <a:ext cx="2478745" cy="1226250"/>
            <a:chOff x="0" y="-359127"/>
            <a:chExt cx="2478744" cy="1226249"/>
          </a:xfrm>
        </p:grpSpPr>
        <p:sp>
          <p:nvSpPr>
            <p:cNvPr id="715" name="Line"/>
            <p:cNvSpPr/>
            <p:nvPr/>
          </p:nvSpPr>
          <p:spPr>
            <a:xfrm flipV="1">
              <a:off x="-1" y="-359128"/>
              <a:ext cx="2" cy="1226250"/>
            </a:xfrm>
            <a:prstGeom prst="line">
              <a:avLst/>
            </a:prstGeom>
            <a:noFill/>
            <a:ln w="25400" cap="flat">
              <a:solidFill>
                <a:srgbClr val="8D3124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716" name="Group"/>
            <p:cNvSpPr txBox="1"/>
            <p:nvPr/>
          </p:nvSpPr>
          <p:spPr>
            <a:xfrm>
              <a:off x="82223" y="70227"/>
              <a:ext cx="2396522" cy="44543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r>
                <a:t>“yes” instances of </a:t>
              </a:r>
              <a:r>
                <a:rPr cap="small"/>
                <a:t>3-Sat</a:t>
              </a:r>
            </a:p>
            <a:p>
              <a:r>
                <a:t>are solved correctly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7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67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67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7" grpId="1" build="p" bldLvl="5" animBg="1" advAuto="0"/>
      <p:bldP spid="717" grpId="2" animBg="1" advAuto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Line"/>
          <p:cNvSpPr/>
          <p:nvPr/>
        </p:nvSpPr>
        <p:spPr>
          <a:xfrm flipV="1">
            <a:off x="825500" y="990572"/>
            <a:ext cx="11366500" cy="28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720" name="3-satisfiability reduces to independent se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3-satisfiability reduces to independent set</a:t>
            </a:r>
          </a:p>
        </p:txBody>
      </p:sp>
      <p:sp>
        <p:nvSpPr>
          <p:cNvPr id="721" name="Lemma.  Φ is satisfiable iff G contains an independent set of size k = ⎜Φ⎜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Lemma.  </a:t>
            </a:r>
            <a:r>
              <a:rPr dirty="0" err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Φ</a:t>
            </a:r>
            <a:r>
              <a:rPr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is satisfiable </a:t>
            </a:r>
            <a:r>
              <a:rPr dirty="0" err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iff</a:t>
            </a:r>
            <a:r>
              <a:rPr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</a:t>
            </a:r>
            <a:r>
              <a:rPr i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G</a:t>
            </a:r>
            <a:r>
              <a:rPr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contains an independent set of size </a:t>
            </a:r>
            <a:r>
              <a:rPr i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k</a:t>
            </a:r>
            <a:r>
              <a:rPr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= </a:t>
            </a:r>
            <a:r>
              <a:rPr lang="el-GR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|</a:t>
            </a:r>
            <a:r>
              <a:rPr lang="el-GR" spc="239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Φ</a:t>
            </a:r>
            <a:r>
              <a:rPr lang="el-GR" sz="220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|</a:t>
            </a:r>
            <a:r>
              <a:rPr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.</a:t>
            </a:r>
          </a:p>
          <a:p>
            <a:br>
              <a:rPr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r>
              <a:rPr dirty="0"/>
              <a:t>Pf.  </a:t>
            </a:r>
            <a:r>
              <a:rPr dirty="0" err="1">
                <a:latin typeface="Symbol"/>
                <a:ea typeface="Symbol"/>
                <a:cs typeface="Symbol"/>
                <a:sym typeface="Symbol"/>
              </a:rPr>
              <a:t>Ü</a:t>
            </a:r>
            <a:r>
              <a:rPr dirty="0">
                <a:latin typeface="Symbol"/>
                <a:ea typeface="Symbol"/>
                <a:cs typeface="Symbol"/>
                <a:sym typeface="Symbol"/>
              </a:rPr>
              <a:t> </a:t>
            </a:r>
            <a:r>
              <a:rPr dirty="0"/>
              <a:t> </a:t>
            </a:r>
            <a:r>
              <a:rPr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Let </a:t>
            </a:r>
            <a:r>
              <a:rPr i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S</a:t>
            </a:r>
            <a:r>
              <a:rPr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be independent set of size </a:t>
            </a:r>
            <a:r>
              <a:rPr i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k</a:t>
            </a:r>
            <a:r>
              <a:rPr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.</a:t>
            </a:r>
          </a:p>
          <a:p>
            <a:pPr lvl="1"/>
            <a:r>
              <a:rPr i="1" dirty="0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S</a:t>
            </a:r>
            <a:r>
              <a:rPr dirty="0"/>
              <a:t> must contain exactly one node in each triangle.</a:t>
            </a:r>
          </a:p>
          <a:p>
            <a:pPr lvl="1"/>
            <a:r>
              <a:rPr dirty="0"/>
              <a:t>Set these literals to </a:t>
            </a:r>
            <a:r>
              <a:rPr i="1" dirty="0">
                <a:latin typeface="Times"/>
                <a:ea typeface="Times"/>
                <a:cs typeface="Times"/>
                <a:sym typeface="Times"/>
              </a:rPr>
              <a:t>true</a:t>
            </a:r>
            <a:r>
              <a:rPr dirty="0"/>
              <a:t> (and remaining literals consistently).</a:t>
            </a:r>
          </a:p>
          <a:p>
            <a:pPr lvl="1"/>
            <a:r>
              <a:rPr dirty="0"/>
              <a:t>All clauses in </a:t>
            </a:r>
            <a:r>
              <a:rPr dirty="0" err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Φ</a:t>
            </a:r>
            <a:r>
              <a:rPr dirty="0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 dirty="0"/>
              <a:t>are satisfied.  </a:t>
            </a:r>
            <a:r>
              <a:rPr dirty="0">
                <a:uFill>
                  <a:solidFill>
                    <a:srgbClr val="000000"/>
                  </a:solidFill>
                </a:uFill>
              </a:rPr>
              <a:t> </a:t>
            </a:r>
            <a:r>
              <a:rPr dirty="0">
                <a:uFill>
                  <a:solidFill>
                    <a:srgbClr val="000000"/>
                  </a:solidFill>
                </a:uFill>
                <a:latin typeface="Lucida Grande"/>
                <a:ea typeface="Lucida Grande"/>
                <a:cs typeface="Lucida Grande"/>
                <a:sym typeface="Lucida Grande"/>
              </a:rPr>
              <a:t>▪</a:t>
            </a:r>
          </a:p>
        </p:txBody>
      </p:sp>
      <p:sp>
        <p:nvSpPr>
          <p:cNvPr id="72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28</a:t>
            </a:fld>
            <a:endParaRPr/>
          </a:p>
        </p:txBody>
      </p:sp>
      <p:sp>
        <p:nvSpPr>
          <p:cNvPr id="723" name="Circle"/>
          <p:cNvSpPr/>
          <p:nvPr/>
        </p:nvSpPr>
        <p:spPr>
          <a:xfrm>
            <a:off x="2298700" y="7895449"/>
            <a:ext cx="254000" cy="250614"/>
          </a:xfrm>
          <a:prstGeom prst="ellipse">
            <a:avLst/>
          </a:prstGeom>
          <a:solidFill>
            <a:srgbClr val="CBCBCB"/>
          </a:solidFill>
          <a:ln>
            <a:solidFill>
              <a:srgbClr val="010000"/>
            </a:solidFill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724" name="Circle"/>
          <p:cNvSpPr/>
          <p:nvPr/>
        </p:nvSpPr>
        <p:spPr>
          <a:xfrm>
            <a:off x="3844995" y="7895449"/>
            <a:ext cx="250614" cy="250614"/>
          </a:xfrm>
          <a:prstGeom prst="ellipse">
            <a:avLst/>
          </a:prstGeom>
          <a:solidFill>
            <a:srgbClr val="CBCBCB"/>
          </a:solidFill>
          <a:ln>
            <a:solidFill>
              <a:srgbClr val="010000"/>
            </a:solidFill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725" name="Circle"/>
          <p:cNvSpPr/>
          <p:nvPr/>
        </p:nvSpPr>
        <p:spPr>
          <a:xfrm>
            <a:off x="3131537" y="6680200"/>
            <a:ext cx="250615" cy="250614"/>
          </a:xfrm>
          <a:prstGeom prst="ellipse">
            <a:avLst/>
          </a:prstGeom>
          <a:solidFill>
            <a:srgbClr val="CBCBCB"/>
          </a:solidFill>
          <a:ln>
            <a:solidFill>
              <a:srgbClr val="010000"/>
            </a:solidFill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pic>
        <p:nvPicPr>
          <p:cNvPr id="726" name="image.pdf" descr="image.pdf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260600" y="8148320"/>
            <a:ext cx="295769" cy="365761"/>
          </a:xfrm>
          <a:prstGeom prst="rect">
            <a:avLst/>
          </a:prstGeom>
          <a:ln w="12700">
            <a:miter lim="400000"/>
          </a:ln>
        </p:spPr>
      </p:pic>
      <p:pic>
        <p:nvPicPr>
          <p:cNvPr id="727" name="image.pdf" descr="image.pdf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3824675" y="8148320"/>
            <a:ext cx="295770" cy="365761"/>
          </a:xfrm>
          <a:prstGeom prst="rect">
            <a:avLst/>
          </a:prstGeom>
          <a:ln w="12700">
            <a:miter lim="400000"/>
          </a:ln>
        </p:spPr>
      </p:pic>
      <p:pic>
        <p:nvPicPr>
          <p:cNvPr id="728" name="image.pdf" descr="image.pdf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3138311" y="6197600"/>
            <a:ext cx="298027" cy="399627"/>
          </a:xfrm>
          <a:prstGeom prst="rect">
            <a:avLst/>
          </a:prstGeom>
          <a:ln w="12700">
            <a:miter lim="400000"/>
          </a:ln>
        </p:spPr>
      </p:pic>
      <p:sp>
        <p:nvSpPr>
          <p:cNvPr id="729" name="Circle"/>
          <p:cNvSpPr/>
          <p:nvPr/>
        </p:nvSpPr>
        <p:spPr>
          <a:xfrm>
            <a:off x="5714435" y="7895449"/>
            <a:ext cx="250615" cy="250614"/>
          </a:xfrm>
          <a:prstGeom prst="ellipse">
            <a:avLst/>
          </a:prstGeom>
          <a:solidFill>
            <a:srgbClr val="CBCBCB"/>
          </a:solidFill>
          <a:ln>
            <a:solidFill>
              <a:srgbClr val="010000"/>
            </a:solidFill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730" name="Circle"/>
          <p:cNvSpPr/>
          <p:nvPr/>
        </p:nvSpPr>
        <p:spPr>
          <a:xfrm>
            <a:off x="7265529" y="7895449"/>
            <a:ext cx="250614" cy="250614"/>
          </a:xfrm>
          <a:prstGeom prst="ellipse">
            <a:avLst/>
          </a:prstGeom>
          <a:solidFill>
            <a:srgbClr val="CBCBCB"/>
          </a:solidFill>
          <a:ln>
            <a:solidFill>
              <a:srgbClr val="010000"/>
            </a:solidFill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731" name="Circle"/>
          <p:cNvSpPr/>
          <p:nvPr/>
        </p:nvSpPr>
        <p:spPr>
          <a:xfrm>
            <a:off x="6552071" y="6680200"/>
            <a:ext cx="250614" cy="250614"/>
          </a:xfrm>
          <a:prstGeom prst="ellipse">
            <a:avLst/>
          </a:prstGeom>
          <a:solidFill>
            <a:srgbClr val="CBCBCB"/>
          </a:solidFill>
          <a:ln>
            <a:solidFill>
              <a:srgbClr val="010000"/>
            </a:solidFill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pic>
        <p:nvPicPr>
          <p:cNvPr id="732" name="image.pdf" descr="image.pdf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694115" y="8148320"/>
            <a:ext cx="261903" cy="365761"/>
          </a:xfrm>
          <a:prstGeom prst="rect">
            <a:avLst/>
          </a:prstGeom>
          <a:ln w="12700">
            <a:miter lim="400000"/>
          </a:ln>
        </p:spPr>
      </p:pic>
      <p:sp>
        <p:nvSpPr>
          <p:cNvPr id="733" name="Circle"/>
          <p:cNvSpPr/>
          <p:nvPr/>
        </p:nvSpPr>
        <p:spPr>
          <a:xfrm>
            <a:off x="9112391" y="7895449"/>
            <a:ext cx="250614" cy="250614"/>
          </a:xfrm>
          <a:prstGeom prst="ellipse">
            <a:avLst/>
          </a:prstGeom>
          <a:solidFill>
            <a:srgbClr val="CBCBCB"/>
          </a:solidFill>
          <a:ln>
            <a:solidFill>
              <a:srgbClr val="010000"/>
            </a:solidFill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734" name="Circle"/>
          <p:cNvSpPr/>
          <p:nvPr/>
        </p:nvSpPr>
        <p:spPr>
          <a:xfrm>
            <a:off x="10663484" y="7895449"/>
            <a:ext cx="250615" cy="250614"/>
          </a:xfrm>
          <a:prstGeom prst="ellipse">
            <a:avLst/>
          </a:prstGeom>
          <a:solidFill>
            <a:srgbClr val="CBCBCB"/>
          </a:solidFill>
          <a:ln>
            <a:solidFill>
              <a:srgbClr val="010000"/>
            </a:solidFill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735" name="Circle"/>
          <p:cNvSpPr/>
          <p:nvPr/>
        </p:nvSpPr>
        <p:spPr>
          <a:xfrm>
            <a:off x="9950026" y="6680200"/>
            <a:ext cx="250615" cy="250614"/>
          </a:xfrm>
          <a:prstGeom prst="ellipse">
            <a:avLst/>
          </a:prstGeom>
          <a:solidFill>
            <a:srgbClr val="CBCBCB"/>
          </a:solidFill>
          <a:ln>
            <a:solidFill>
              <a:srgbClr val="010000"/>
            </a:solidFill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grpSp>
        <p:nvGrpSpPr>
          <p:cNvPr id="745" name="Group"/>
          <p:cNvGrpSpPr/>
          <p:nvPr/>
        </p:nvGrpSpPr>
        <p:grpSpPr>
          <a:xfrm>
            <a:off x="2508391" y="6897511"/>
            <a:ext cx="8191219" cy="1126632"/>
            <a:chOff x="0" y="0"/>
            <a:chExt cx="8191218" cy="1126631"/>
          </a:xfrm>
        </p:grpSpPr>
        <p:sp>
          <p:nvSpPr>
            <p:cNvPr id="736" name="Line"/>
            <p:cNvSpPr/>
            <p:nvPr/>
          </p:nvSpPr>
          <p:spPr>
            <a:xfrm>
              <a:off x="837635" y="0"/>
              <a:ext cx="537352" cy="1034063"/>
            </a:xfrm>
            <a:prstGeom prst="line">
              <a:avLst/>
            </a:prstGeom>
            <a:noFill/>
            <a:ln w="1587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737" name="Line"/>
            <p:cNvSpPr/>
            <p:nvPr/>
          </p:nvSpPr>
          <p:spPr>
            <a:xfrm>
              <a:off x="44308" y="1124373"/>
              <a:ext cx="1298224" cy="2259"/>
            </a:xfrm>
            <a:prstGeom prst="line">
              <a:avLst/>
            </a:prstGeom>
            <a:noFill/>
            <a:ln w="1587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738" name="Line"/>
            <p:cNvSpPr/>
            <p:nvPr/>
          </p:nvSpPr>
          <p:spPr>
            <a:xfrm flipV="1">
              <a:off x="0" y="0"/>
              <a:ext cx="661529" cy="1034063"/>
            </a:xfrm>
            <a:prstGeom prst="line">
              <a:avLst/>
            </a:prstGeom>
            <a:noFill/>
            <a:ln w="1587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739" name="Line"/>
            <p:cNvSpPr/>
            <p:nvPr/>
          </p:nvSpPr>
          <p:spPr>
            <a:xfrm>
              <a:off x="4258168" y="0"/>
              <a:ext cx="535095" cy="1034063"/>
            </a:xfrm>
            <a:prstGeom prst="line">
              <a:avLst/>
            </a:prstGeom>
            <a:noFill/>
            <a:ln w="1587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740" name="Line"/>
            <p:cNvSpPr/>
            <p:nvPr/>
          </p:nvSpPr>
          <p:spPr>
            <a:xfrm>
              <a:off x="3456658" y="1124373"/>
              <a:ext cx="1295401" cy="2259"/>
            </a:xfrm>
            <a:prstGeom prst="line">
              <a:avLst/>
            </a:prstGeom>
            <a:noFill/>
            <a:ln w="1587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741" name="Line"/>
            <p:cNvSpPr/>
            <p:nvPr/>
          </p:nvSpPr>
          <p:spPr>
            <a:xfrm flipV="1">
              <a:off x="3420533" y="0"/>
              <a:ext cx="659272" cy="1034063"/>
            </a:xfrm>
            <a:prstGeom prst="line">
              <a:avLst/>
            </a:prstGeom>
            <a:noFill/>
            <a:ln w="1587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742" name="Line"/>
            <p:cNvSpPr/>
            <p:nvPr/>
          </p:nvSpPr>
          <p:spPr>
            <a:xfrm>
              <a:off x="7656124" y="0"/>
              <a:ext cx="535095" cy="1034063"/>
            </a:xfrm>
            <a:prstGeom prst="line">
              <a:avLst/>
            </a:prstGeom>
            <a:noFill/>
            <a:ln w="1587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743" name="Line"/>
            <p:cNvSpPr/>
            <p:nvPr/>
          </p:nvSpPr>
          <p:spPr>
            <a:xfrm>
              <a:off x="6854613" y="1124373"/>
              <a:ext cx="1295401" cy="2259"/>
            </a:xfrm>
            <a:prstGeom prst="line">
              <a:avLst/>
            </a:prstGeom>
            <a:noFill/>
            <a:ln w="1587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744" name="Line"/>
            <p:cNvSpPr/>
            <p:nvPr/>
          </p:nvSpPr>
          <p:spPr>
            <a:xfrm flipV="1">
              <a:off x="6818489" y="0"/>
              <a:ext cx="659272" cy="1034063"/>
            </a:xfrm>
            <a:prstGeom prst="line">
              <a:avLst/>
            </a:prstGeom>
            <a:noFill/>
            <a:ln w="1587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pic>
        <p:nvPicPr>
          <p:cNvPr id="746" name="image.pdf" descr="image.pdf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9076266" y="8148320"/>
            <a:ext cx="295770" cy="365761"/>
          </a:xfrm>
          <a:prstGeom prst="rect">
            <a:avLst/>
          </a:prstGeom>
          <a:ln w="12700">
            <a:miter lim="400000"/>
          </a:ln>
        </p:spPr>
      </p:pic>
      <p:pic>
        <p:nvPicPr>
          <p:cNvPr id="747" name="image.pdf" descr="image.pdf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0631875" y="8148320"/>
            <a:ext cx="313832" cy="365761"/>
          </a:xfrm>
          <a:prstGeom prst="rect">
            <a:avLst/>
          </a:prstGeom>
          <a:ln w="12700">
            <a:miter lim="400000"/>
          </a:ln>
        </p:spPr>
      </p:pic>
      <p:pic>
        <p:nvPicPr>
          <p:cNvPr id="748" name="image.pdf" descr="image.pdf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9956800" y="6197600"/>
            <a:ext cx="295769" cy="399627"/>
          </a:xfrm>
          <a:prstGeom prst="rect">
            <a:avLst/>
          </a:prstGeom>
          <a:ln w="12700">
            <a:miter lim="400000"/>
          </a:ln>
        </p:spPr>
      </p:pic>
      <p:pic>
        <p:nvPicPr>
          <p:cNvPr id="749" name="image.pdf" descr="image.pdf"/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6531750" y="6172200"/>
            <a:ext cx="331895" cy="401885"/>
          </a:xfrm>
          <a:prstGeom prst="rect">
            <a:avLst/>
          </a:prstGeom>
          <a:ln w="12700">
            <a:miter lim="400000"/>
          </a:ln>
        </p:spPr>
      </p:pic>
      <p:pic>
        <p:nvPicPr>
          <p:cNvPr id="750" name="image.pdf" descr="image.pdf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7264400" y="8148320"/>
            <a:ext cx="295769" cy="36576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755" name="Group"/>
          <p:cNvGrpSpPr/>
          <p:nvPr/>
        </p:nvGrpSpPr>
        <p:grpSpPr>
          <a:xfrm>
            <a:off x="2514600" y="6807200"/>
            <a:ext cx="7435427" cy="1122116"/>
            <a:chOff x="0" y="0"/>
            <a:chExt cx="7435426" cy="1122115"/>
          </a:xfrm>
        </p:grpSpPr>
        <p:sp>
          <p:nvSpPr>
            <p:cNvPr id="751" name="Line"/>
            <p:cNvSpPr/>
            <p:nvPr/>
          </p:nvSpPr>
          <p:spPr>
            <a:xfrm>
              <a:off x="867551" y="0"/>
              <a:ext cx="2368410" cy="1122116"/>
            </a:xfrm>
            <a:prstGeom prst="line">
              <a:avLst/>
            </a:prstGeom>
            <a:noFill/>
            <a:ln w="1587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752" name="Line"/>
            <p:cNvSpPr/>
            <p:nvPr/>
          </p:nvSpPr>
          <p:spPr>
            <a:xfrm flipH="1">
              <a:off x="3414324" y="0"/>
              <a:ext cx="4021103" cy="1122116"/>
            </a:xfrm>
            <a:prstGeom prst="line">
              <a:avLst/>
            </a:prstGeom>
            <a:noFill/>
            <a:ln w="1587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753" name="Line"/>
            <p:cNvSpPr/>
            <p:nvPr/>
          </p:nvSpPr>
          <p:spPr>
            <a:xfrm flipV="1">
              <a:off x="0" y="0"/>
              <a:ext cx="4041423" cy="1122116"/>
            </a:xfrm>
            <a:prstGeom prst="line">
              <a:avLst/>
            </a:prstGeom>
            <a:noFill/>
            <a:ln w="1587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754" name="Line"/>
            <p:cNvSpPr/>
            <p:nvPr/>
          </p:nvSpPr>
          <p:spPr>
            <a:xfrm flipH="1" flipV="1">
              <a:off x="4288084" y="0"/>
              <a:ext cx="2345833" cy="1122116"/>
            </a:xfrm>
            <a:prstGeom prst="line">
              <a:avLst/>
            </a:prstGeom>
            <a:noFill/>
            <a:ln w="1587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sp>
        <p:nvSpPr>
          <p:cNvPr id="756" name="k = 3"/>
          <p:cNvSpPr txBox="1"/>
          <p:nvPr/>
        </p:nvSpPr>
        <p:spPr>
          <a:xfrm>
            <a:off x="492384" y="8775700"/>
            <a:ext cx="570906" cy="228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r>
              <a:t>k = 3</a:t>
            </a:r>
          </a:p>
        </p:txBody>
      </p:sp>
      <p:sp>
        <p:nvSpPr>
          <p:cNvPr id="757" name="G"/>
          <p:cNvSpPr txBox="1"/>
          <p:nvPr/>
        </p:nvSpPr>
        <p:spPr>
          <a:xfrm>
            <a:off x="503596" y="6934200"/>
            <a:ext cx="164208" cy="228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r>
              <a:t>G</a:t>
            </a:r>
          </a:p>
        </p:txBody>
      </p:sp>
      <p:pic>
        <p:nvPicPr>
          <p:cNvPr id="758" name="image.pdf" descr="image.pdf"/>
          <p:cNvPicPr>
            <a:picLocks noChangeAspect="1"/>
          </p:cNvPicPr>
          <p:nvPr/>
        </p:nvPicPr>
        <p:blipFill>
          <a:blip r:embed="rId8"/>
          <a:srcRect l="74" t="212"/>
          <a:stretch>
            <a:fillRect/>
          </a:stretch>
        </p:blipFill>
        <p:spPr>
          <a:xfrm>
            <a:off x="2933700" y="8966200"/>
            <a:ext cx="6657081" cy="40553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761" name="Group"/>
          <p:cNvGrpSpPr/>
          <p:nvPr/>
        </p:nvGrpSpPr>
        <p:grpSpPr>
          <a:xfrm>
            <a:off x="10528299" y="2365570"/>
            <a:ext cx="2387204" cy="1674617"/>
            <a:chOff x="50799" y="-359127"/>
            <a:chExt cx="2387202" cy="1674615"/>
          </a:xfrm>
        </p:grpSpPr>
        <p:sp>
          <p:nvSpPr>
            <p:cNvPr id="759" name="Line"/>
            <p:cNvSpPr/>
            <p:nvPr/>
          </p:nvSpPr>
          <p:spPr>
            <a:xfrm flipV="1">
              <a:off x="50799" y="-359128"/>
              <a:ext cx="1" cy="1674616"/>
            </a:xfrm>
            <a:prstGeom prst="line">
              <a:avLst/>
            </a:prstGeom>
            <a:noFill/>
            <a:ln w="25400" cap="flat">
              <a:solidFill>
                <a:srgbClr val="8D3124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760" name="Group"/>
            <p:cNvSpPr txBox="1"/>
            <p:nvPr/>
          </p:nvSpPr>
          <p:spPr>
            <a:xfrm>
              <a:off x="122965" y="70227"/>
              <a:ext cx="2315038" cy="44543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r>
                <a:t>“no” instances of </a:t>
              </a:r>
              <a:r>
                <a:rPr cap="small"/>
                <a:t>3-Sat</a:t>
              </a:r>
            </a:p>
            <a:p>
              <a:r>
                <a:t>are solved correctly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7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7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1" grpId="1" build="p" bldLvl="5" animBg="1" advAuto="0"/>
      <p:bldP spid="761" grpId="2" animBg="1" advAuto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Line"/>
          <p:cNvSpPr/>
          <p:nvPr/>
        </p:nvSpPr>
        <p:spPr>
          <a:xfrm flipV="1">
            <a:off x="825500" y="990572"/>
            <a:ext cx="11366500" cy="28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764" name="Review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Review</a:t>
            </a:r>
          </a:p>
        </p:txBody>
      </p:sp>
      <p:sp>
        <p:nvSpPr>
          <p:cNvPr id="765" name="Basic reduction strategies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Basic reduction strategies.</a:t>
            </a:r>
          </a:p>
          <a:p>
            <a:pPr lvl="1"/>
            <a:r>
              <a:t>Simple equivalence:  </a:t>
            </a:r>
            <a:r>
              <a:rPr cap="small">
                <a:uFill>
                  <a:solidFill>
                    <a:srgbClr val="000000"/>
                  </a:solidFill>
                </a:uFill>
              </a:rPr>
              <a:t>Independent-Set</a:t>
            </a:r>
            <a:r>
              <a:t> </a:t>
            </a:r>
            <a:r>
              <a:rPr>
                <a:latin typeface="Times"/>
                <a:ea typeface="Times"/>
                <a:cs typeface="Times"/>
                <a:sym typeface="Times"/>
              </a:rPr>
              <a:t>≡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 </a:t>
            </a:r>
            <a:r>
              <a:rPr baseline="-20250">
                <a:latin typeface="Times"/>
                <a:ea typeface="Times"/>
                <a:cs typeface="Times"/>
                <a:sym typeface="Times"/>
              </a:rPr>
              <a:t>P</a:t>
            </a:r>
            <a:r>
              <a:t> </a:t>
            </a:r>
            <a:r>
              <a:rPr cap="small">
                <a:uFill>
                  <a:solidFill>
                    <a:srgbClr val="000000"/>
                  </a:solidFill>
                </a:uFill>
              </a:rPr>
              <a:t>Vertex-Cover</a:t>
            </a:r>
            <a:r>
              <a:rPr sz="2200"/>
              <a:t>.</a:t>
            </a:r>
          </a:p>
          <a:p>
            <a:pPr lvl="1"/>
            <a:r>
              <a:t>Special case to general case:  </a:t>
            </a:r>
            <a:r>
              <a:rPr cap="small">
                <a:uFill>
                  <a:solidFill>
                    <a:srgbClr val="000000"/>
                  </a:solidFill>
                </a:uFill>
              </a:rPr>
              <a:t>Vertex-Cover</a:t>
            </a:r>
            <a:r>
              <a:t> </a:t>
            </a:r>
            <a:r>
              <a:rPr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≤</a:t>
            </a:r>
            <a:r>
              <a:rPr baseline="-20250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P</a:t>
            </a:r>
            <a:r>
              <a:t> </a:t>
            </a:r>
            <a:r>
              <a:rPr cap="small">
                <a:uFill>
                  <a:solidFill>
                    <a:srgbClr val="000000"/>
                  </a:solidFill>
                </a:uFill>
              </a:rPr>
              <a:t>Set-Cover</a:t>
            </a:r>
            <a:r>
              <a:rPr sz="2200"/>
              <a:t>.</a:t>
            </a:r>
          </a:p>
          <a:p>
            <a:pPr lvl="1"/>
            <a:r>
              <a:t>Encoding with gadgets:  </a:t>
            </a:r>
            <a:r>
              <a:rPr cap="small">
                <a:uFill>
                  <a:solidFill>
                    <a:srgbClr val="000000"/>
                  </a:solidFill>
                </a:uFill>
              </a:rPr>
              <a:t>3-Sat</a:t>
            </a:r>
            <a:r>
              <a:t> </a:t>
            </a:r>
            <a:r>
              <a:rPr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≤</a:t>
            </a:r>
            <a:r>
              <a:rPr baseline="-20250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P</a:t>
            </a:r>
            <a:r>
              <a:t> </a:t>
            </a:r>
            <a:r>
              <a:rPr cap="small">
                <a:uFill>
                  <a:solidFill>
                    <a:srgbClr val="000000"/>
                  </a:solidFill>
                </a:uFill>
              </a:rPr>
              <a:t>Independent-Set</a:t>
            </a:r>
            <a:r>
              <a:rPr sz="2200"/>
              <a:t>.</a:t>
            </a:r>
          </a:p>
          <a:p>
            <a:br>
              <a:rPr sz="2200"/>
            </a:br>
            <a:br>
              <a:rPr sz="2200"/>
            </a:br>
            <a:r>
              <a:t>Transitivity. 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If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X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≤</a:t>
            </a:r>
            <a:r>
              <a:rPr baseline="-2025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P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Y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and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Y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≤</a:t>
            </a:r>
            <a:r>
              <a:rPr baseline="-2025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P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Z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, then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X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≤</a:t>
            </a:r>
            <a:r>
              <a:rPr baseline="-2025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P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Z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.</a:t>
            </a:r>
          </a:p>
          <a:p>
            <a:r>
              <a:t>Pf idea. 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Compose the two algorithms.</a:t>
            </a:r>
          </a:p>
          <a:p>
            <a:b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r>
              <a:t>Ex.  </a:t>
            </a:r>
            <a:r>
              <a:rPr cap="small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3-Sat 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≤</a:t>
            </a:r>
            <a:r>
              <a:rPr baseline="-5999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 baseline="-2025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P</a:t>
            </a:r>
            <a:r>
              <a:rPr baseline="-2025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</a:t>
            </a:r>
            <a:r>
              <a:rPr cap="small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Independent-Set</a:t>
            </a:r>
            <a:r>
              <a:rPr sz="22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≤</a:t>
            </a:r>
            <a:r>
              <a:rPr baseline="-5999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 baseline="-2025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P</a:t>
            </a:r>
            <a:r>
              <a:rPr i="1" baseline="-2025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</a:t>
            </a:r>
            <a:r>
              <a:rPr cap="small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Vertex-Cover</a:t>
            </a:r>
            <a:r>
              <a:rPr sz="22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≤</a:t>
            </a:r>
            <a:r>
              <a:rPr baseline="-5999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 baseline="-2025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P</a:t>
            </a:r>
            <a:r>
              <a:rPr i="1" baseline="-2025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</a:t>
            </a:r>
            <a:r>
              <a:rPr cap="small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Set-Cover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.</a:t>
            </a:r>
          </a:p>
        </p:txBody>
      </p:sp>
      <p:sp>
        <p:nvSpPr>
          <p:cNvPr id="76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29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7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76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76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76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76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5" grpId="1" build="p" bldLvl="5" animBg="1" advAuto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Line"/>
          <p:cNvSpPr/>
          <p:nvPr/>
        </p:nvSpPr>
        <p:spPr>
          <a:xfrm flipV="1">
            <a:off x="825500" y="990572"/>
            <a:ext cx="11366500" cy="28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92" name="Algorithm design patterns and antipattern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Algorithm design patterns and antipatterns</a:t>
            </a:r>
          </a:p>
        </p:txBody>
      </p:sp>
      <p:sp>
        <p:nvSpPr>
          <p:cNvPr id="93" name="Algorithm design patterns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Algorithm design patterns.</a:t>
            </a:r>
          </a:p>
          <a:p>
            <a:pPr lvl="1"/>
            <a:r>
              <a:rPr dirty="0"/>
              <a:t>Greedy.</a:t>
            </a:r>
          </a:p>
          <a:p>
            <a:pPr lvl="1"/>
            <a:r>
              <a:rPr dirty="0"/>
              <a:t>Divide and conquer.</a:t>
            </a:r>
          </a:p>
          <a:p>
            <a:pPr lvl="1"/>
            <a:r>
              <a:rPr dirty="0"/>
              <a:t>Dynamic programming.</a:t>
            </a:r>
            <a:endParaRPr lang="en-GB" dirty="0"/>
          </a:p>
          <a:p>
            <a:pPr lvl="1"/>
            <a:r>
              <a:rPr lang="en-GB" dirty="0">
                <a:solidFill>
                  <a:srgbClr val="8D3124"/>
                </a:solidFill>
                <a:uFill>
                  <a:solidFill>
                    <a:srgbClr val="8D3124"/>
                  </a:solidFill>
                </a:uFill>
              </a:rPr>
              <a:t>Reductions</a:t>
            </a:r>
            <a:r>
              <a:rPr lang="en-GB" dirty="0">
                <a:solidFill>
                  <a:srgbClr val="D81E00"/>
                </a:solidFill>
                <a:uFill>
                  <a:solidFill>
                    <a:srgbClr val="D81E00"/>
                  </a:solidFill>
                </a:uFill>
              </a:rPr>
              <a:t>.</a:t>
            </a:r>
            <a:endParaRPr dirty="0"/>
          </a:p>
          <a:p>
            <a:pPr lvl="1"/>
            <a:r>
              <a:rPr dirty="0">
                <a:solidFill>
                  <a:srgbClr val="8A8A8A"/>
                </a:solidFill>
                <a:uFill>
                  <a:solidFill>
                    <a:srgbClr val="8A8A8A"/>
                  </a:solidFill>
                </a:uFill>
              </a:rPr>
              <a:t>Duality.</a:t>
            </a:r>
          </a:p>
          <a:p>
            <a:pPr lvl="1"/>
            <a:r>
              <a:rPr dirty="0">
                <a:solidFill>
                  <a:srgbClr val="8A8A8A"/>
                </a:solidFill>
                <a:uFill>
                  <a:solidFill>
                    <a:srgbClr val="8A8A8A"/>
                  </a:solidFill>
                </a:uFill>
              </a:rPr>
              <a:t>Local search. </a:t>
            </a:r>
          </a:p>
          <a:p>
            <a:pPr lvl="1">
              <a:defRPr>
                <a:solidFill>
                  <a:srgbClr val="8A8A8A"/>
                </a:solidFill>
                <a:uFill>
                  <a:solidFill>
                    <a:srgbClr val="8A8A8A"/>
                  </a:solidFill>
                </a:uFill>
              </a:defRPr>
            </a:pPr>
            <a:r>
              <a:rPr dirty="0"/>
              <a:t>Randomization.</a:t>
            </a:r>
          </a:p>
          <a:p>
            <a:br>
              <a:rPr dirty="0"/>
            </a:br>
            <a:br>
              <a:rPr dirty="0"/>
            </a:br>
            <a:r>
              <a:rPr dirty="0"/>
              <a:t>Algorithm design antipatterns.</a:t>
            </a:r>
          </a:p>
          <a:p>
            <a:pPr lvl="1"/>
            <a:r>
              <a:rPr b="1" dirty="0">
                <a:solidFill>
                  <a:srgbClr val="A34431"/>
                </a:solidFill>
                <a:latin typeface="Lucida Grande"/>
                <a:ea typeface="Lucida Grande"/>
                <a:cs typeface="Lucida Grande"/>
                <a:sym typeface="Lucida Grande"/>
              </a:rPr>
              <a:t>NP</a:t>
            </a:r>
            <a:r>
              <a:rPr dirty="0">
                <a:solidFill>
                  <a:srgbClr val="8D3124"/>
                </a:solidFill>
                <a:uFill>
                  <a:solidFill>
                    <a:srgbClr val="8D3124"/>
                  </a:solidFill>
                </a:uFill>
              </a:rPr>
              <a:t>-completeness.</a:t>
            </a:r>
            <a:r>
              <a:rPr dirty="0"/>
              <a:t>			</a:t>
            </a:r>
            <a:r>
              <a:rPr i="1" dirty="0">
                <a:latin typeface="Times"/>
                <a:ea typeface="Times"/>
                <a:cs typeface="Times"/>
                <a:sym typeface="Times"/>
              </a:rPr>
              <a:t>O</a:t>
            </a:r>
            <a:r>
              <a:rPr dirty="0">
                <a:latin typeface="Times"/>
                <a:ea typeface="Times"/>
                <a:cs typeface="Times"/>
                <a:sym typeface="Times"/>
              </a:rPr>
              <a:t>(</a:t>
            </a:r>
            <a:r>
              <a:rPr i="1" dirty="0" err="1">
                <a:latin typeface="Times"/>
                <a:ea typeface="Times"/>
                <a:cs typeface="Times"/>
                <a:sym typeface="Times"/>
              </a:rPr>
              <a:t>n</a:t>
            </a:r>
            <a:r>
              <a:rPr i="1" baseline="42999" dirty="0" err="1">
                <a:latin typeface="Times"/>
                <a:ea typeface="Times"/>
                <a:cs typeface="Times"/>
                <a:sym typeface="Times"/>
              </a:rPr>
              <a:t>k</a:t>
            </a:r>
            <a:r>
              <a:rPr dirty="0">
                <a:latin typeface="Times"/>
                <a:ea typeface="Times"/>
                <a:cs typeface="Times"/>
                <a:sym typeface="Times"/>
              </a:rPr>
              <a:t>)</a:t>
            </a:r>
            <a:r>
              <a:rPr dirty="0"/>
              <a:t> algorithm unlikely.</a:t>
            </a:r>
          </a:p>
          <a:p>
            <a:pPr lvl="1">
              <a:defRPr>
                <a:solidFill>
                  <a:srgbClr val="929292"/>
                </a:solidFill>
              </a:defRPr>
            </a:pPr>
            <a:r>
              <a:rPr b="1" dirty="0">
                <a:latin typeface="Lucida Grande"/>
                <a:ea typeface="Lucida Grande"/>
                <a:cs typeface="Lucida Grande"/>
                <a:sym typeface="Lucida Grande"/>
              </a:rPr>
              <a:t>PSPACE</a:t>
            </a:r>
            <a:r>
              <a:rPr dirty="0"/>
              <a:t>-completeness.		</a:t>
            </a:r>
            <a:r>
              <a:rPr i="1" dirty="0">
                <a:latin typeface="Times"/>
                <a:ea typeface="Times"/>
                <a:cs typeface="Times"/>
                <a:sym typeface="Times"/>
              </a:rPr>
              <a:t>O</a:t>
            </a:r>
            <a:r>
              <a:rPr dirty="0">
                <a:latin typeface="Times"/>
                <a:ea typeface="Times"/>
                <a:cs typeface="Times"/>
                <a:sym typeface="Times"/>
              </a:rPr>
              <a:t>(</a:t>
            </a:r>
            <a:r>
              <a:rPr i="1" dirty="0" err="1">
                <a:latin typeface="Times"/>
                <a:ea typeface="Times"/>
                <a:cs typeface="Times"/>
                <a:sym typeface="Times"/>
              </a:rPr>
              <a:t>n</a:t>
            </a:r>
            <a:r>
              <a:rPr i="1" baseline="42999" dirty="0" err="1">
                <a:latin typeface="Times"/>
                <a:ea typeface="Times"/>
                <a:cs typeface="Times"/>
                <a:sym typeface="Times"/>
              </a:rPr>
              <a:t>k</a:t>
            </a:r>
            <a:r>
              <a:rPr dirty="0">
                <a:latin typeface="Times"/>
                <a:ea typeface="Times"/>
                <a:cs typeface="Times"/>
                <a:sym typeface="Times"/>
              </a:rPr>
              <a:t>) </a:t>
            </a:r>
            <a:r>
              <a:rPr dirty="0"/>
              <a:t>certification algorithm unlikely.</a:t>
            </a:r>
          </a:p>
          <a:p>
            <a:pPr lvl="1">
              <a:defRPr>
                <a:solidFill>
                  <a:srgbClr val="929292"/>
                </a:solidFill>
              </a:defRPr>
            </a:pPr>
            <a:r>
              <a:rPr dirty="0"/>
              <a:t>Undecidability.		    		No algorithm possible.</a:t>
            </a:r>
          </a:p>
        </p:txBody>
      </p:sp>
      <p:sp>
        <p:nvSpPr>
          <p:cNvPr id="9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404115" y="9347200"/>
            <a:ext cx="185370" cy="21595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9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9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9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9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9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9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3" fill="hold"/>
                                        <p:tgtEl>
                                          <p:spTgt spid="9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7" fill="hold"/>
                                        <p:tgtEl>
                                          <p:spTgt spid="9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1" fill="hold"/>
                                        <p:tgtEl>
                                          <p:spTgt spid="9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" grpId="1" build="p" bldLvl="5" animBg="1" advAuto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Line"/>
          <p:cNvSpPr/>
          <p:nvPr/>
        </p:nvSpPr>
        <p:spPr>
          <a:xfrm flipV="1">
            <a:off x="825500" y="990492"/>
            <a:ext cx="11366500" cy="108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771" name="Decision, search, and optimization problem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Decision, search, and optimization problems</a:t>
            </a:r>
          </a:p>
        </p:txBody>
      </p:sp>
      <p:sp>
        <p:nvSpPr>
          <p:cNvPr id="772" name="Decision problem.  Does there exist a vertex cover of size ≤  k ?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Decision problem. 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Does there </a:t>
            </a:r>
            <a:r>
              <a:rPr>
                <a:solidFill>
                  <a:srgbClr val="8D3124"/>
                </a:solidFill>
                <a:uFill>
                  <a:solidFill>
                    <a:srgbClr val="8D3124"/>
                  </a:solidFill>
                </a:uFill>
              </a:rPr>
              <a:t>exist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a vertex cover of size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≤ 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k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?</a:t>
            </a:r>
          </a:p>
          <a:p>
            <a:r>
              <a:t>Search problem.  </a:t>
            </a:r>
            <a:r>
              <a:rPr>
                <a:solidFill>
                  <a:srgbClr val="8D3124"/>
                </a:solidFill>
                <a:uFill>
                  <a:solidFill>
                    <a:srgbClr val="8D3124"/>
                  </a:solidFill>
                </a:uFill>
              </a:rPr>
              <a:t>Find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a vertex cover of size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≤ 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k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.</a:t>
            </a:r>
          </a:p>
          <a:p>
            <a:r>
              <a:t>Optimization problem.  </a:t>
            </a:r>
            <a:r>
              <a:rPr>
                <a:solidFill>
                  <a:srgbClr val="8D3124"/>
                </a:solidFill>
                <a:uFill>
                  <a:solidFill>
                    <a:srgbClr val="8D3124"/>
                  </a:solidFill>
                </a:uFill>
              </a:rPr>
              <a:t>Find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a vertex cover of </a:t>
            </a:r>
            <a:r>
              <a:rPr>
                <a:solidFill>
                  <a:srgbClr val="8D3124"/>
                </a:solidFill>
                <a:uFill>
                  <a:solidFill>
                    <a:srgbClr val="8D3124"/>
                  </a:solidFill>
                </a:uFill>
              </a:rPr>
              <a:t>minimum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size.</a:t>
            </a:r>
          </a:p>
          <a:p>
            <a:br>
              <a:rPr>
                <a:solidFill>
                  <a:srgbClr val="0048AA"/>
                </a:solidFill>
              </a:rPr>
            </a:br>
            <a:r>
              <a:rPr>
                <a:solidFill>
                  <a:srgbClr val="0048AA"/>
                </a:solidFill>
              </a:rPr>
              <a:t>Goal. </a:t>
            </a:r>
            <a:r>
              <a:rPr>
                <a:solidFill>
                  <a:srgbClr val="000000"/>
                </a:solidFill>
              </a:rPr>
              <a:t>Show that all three problems poly-time reduce to one another.</a:t>
            </a:r>
          </a:p>
        </p:txBody>
      </p:sp>
      <p:sp>
        <p:nvSpPr>
          <p:cNvPr id="77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30</a:t>
            </a:fld>
            <a:endParaRPr/>
          </a:p>
        </p:txBody>
      </p:sp>
      <p:pic>
        <p:nvPicPr>
          <p:cNvPr id="774" name="interview-white.pdf" descr="interview-whit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93500" y="382872"/>
            <a:ext cx="687389" cy="46850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7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7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7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7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7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2" grpId="1" build="p" bldLvl="5" animBg="1" advAuto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Line"/>
          <p:cNvSpPr/>
          <p:nvPr/>
        </p:nvSpPr>
        <p:spPr>
          <a:xfrm flipV="1">
            <a:off x="825500" y="990492"/>
            <a:ext cx="11366500" cy="108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777" name="Search problems vs. decision problem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Search problems vs. decision problems</a:t>
            </a:r>
          </a:p>
        </p:txBody>
      </p:sp>
      <p:sp>
        <p:nvSpPr>
          <p:cNvPr id="778" name="Vertex-Cover.  Does there exist a vertex cover of size ≤  k ?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cap="small"/>
              <a:t>Vertex-Cover</a:t>
            </a:r>
            <a:r>
              <a:t>. 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Does there exist a vertex cover of size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≤ 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k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?</a:t>
            </a:r>
          </a:p>
          <a:p>
            <a:r>
              <a:rPr cap="small"/>
              <a:t>Find-Vertex-Cover</a:t>
            </a:r>
            <a:r>
              <a:t>. 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Find a vertex cover of size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≤ 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k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.</a:t>
            </a:r>
          </a:p>
          <a:p>
            <a:b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r>
              <a:t>Theorem.  </a:t>
            </a:r>
            <a:r>
              <a:rPr cap="small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Vertex-Cover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≡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 baseline="-2025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P</a:t>
            </a:r>
            <a:r>
              <a:rPr>
                <a:solidFill>
                  <a:srgbClr val="000000"/>
                </a:solidFill>
              </a:rPr>
              <a:t> </a:t>
            </a:r>
            <a:r>
              <a:rPr cap="small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Find-Vertex-Cover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.</a:t>
            </a:r>
          </a:p>
          <a:p>
            <a:b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r>
              <a:t>Pf.  </a:t>
            </a:r>
            <a:r>
              <a:rPr>
                <a:solidFill>
                  <a:srgbClr val="0048AA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≤</a:t>
            </a:r>
            <a:r>
              <a:rPr baseline="-5999">
                <a:solidFill>
                  <a:srgbClr val="0048AA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 baseline="-20250">
                <a:solidFill>
                  <a:srgbClr val="0048AA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P</a:t>
            </a:r>
            <a:r>
              <a:t>   </a:t>
            </a:r>
            <a:r>
              <a:rPr>
                <a:solidFill>
                  <a:srgbClr val="000000"/>
                </a:solidFill>
              </a:rPr>
              <a:t>Decision problem is a special case of search problem.  </a:t>
            </a:r>
            <a:r>
              <a:rPr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rPr>
              <a:t>▪</a:t>
            </a:r>
            <a:endParaRPr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Lucida Grande"/>
              <a:ea typeface="Lucida Grande"/>
              <a:cs typeface="Lucida Grande"/>
              <a:sym typeface="Lucida Grande"/>
            </a:endParaRPr>
          </a:p>
          <a:p>
            <a:b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Lucida Grande"/>
                <a:ea typeface="Lucida Grande"/>
                <a:cs typeface="Lucida Grande"/>
                <a:sym typeface="Lucida Grande"/>
              </a:rPr>
            </a:br>
            <a:r>
              <a:t>Pf.  </a:t>
            </a:r>
            <a:r>
              <a:rPr>
                <a:solidFill>
                  <a:srgbClr val="0048AA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≥</a:t>
            </a:r>
            <a:r>
              <a:rPr baseline="-5999">
                <a:solidFill>
                  <a:srgbClr val="0048AA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 baseline="-20250">
                <a:solidFill>
                  <a:srgbClr val="0048AA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P</a:t>
            </a:r>
            <a:r>
              <a:t> </a:t>
            </a:r>
          </a:p>
          <a:p>
            <a:r>
              <a:rPr>
                <a:solidFill>
                  <a:srgbClr val="000000"/>
                </a:solidFill>
              </a:rPr>
              <a:t>To find a vertex cover of size </a:t>
            </a:r>
            <a:r>
              <a: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≤ 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 k</a:t>
            </a:r>
            <a:r>
              <a:rPr>
                <a:solidFill>
                  <a:srgbClr val="000000"/>
                </a:solidFill>
              </a:rPr>
              <a:t> :</a:t>
            </a:r>
          </a:p>
          <a:p>
            <a:pPr lvl="1"/>
            <a:r>
              <a:t>Determine if there exists a vertex cover of size </a:t>
            </a:r>
            <a:r>
              <a:rPr>
                <a:latin typeface="Times"/>
                <a:ea typeface="Times"/>
                <a:cs typeface="Times"/>
                <a:sym typeface="Times"/>
              </a:rPr>
              <a:t>≤ 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k</a:t>
            </a:r>
            <a:r>
              <a:t>.</a:t>
            </a:r>
          </a:p>
          <a:p>
            <a:pPr lvl="1"/>
            <a:r>
              <a:t>Find a vertex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v</a:t>
            </a:r>
            <a:r>
              <a:t> such that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G</a:t>
            </a:r>
            <a:r>
              <a:rPr>
                <a:latin typeface="Times"/>
                <a:ea typeface="Times"/>
                <a:cs typeface="Times"/>
                <a:sym typeface="Times"/>
              </a:rPr>
              <a:t> − {</a:t>
            </a:r>
            <a:r>
              <a:rPr baseline="-20250">
                <a:latin typeface="Times"/>
                <a:ea typeface="Times"/>
                <a:cs typeface="Times"/>
                <a:sym typeface="Times"/>
              </a:rPr>
              <a:t>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v</a:t>
            </a:r>
            <a:r>
              <a:rPr baseline="-20250">
                <a:latin typeface="Times"/>
                <a:ea typeface="Times"/>
                <a:cs typeface="Times"/>
                <a:sym typeface="Times"/>
              </a:rPr>
              <a:t> </a:t>
            </a:r>
            <a:r>
              <a:rPr>
                <a:latin typeface="Times"/>
                <a:ea typeface="Times"/>
                <a:cs typeface="Times"/>
                <a:sym typeface="Times"/>
              </a:rPr>
              <a:t>}</a:t>
            </a:r>
            <a:r>
              <a:t> has a vertex cover of size </a:t>
            </a:r>
            <a:r>
              <a:rPr>
                <a:latin typeface="Times"/>
                <a:ea typeface="Times"/>
                <a:cs typeface="Times"/>
                <a:sym typeface="Times"/>
              </a:rPr>
              <a:t>≤ 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k</a:t>
            </a:r>
            <a:r>
              <a:rPr>
                <a:latin typeface="Times"/>
                <a:ea typeface="Times"/>
                <a:cs typeface="Times"/>
                <a:sym typeface="Times"/>
              </a:rPr>
              <a:t> − 1</a:t>
            </a:r>
            <a:r>
              <a:t>.</a:t>
            </a:r>
            <a:br/>
            <a:r>
              <a:t>(any vertex in any vertex cover of size </a:t>
            </a:r>
            <a:r>
              <a:rPr>
                <a:latin typeface="Times"/>
                <a:ea typeface="Times"/>
                <a:cs typeface="Times"/>
                <a:sym typeface="Times"/>
              </a:rPr>
              <a:t>≤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 k</a:t>
            </a:r>
            <a:r>
              <a:t> will have this property)</a:t>
            </a:r>
          </a:p>
          <a:p>
            <a:pPr lvl="1"/>
            <a:r>
              <a:t>Include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v</a:t>
            </a:r>
            <a:r>
              <a:t> in the vertex cover.</a:t>
            </a:r>
          </a:p>
          <a:p>
            <a:pPr lvl="1"/>
            <a:r>
              <a:t>Recursively find a vertex cover of size </a:t>
            </a:r>
            <a:r>
              <a:rPr>
                <a:latin typeface="Times"/>
                <a:ea typeface="Times"/>
                <a:cs typeface="Times"/>
                <a:sym typeface="Times"/>
              </a:rPr>
              <a:t>≤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 k</a:t>
            </a:r>
            <a:r>
              <a:rPr>
                <a:latin typeface="Times"/>
                <a:ea typeface="Times"/>
                <a:cs typeface="Times"/>
                <a:sym typeface="Times"/>
              </a:rPr>
              <a:t> − 1</a:t>
            </a:r>
            <a:r>
              <a:t> in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G</a:t>
            </a:r>
            <a:r>
              <a:rPr>
                <a:latin typeface="Times"/>
                <a:ea typeface="Times"/>
                <a:cs typeface="Times"/>
                <a:sym typeface="Times"/>
              </a:rPr>
              <a:t> − {</a:t>
            </a:r>
            <a:r>
              <a:rPr baseline="-20250">
                <a:latin typeface="Times"/>
                <a:ea typeface="Times"/>
                <a:cs typeface="Times"/>
                <a:sym typeface="Times"/>
              </a:rPr>
              <a:t>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v</a:t>
            </a:r>
            <a:r>
              <a:rPr baseline="-20250">
                <a:latin typeface="Times"/>
                <a:ea typeface="Times"/>
                <a:cs typeface="Times"/>
                <a:sym typeface="Times"/>
              </a:rPr>
              <a:t> </a:t>
            </a:r>
            <a:r>
              <a:rPr>
                <a:latin typeface="Times"/>
                <a:ea typeface="Times"/>
                <a:cs typeface="Times"/>
                <a:sym typeface="Times"/>
              </a:rPr>
              <a:t>}</a:t>
            </a:r>
            <a:r>
              <a:t>.  </a:t>
            </a:r>
            <a:r>
              <a:rPr>
                <a:latin typeface="Lucida Grande"/>
                <a:ea typeface="Lucida Grande"/>
                <a:cs typeface="Lucida Grande"/>
                <a:sym typeface="Lucida Grande"/>
              </a:rPr>
              <a:t>▪</a:t>
            </a:r>
          </a:p>
        </p:txBody>
      </p:sp>
      <p:sp>
        <p:nvSpPr>
          <p:cNvPr id="77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31</a:t>
            </a:fld>
            <a:endParaRPr/>
          </a:p>
        </p:txBody>
      </p:sp>
      <p:pic>
        <p:nvPicPr>
          <p:cNvPr id="780" name="interview-white.pdf" descr="interview-white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93500" y="382872"/>
            <a:ext cx="687389" cy="46850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783" name="Group"/>
          <p:cNvGrpSpPr/>
          <p:nvPr/>
        </p:nvGrpSpPr>
        <p:grpSpPr>
          <a:xfrm>
            <a:off x="8717324" y="8764958"/>
            <a:ext cx="3009765" cy="839911"/>
            <a:chOff x="7382" y="0"/>
            <a:chExt cx="3009763" cy="839909"/>
          </a:xfrm>
        </p:grpSpPr>
        <p:sp>
          <p:nvSpPr>
            <p:cNvPr id="781" name="delete v and all incident edges"/>
            <p:cNvSpPr txBox="1"/>
            <p:nvPr/>
          </p:nvSpPr>
          <p:spPr>
            <a:xfrm>
              <a:off x="7382" y="547809"/>
              <a:ext cx="3009764" cy="292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r>
                <a:t>delete </a:t>
              </a:r>
              <a:r>
                <a:rPr sz="1800" i="1">
                  <a:latin typeface="Times"/>
                  <a:ea typeface="Times"/>
                  <a:cs typeface="Times"/>
                  <a:sym typeface="Times"/>
                </a:rPr>
                <a:t>v</a:t>
              </a:r>
              <a:r>
                <a:t> and all incident edges</a:t>
              </a:r>
            </a:p>
          </p:txBody>
        </p:sp>
        <p:sp>
          <p:nvSpPr>
            <p:cNvPr id="782" name="Line"/>
            <p:cNvSpPr/>
            <p:nvPr/>
          </p:nvSpPr>
          <p:spPr>
            <a:xfrm>
              <a:off x="304998" y="0"/>
              <a:ext cx="267894" cy="480469"/>
            </a:xfrm>
            <a:prstGeom prst="line">
              <a:avLst/>
            </a:prstGeom>
            <a:noFill/>
            <a:ln w="25400" cap="flat">
              <a:solidFill>
                <a:srgbClr val="8D3124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lnSpc>
                  <a:spcPct val="100000"/>
                </a:lnSpc>
                <a:buClrTx/>
                <a:buFontTx/>
                <a:tabLst/>
                <a:defRPr sz="1200">
                  <a:solidFill>
                    <a:srgbClr val="000000"/>
                  </a:solidFill>
                </a:defRPr>
              </a:pPr>
              <a:endParaRPr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77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77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77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77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77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77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8" grpId="1" build="p" bldLvl="5" animBg="1" advAuto="0"/>
      <p:bldP spid="783" grpId="2" animBg="1" advAuto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Line"/>
          <p:cNvSpPr/>
          <p:nvPr/>
        </p:nvSpPr>
        <p:spPr>
          <a:xfrm flipV="1">
            <a:off x="825500" y="990492"/>
            <a:ext cx="11366500" cy="108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788" name="Optimization problems vs. search problem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Optimization problems vs. search problems</a:t>
            </a:r>
          </a:p>
        </p:txBody>
      </p:sp>
      <p:sp>
        <p:nvSpPr>
          <p:cNvPr id="789" name="Find-Vertex-Cover.  Find a vertex cover of size ≤  k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cap="small"/>
              <a:t>Find-Vertex-Cover</a:t>
            </a:r>
            <a:r>
              <a:t>. 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Find a vertex cover of size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≤ 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k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.</a:t>
            </a:r>
          </a:p>
          <a:p>
            <a:r>
              <a:rPr cap="small"/>
              <a:t>Find-Min-Vertex-Cover</a:t>
            </a:r>
            <a:r>
              <a:t>. 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Find a vertex cover of minimum size.</a:t>
            </a:r>
          </a:p>
          <a:p>
            <a:b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r>
              <a:t>Theorem.  </a:t>
            </a:r>
            <a:r>
              <a:rPr cap="small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Find-Vertex-Cover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≡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 baseline="-2025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P</a:t>
            </a:r>
            <a:r>
              <a:rPr>
                <a:solidFill>
                  <a:srgbClr val="000000"/>
                </a:solidFill>
              </a:rPr>
              <a:t> </a:t>
            </a:r>
            <a:r>
              <a:rPr cap="small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Find-Min-Vertex-Cover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.</a:t>
            </a:r>
          </a:p>
          <a:p>
            <a:b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r>
              <a:t>Pf.  </a:t>
            </a:r>
            <a:r>
              <a:rPr>
                <a:solidFill>
                  <a:srgbClr val="0048AA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≤</a:t>
            </a:r>
            <a:r>
              <a:rPr baseline="-5999">
                <a:solidFill>
                  <a:srgbClr val="0048AA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 baseline="-20250">
                <a:solidFill>
                  <a:srgbClr val="0048AA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P</a:t>
            </a:r>
            <a:r>
              <a:t>   </a:t>
            </a:r>
            <a:r>
              <a:rPr>
                <a:solidFill>
                  <a:srgbClr val="000000"/>
                </a:solidFill>
              </a:rPr>
              <a:t>Search problem is a special case of optimization problem.  </a:t>
            </a:r>
            <a:r>
              <a:rPr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rPr>
              <a:t>▪</a:t>
            </a:r>
            <a:endParaRPr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Lucida Grande"/>
              <a:ea typeface="Lucida Grande"/>
              <a:cs typeface="Lucida Grande"/>
              <a:sym typeface="Lucida Grande"/>
            </a:endParaRPr>
          </a:p>
          <a:p>
            <a:b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Lucida Grande"/>
                <a:ea typeface="Lucida Grande"/>
                <a:cs typeface="Lucida Grande"/>
                <a:sym typeface="Lucida Grande"/>
              </a:rPr>
            </a:br>
            <a:r>
              <a:t>Pf.  </a:t>
            </a:r>
            <a:r>
              <a:rPr>
                <a:solidFill>
                  <a:srgbClr val="0048AA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≥</a:t>
            </a:r>
            <a:r>
              <a:rPr baseline="-5999">
                <a:solidFill>
                  <a:srgbClr val="0048AA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 baseline="-20250">
                <a:solidFill>
                  <a:srgbClr val="0048AA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P     </a:t>
            </a:r>
            <a:r>
              <a:rPr>
                <a:solidFill>
                  <a:srgbClr val="000000"/>
                </a:solidFill>
              </a:rPr>
              <a:t>To find vertex cover of minimum size:</a:t>
            </a:r>
          </a:p>
          <a:p>
            <a:pPr lvl="1"/>
            <a:r>
              <a:t>Binary search (or linear search) for size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k</a:t>
            </a:r>
            <a:r>
              <a:rPr baseline="31999">
                <a:latin typeface="Times"/>
                <a:ea typeface="Times"/>
                <a:cs typeface="Times"/>
                <a:sym typeface="Times"/>
              </a:rPr>
              <a:t>*</a:t>
            </a:r>
            <a:r>
              <a:t> of min vertex cover.</a:t>
            </a:r>
          </a:p>
          <a:p>
            <a:pPr lvl="1"/>
            <a:r>
              <a:t>Solve search problem for given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k</a:t>
            </a:r>
            <a:r>
              <a:rPr baseline="31999">
                <a:latin typeface="Times"/>
                <a:ea typeface="Times"/>
                <a:cs typeface="Times"/>
                <a:sym typeface="Times"/>
              </a:rPr>
              <a:t>*</a:t>
            </a:r>
            <a:r>
              <a:t>.  </a:t>
            </a:r>
            <a:r>
              <a:rPr>
                <a:latin typeface="Lucida Grande"/>
                <a:ea typeface="Lucida Grande"/>
                <a:cs typeface="Lucida Grande"/>
                <a:sym typeface="Lucida Grande"/>
              </a:rPr>
              <a:t>▪</a:t>
            </a:r>
          </a:p>
        </p:txBody>
      </p:sp>
      <p:sp>
        <p:nvSpPr>
          <p:cNvPr id="79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32</a:t>
            </a:fld>
            <a:endParaRPr/>
          </a:p>
        </p:txBody>
      </p:sp>
      <p:pic>
        <p:nvPicPr>
          <p:cNvPr id="791" name="interview-white.pdf" descr="interview-whit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93500" y="382872"/>
            <a:ext cx="687389" cy="46850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8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78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78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78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9" grpId="1" build="p" bldLvl="5" animBg="1" advAuto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6" name="KleinbergTardosCover.pdf" descr="KleinbergTardosCover.pdf"/>
          <p:cNvPicPr>
            <a:picLocks noChangeAspect="1"/>
          </p:cNvPicPr>
          <p:nvPr/>
        </p:nvPicPr>
        <p:blipFill>
          <a:blip r:embed="rId2">
            <a:alphaModFix amt="50000"/>
          </a:blip>
          <a:srcRect l="1755" t="7594" r="1755" b="7594"/>
          <a:stretch>
            <a:fillRect/>
          </a:stretch>
        </p:blipFill>
        <p:spPr>
          <a:xfrm>
            <a:off x="655880" y="1764307"/>
            <a:ext cx="4445201" cy="5056414"/>
          </a:xfrm>
          <a:prstGeom prst="rect">
            <a:avLst/>
          </a:prstGeom>
          <a:ln w="12700">
            <a:miter lim="400000"/>
          </a:ln>
        </p:spPr>
      </p:pic>
      <p:pic>
        <p:nvPicPr>
          <p:cNvPr id="2027" name="Aw_COLOR_web_logo.png" descr="Aw_COLOR_web_logo.png"/>
          <p:cNvPicPr>
            <a:picLocks noChangeAspect="1"/>
          </p:cNvPicPr>
          <p:nvPr/>
        </p:nvPicPr>
        <p:blipFill>
          <a:blip r:embed="rId3">
            <a:alphaModFix amt="33000"/>
          </a:blip>
          <a:stretch>
            <a:fillRect/>
          </a:stretch>
        </p:blipFill>
        <p:spPr>
          <a:xfrm>
            <a:off x="4164381" y="1892300"/>
            <a:ext cx="737819" cy="812800"/>
          </a:xfrm>
          <a:prstGeom prst="rect">
            <a:avLst/>
          </a:prstGeom>
          <a:ln w="12700">
            <a:miter lim="400000"/>
          </a:ln>
        </p:spPr>
      </p:pic>
      <p:sp>
        <p:nvSpPr>
          <p:cNvPr id="2028" name="Line"/>
          <p:cNvSpPr/>
          <p:nvPr/>
        </p:nvSpPr>
        <p:spPr>
          <a:xfrm>
            <a:off x="5778500" y="2349500"/>
            <a:ext cx="6515101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029" name="8.  Intractability I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Reductions, P and NP</a:t>
            </a:r>
            <a:endParaRPr dirty="0"/>
          </a:p>
        </p:txBody>
      </p:sp>
      <p:sp>
        <p:nvSpPr>
          <p:cNvPr id="2030" name="poly-time reductions…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lvl="1"/>
            <a:r>
              <a:rPr dirty="0"/>
              <a:t>poly-time reductions</a:t>
            </a:r>
          </a:p>
          <a:p>
            <a:pPr lvl="1"/>
            <a:r>
              <a:rPr dirty="0"/>
              <a:t>packing and covering problems</a:t>
            </a:r>
          </a:p>
          <a:p>
            <a:pPr lvl="1"/>
            <a:r>
              <a:rPr dirty="0"/>
              <a:t>constraint satisfaction problems</a:t>
            </a:r>
          </a:p>
          <a:p>
            <a:pPr lvl="2"/>
            <a:r>
              <a:rPr dirty="0"/>
              <a:t>graph </a:t>
            </a:r>
            <a:r>
              <a:rPr dirty="0" err="1"/>
              <a:t>colorin</a:t>
            </a:r>
            <a:r>
              <a:rPr lang="en-GB" dirty="0"/>
              <a:t>g</a:t>
            </a:r>
          </a:p>
          <a:p>
            <a:r>
              <a:rPr lang="en-GB" dirty="0">
                <a:solidFill>
                  <a:srgbClr val="D5D5D5"/>
                </a:solidFill>
              </a:rPr>
              <a:t>P vs. NP</a:t>
            </a:r>
          </a:p>
          <a:p>
            <a:pPr lvl="1"/>
            <a:r>
              <a:rPr lang="en-GB" dirty="0"/>
              <a:t>NP-complete</a:t>
            </a:r>
          </a:p>
        </p:txBody>
      </p:sp>
      <p:sp>
        <p:nvSpPr>
          <p:cNvPr id="2031" name="Section 8.7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Section 8.7</a:t>
            </a:r>
          </a:p>
        </p:txBody>
      </p:sp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3" name="3-Color.  Given an undirected graph G, can the nodes be colored black, white, and blue so that no adjacent nodes have the same color?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cap="small"/>
              <a:t>3-Color</a:t>
            </a:r>
            <a:r>
              <a:t>. 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Given an undirected graph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G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, can the nodes be colored black, white, and blue so that no adjacent nodes have the same color?</a:t>
            </a:r>
          </a:p>
        </p:txBody>
      </p:sp>
      <p:cxnSp>
        <p:nvCxnSpPr>
          <p:cNvPr id="2034" name="Connection Line"/>
          <p:cNvCxnSpPr>
            <a:stCxn id="2074" idx="0"/>
            <a:endCxn id="2075" idx="0"/>
          </p:cNvCxnSpPr>
          <p:nvPr/>
        </p:nvCxnSpPr>
        <p:spPr>
          <a:xfrm>
            <a:off x="6360160" y="5287715"/>
            <a:ext cx="866987" cy="541868"/>
          </a:xfrm>
          <a:prstGeom prst="straightConnector1">
            <a:avLst/>
          </a:prstGeom>
          <a:ln w="38100" cap="sq">
            <a:solidFill>
              <a:srgbClr val="AAAAAA"/>
            </a:solidFill>
            <a:miter lim="400000"/>
          </a:ln>
        </p:spPr>
      </p:cxnSp>
      <p:cxnSp>
        <p:nvCxnSpPr>
          <p:cNvPr id="2035" name="Connection Line"/>
          <p:cNvCxnSpPr>
            <a:stCxn id="2078" idx="0"/>
            <a:endCxn id="2074" idx="0"/>
          </p:cNvCxnSpPr>
          <p:nvPr/>
        </p:nvCxnSpPr>
        <p:spPr>
          <a:xfrm flipV="1">
            <a:off x="5434471" y="5287715"/>
            <a:ext cx="925690" cy="541868"/>
          </a:xfrm>
          <a:prstGeom prst="straightConnector1">
            <a:avLst/>
          </a:prstGeom>
          <a:ln w="38100" cap="sq">
            <a:solidFill>
              <a:srgbClr val="AAAAAA"/>
            </a:solidFill>
            <a:miter lim="400000"/>
          </a:ln>
        </p:spPr>
      </p:cxnSp>
      <p:cxnSp>
        <p:nvCxnSpPr>
          <p:cNvPr id="2036" name="Connection Line"/>
          <p:cNvCxnSpPr>
            <a:stCxn id="2084" idx="0"/>
            <a:endCxn id="2074" idx="0"/>
          </p:cNvCxnSpPr>
          <p:nvPr/>
        </p:nvCxnSpPr>
        <p:spPr>
          <a:xfrm flipH="1">
            <a:off x="6360160" y="4854222"/>
            <a:ext cx="1192108" cy="433494"/>
          </a:xfrm>
          <a:prstGeom prst="straightConnector1">
            <a:avLst/>
          </a:prstGeom>
          <a:ln w="38100" cap="sq">
            <a:solidFill>
              <a:srgbClr val="AAAAAA"/>
            </a:solidFill>
            <a:miter lim="400000"/>
          </a:ln>
        </p:spPr>
      </p:cxnSp>
      <p:cxnSp>
        <p:nvCxnSpPr>
          <p:cNvPr id="2037" name="Connection Line"/>
          <p:cNvCxnSpPr>
            <a:stCxn id="2079" idx="0"/>
            <a:endCxn id="2080" idx="0"/>
          </p:cNvCxnSpPr>
          <p:nvPr/>
        </p:nvCxnSpPr>
        <p:spPr>
          <a:xfrm>
            <a:off x="6360160" y="3445369"/>
            <a:ext cx="3625992" cy="2167467"/>
          </a:xfrm>
          <a:prstGeom prst="straightConnector1">
            <a:avLst/>
          </a:prstGeom>
          <a:ln w="38100" cap="sq">
            <a:solidFill>
              <a:srgbClr val="AAAAAA"/>
            </a:solidFill>
            <a:miter lim="400000"/>
          </a:ln>
        </p:spPr>
      </p:cxnSp>
      <p:cxnSp>
        <p:nvCxnSpPr>
          <p:cNvPr id="2038" name="Connection Line"/>
          <p:cNvCxnSpPr>
            <a:stCxn id="2083" idx="0"/>
            <a:endCxn id="2079" idx="0"/>
          </p:cNvCxnSpPr>
          <p:nvPr/>
        </p:nvCxnSpPr>
        <p:spPr>
          <a:xfrm flipV="1">
            <a:off x="2675466" y="3445369"/>
            <a:ext cx="3684695" cy="2167467"/>
          </a:xfrm>
          <a:prstGeom prst="straightConnector1">
            <a:avLst/>
          </a:prstGeom>
          <a:ln w="38100" cap="sq">
            <a:solidFill>
              <a:srgbClr val="AAAAAA"/>
            </a:solidFill>
            <a:miter lim="400000"/>
          </a:ln>
        </p:spPr>
      </p:cxnSp>
      <p:cxnSp>
        <p:nvCxnSpPr>
          <p:cNvPr id="2039" name="Connection Line"/>
          <p:cNvCxnSpPr>
            <a:stCxn id="2073" idx="0"/>
            <a:endCxn id="2084" idx="0"/>
          </p:cNvCxnSpPr>
          <p:nvPr/>
        </p:nvCxnSpPr>
        <p:spPr>
          <a:xfrm>
            <a:off x="6360160" y="4529102"/>
            <a:ext cx="1192108" cy="325121"/>
          </a:xfrm>
          <a:prstGeom prst="straightConnector1">
            <a:avLst/>
          </a:prstGeom>
          <a:ln w="38100" cap="sq">
            <a:solidFill>
              <a:srgbClr val="AAAAAA"/>
            </a:solidFill>
            <a:miter lim="400000"/>
          </a:ln>
        </p:spPr>
      </p:cxnSp>
      <p:cxnSp>
        <p:nvCxnSpPr>
          <p:cNvPr id="2040" name="Connection Line"/>
          <p:cNvCxnSpPr>
            <a:stCxn id="2073" idx="0"/>
            <a:endCxn id="2088" idx="0"/>
          </p:cNvCxnSpPr>
          <p:nvPr/>
        </p:nvCxnSpPr>
        <p:spPr>
          <a:xfrm flipH="1">
            <a:off x="5276426" y="4529102"/>
            <a:ext cx="1083735" cy="374792"/>
          </a:xfrm>
          <a:prstGeom prst="straightConnector1">
            <a:avLst/>
          </a:prstGeom>
          <a:ln w="38100" cap="sq">
            <a:solidFill>
              <a:srgbClr val="AAAAAA"/>
            </a:solidFill>
            <a:miter lim="400000"/>
          </a:ln>
        </p:spPr>
      </p:cxnSp>
      <p:cxnSp>
        <p:nvCxnSpPr>
          <p:cNvPr id="2041" name="Connection Line"/>
          <p:cNvCxnSpPr>
            <a:stCxn id="2088" idx="0"/>
            <a:endCxn id="2089" idx="0"/>
          </p:cNvCxnSpPr>
          <p:nvPr/>
        </p:nvCxnSpPr>
        <p:spPr>
          <a:xfrm flipH="1">
            <a:off x="4517813" y="4903893"/>
            <a:ext cx="758614" cy="708943"/>
          </a:xfrm>
          <a:prstGeom prst="straightConnector1">
            <a:avLst/>
          </a:prstGeom>
          <a:ln w="38100" cap="sq">
            <a:solidFill>
              <a:srgbClr val="AAAAAA"/>
            </a:solidFill>
            <a:miter lim="400000"/>
          </a:ln>
        </p:spPr>
      </p:cxnSp>
      <p:cxnSp>
        <p:nvCxnSpPr>
          <p:cNvPr id="2042" name="Connection Line"/>
          <p:cNvCxnSpPr>
            <a:stCxn id="2073" idx="0"/>
            <a:endCxn id="2079" idx="0"/>
          </p:cNvCxnSpPr>
          <p:nvPr/>
        </p:nvCxnSpPr>
        <p:spPr>
          <a:xfrm flipV="1">
            <a:off x="6360160" y="3445369"/>
            <a:ext cx="1" cy="1083734"/>
          </a:xfrm>
          <a:prstGeom prst="straightConnector1">
            <a:avLst/>
          </a:prstGeom>
          <a:ln w="38100" cap="sq">
            <a:solidFill>
              <a:srgbClr val="AAAAAA"/>
            </a:solidFill>
            <a:miter lim="400000"/>
          </a:ln>
        </p:spPr>
      </p:cxnSp>
      <p:cxnSp>
        <p:nvCxnSpPr>
          <p:cNvPr id="2043" name="Connection Line"/>
          <p:cNvCxnSpPr>
            <a:stCxn id="2078" idx="0"/>
            <a:endCxn id="2088" idx="0"/>
          </p:cNvCxnSpPr>
          <p:nvPr/>
        </p:nvCxnSpPr>
        <p:spPr>
          <a:xfrm flipH="1" flipV="1">
            <a:off x="5276426" y="4903893"/>
            <a:ext cx="158046" cy="925690"/>
          </a:xfrm>
          <a:prstGeom prst="straightConnector1">
            <a:avLst/>
          </a:prstGeom>
          <a:ln w="38100" cap="sq">
            <a:solidFill>
              <a:srgbClr val="AAAAAA"/>
            </a:solidFill>
            <a:miter lim="400000"/>
          </a:ln>
        </p:spPr>
      </p:cxnSp>
      <p:sp>
        <p:nvSpPr>
          <p:cNvPr id="2044" name="Line"/>
          <p:cNvSpPr/>
          <p:nvPr/>
        </p:nvSpPr>
        <p:spPr>
          <a:xfrm flipH="1" flipV="1">
            <a:off x="6457244" y="3542453"/>
            <a:ext cx="1095023" cy="1168401"/>
          </a:xfrm>
          <a:prstGeom prst="line">
            <a:avLst/>
          </a:prstGeom>
          <a:ln w="38100">
            <a:solidFill>
              <a:srgbClr val="AAAAAA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045" name="Line"/>
          <p:cNvSpPr/>
          <p:nvPr/>
        </p:nvSpPr>
        <p:spPr>
          <a:xfrm flipV="1">
            <a:off x="825500" y="990572"/>
            <a:ext cx="11366500" cy="28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046" name="3-colorabilit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3-colorability</a:t>
            </a:r>
          </a:p>
        </p:txBody>
      </p:sp>
      <p:sp>
        <p:nvSpPr>
          <p:cNvPr id="204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34</a:t>
            </a:fld>
            <a:endParaRPr/>
          </a:p>
        </p:txBody>
      </p:sp>
      <p:cxnSp>
        <p:nvCxnSpPr>
          <p:cNvPr id="2048" name="Connection Line"/>
          <p:cNvCxnSpPr>
            <a:stCxn id="2076" idx="0"/>
            <a:endCxn id="2075" idx="0"/>
          </p:cNvCxnSpPr>
          <p:nvPr/>
        </p:nvCxnSpPr>
        <p:spPr>
          <a:xfrm flipV="1">
            <a:off x="6793653" y="5829582"/>
            <a:ext cx="433494" cy="758614"/>
          </a:xfrm>
          <a:prstGeom prst="straightConnector1">
            <a:avLst/>
          </a:prstGeom>
          <a:ln w="38100" cap="sq">
            <a:solidFill>
              <a:srgbClr val="AAAAAA"/>
            </a:solidFill>
            <a:miter lim="400000"/>
          </a:ln>
        </p:spPr>
      </p:cxnSp>
      <p:cxnSp>
        <p:nvCxnSpPr>
          <p:cNvPr id="2049" name="Connection Line"/>
          <p:cNvCxnSpPr>
            <a:stCxn id="2077" idx="0"/>
            <a:endCxn id="2076" idx="0"/>
          </p:cNvCxnSpPr>
          <p:nvPr/>
        </p:nvCxnSpPr>
        <p:spPr>
          <a:xfrm>
            <a:off x="5867964" y="6588195"/>
            <a:ext cx="925690" cy="1"/>
          </a:xfrm>
          <a:prstGeom prst="straightConnector1">
            <a:avLst/>
          </a:prstGeom>
          <a:ln w="38100" cap="sq">
            <a:solidFill>
              <a:srgbClr val="AAAAAA"/>
            </a:solidFill>
            <a:miter lim="400000"/>
          </a:ln>
        </p:spPr>
      </p:cxnSp>
      <p:cxnSp>
        <p:nvCxnSpPr>
          <p:cNvPr id="2050" name="Connection Line"/>
          <p:cNvCxnSpPr>
            <a:stCxn id="2077" idx="0"/>
            <a:endCxn id="2078" idx="0"/>
          </p:cNvCxnSpPr>
          <p:nvPr/>
        </p:nvCxnSpPr>
        <p:spPr>
          <a:xfrm flipH="1" flipV="1">
            <a:off x="5434471" y="5829582"/>
            <a:ext cx="433494" cy="758614"/>
          </a:xfrm>
          <a:prstGeom prst="straightConnector1">
            <a:avLst/>
          </a:prstGeom>
          <a:ln w="38100" cap="sq">
            <a:solidFill>
              <a:srgbClr val="AAAAAA"/>
            </a:solidFill>
            <a:miter lim="400000"/>
          </a:ln>
        </p:spPr>
      </p:cxnSp>
      <p:cxnSp>
        <p:nvCxnSpPr>
          <p:cNvPr id="2051" name="Connection Line"/>
          <p:cNvCxnSpPr>
            <a:stCxn id="2081" idx="0"/>
            <a:endCxn id="2080" idx="0"/>
          </p:cNvCxnSpPr>
          <p:nvPr/>
        </p:nvCxnSpPr>
        <p:spPr>
          <a:xfrm flipV="1">
            <a:off x="8143804" y="5612835"/>
            <a:ext cx="1842348" cy="2759006"/>
          </a:xfrm>
          <a:prstGeom prst="straightConnector1">
            <a:avLst/>
          </a:prstGeom>
          <a:ln w="38100" cap="sq">
            <a:solidFill>
              <a:srgbClr val="AAAAAA"/>
            </a:solidFill>
            <a:miter lim="400000"/>
          </a:ln>
        </p:spPr>
      </p:cxnSp>
      <p:cxnSp>
        <p:nvCxnSpPr>
          <p:cNvPr id="2052" name="Connection Line"/>
          <p:cNvCxnSpPr>
            <a:stCxn id="2082" idx="0"/>
            <a:endCxn id="2081" idx="0"/>
          </p:cNvCxnSpPr>
          <p:nvPr/>
        </p:nvCxnSpPr>
        <p:spPr>
          <a:xfrm>
            <a:off x="4409440" y="8371840"/>
            <a:ext cx="3734365" cy="1"/>
          </a:xfrm>
          <a:prstGeom prst="straightConnector1">
            <a:avLst/>
          </a:prstGeom>
          <a:ln w="38100" cap="sq">
            <a:solidFill>
              <a:srgbClr val="AAAAAA"/>
            </a:solidFill>
            <a:miter lim="400000"/>
          </a:ln>
        </p:spPr>
      </p:cxnSp>
      <p:cxnSp>
        <p:nvCxnSpPr>
          <p:cNvPr id="2053" name="Connection Line"/>
          <p:cNvCxnSpPr>
            <a:stCxn id="2082" idx="0"/>
            <a:endCxn id="2083" idx="0"/>
          </p:cNvCxnSpPr>
          <p:nvPr/>
        </p:nvCxnSpPr>
        <p:spPr>
          <a:xfrm flipH="1" flipV="1">
            <a:off x="2675466" y="5612835"/>
            <a:ext cx="1733975" cy="2759006"/>
          </a:xfrm>
          <a:prstGeom prst="straightConnector1">
            <a:avLst/>
          </a:prstGeom>
          <a:ln w="38100" cap="sq">
            <a:solidFill>
              <a:srgbClr val="AAAAAA"/>
            </a:solidFill>
            <a:miter lim="400000"/>
          </a:ln>
        </p:spPr>
      </p:cxnSp>
      <p:cxnSp>
        <p:nvCxnSpPr>
          <p:cNvPr id="2054" name="Connection Line"/>
          <p:cNvCxnSpPr>
            <a:stCxn id="2085" idx="0"/>
            <a:endCxn id="2084" idx="0"/>
          </p:cNvCxnSpPr>
          <p:nvPr/>
        </p:nvCxnSpPr>
        <p:spPr>
          <a:xfrm flipH="1" flipV="1">
            <a:off x="7552267" y="4854222"/>
            <a:ext cx="591538" cy="758614"/>
          </a:xfrm>
          <a:prstGeom prst="straightConnector1">
            <a:avLst/>
          </a:prstGeom>
          <a:ln w="38100" cap="sq">
            <a:solidFill>
              <a:srgbClr val="AAAAAA"/>
            </a:solidFill>
            <a:miter lim="400000"/>
          </a:ln>
        </p:spPr>
      </p:cxnSp>
      <p:cxnSp>
        <p:nvCxnSpPr>
          <p:cNvPr id="2055" name="Connection Line"/>
          <p:cNvCxnSpPr>
            <a:stCxn id="2086" idx="0"/>
            <a:endCxn id="2085" idx="0"/>
          </p:cNvCxnSpPr>
          <p:nvPr/>
        </p:nvCxnSpPr>
        <p:spPr>
          <a:xfrm flipH="1" flipV="1">
            <a:off x="8143804" y="5612835"/>
            <a:ext cx="58703" cy="975361"/>
          </a:xfrm>
          <a:prstGeom prst="straightConnector1">
            <a:avLst/>
          </a:prstGeom>
          <a:ln w="38100" cap="sq">
            <a:solidFill>
              <a:srgbClr val="AAAAAA"/>
            </a:solidFill>
            <a:miter lim="400000"/>
          </a:ln>
        </p:spPr>
      </p:cxnSp>
      <p:cxnSp>
        <p:nvCxnSpPr>
          <p:cNvPr id="2056" name="Connection Line"/>
          <p:cNvCxnSpPr>
            <a:stCxn id="2086" idx="0"/>
            <a:endCxn id="2087" idx="0"/>
          </p:cNvCxnSpPr>
          <p:nvPr/>
        </p:nvCxnSpPr>
        <p:spPr>
          <a:xfrm flipH="1">
            <a:off x="7385191" y="6588195"/>
            <a:ext cx="817316" cy="758615"/>
          </a:xfrm>
          <a:prstGeom prst="straightConnector1">
            <a:avLst/>
          </a:prstGeom>
          <a:ln w="38100" cap="sq">
            <a:solidFill>
              <a:srgbClr val="AAAAAA"/>
            </a:solidFill>
            <a:miter lim="400000"/>
          </a:ln>
        </p:spPr>
      </p:cxnSp>
      <p:cxnSp>
        <p:nvCxnSpPr>
          <p:cNvPr id="2057" name="Connection Line"/>
          <p:cNvCxnSpPr>
            <a:stCxn id="2089" idx="0"/>
            <a:endCxn id="2090" idx="0"/>
          </p:cNvCxnSpPr>
          <p:nvPr/>
        </p:nvCxnSpPr>
        <p:spPr>
          <a:xfrm>
            <a:off x="4517813" y="5612835"/>
            <a:ext cx="216748" cy="975361"/>
          </a:xfrm>
          <a:prstGeom prst="straightConnector1">
            <a:avLst/>
          </a:prstGeom>
          <a:ln w="38100" cap="sq">
            <a:solidFill>
              <a:srgbClr val="AAAAAA"/>
            </a:solidFill>
            <a:miter lim="400000"/>
          </a:ln>
        </p:spPr>
      </p:cxnSp>
      <p:cxnSp>
        <p:nvCxnSpPr>
          <p:cNvPr id="2058" name="Connection Line"/>
          <p:cNvCxnSpPr>
            <a:stCxn id="2090" idx="0"/>
            <a:endCxn id="2091" idx="0"/>
          </p:cNvCxnSpPr>
          <p:nvPr/>
        </p:nvCxnSpPr>
        <p:spPr>
          <a:xfrm>
            <a:off x="4734560" y="6588195"/>
            <a:ext cx="650241" cy="808285"/>
          </a:xfrm>
          <a:prstGeom prst="straightConnector1">
            <a:avLst/>
          </a:prstGeom>
          <a:ln w="38100" cap="sq">
            <a:solidFill>
              <a:srgbClr val="AAAAAA"/>
            </a:solidFill>
            <a:miter lim="400000"/>
          </a:ln>
        </p:spPr>
      </p:cxnSp>
      <p:cxnSp>
        <p:nvCxnSpPr>
          <p:cNvPr id="2059" name="Connection Line"/>
          <p:cNvCxnSpPr>
            <a:stCxn id="2091" idx="0"/>
            <a:endCxn id="2092" idx="0"/>
          </p:cNvCxnSpPr>
          <p:nvPr/>
        </p:nvCxnSpPr>
        <p:spPr>
          <a:xfrm>
            <a:off x="5384800" y="7396479"/>
            <a:ext cx="916658" cy="325122"/>
          </a:xfrm>
          <a:prstGeom prst="straightConnector1">
            <a:avLst/>
          </a:prstGeom>
          <a:ln w="38100" cap="sq">
            <a:solidFill>
              <a:srgbClr val="AAAAAA"/>
            </a:solidFill>
            <a:miter lim="400000"/>
          </a:ln>
        </p:spPr>
      </p:cxnSp>
      <p:cxnSp>
        <p:nvCxnSpPr>
          <p:cNvPr id="2060" name="Connection Line"/>
          <p:cNvCxnSpPr>
            <a:stCxn id="2092" idx="0"/>
            <a:endCxn id="2087" idx="0"/>
          </p:cNvCxnSpPr>
          <p:nvPr/>
        </p:nvCxnSpPr>
        <p:spPr>
          <a:xfrm flipV="1">
            <a:off x="6301457" y="7346809"/>
            <a:ext cx="1083735" cy="374792"/>
          </a:xfrm>
          <a:prstGeom prst="straightConnector1">
            <a:avLst/>
          </a:prstGeom>
          <a:ln w="38100" cap="sq">
            <a:solidFill>
              <a:srgbClr val="AAAAAA"/>
            </a:solidFill>
            <a:miter lim="400000"/>
          </a:ln>
        </p:spPr>
      </p:cxnSp>
      <p:cxnSp>
        <p:nvCxnSpPr>
          <p:cNvPr id="2061" name="Connection Line"/>
          <p:cNvCxnSpPr>
            <a:stCxn id="2081" idx="0"/>
            <a:endCxn id="2087" idx="0"/>
          </p:cNvCxnSpPr>
          <p:nvPr/>
        </p:nvCxnSpPr>
        <p:spPr>
          <a:xfrm flipH="1" flipV="1">
            <a:off x="7385191" y="7346809"/>
            <a:ext cx="758614" cy="1025032"/>
          </a:xfrm>
          <a:prstGeom prst="straightConnector1">
            <a:avLst/>
          </a:prstGeom>
          <a:ln w="38100" cap="sq">
            <a:solidFill>
              <a:srgbClr val="AAAAAA"/>
            </a:solidFill>
            <a:miter lim="400000"/>
          </a:ln>
        </p:spPr>
      </p:cxnSp>
      <p:cxnSp>
        <p:nvCxnSpPr>
          <p:cNvPr id="2062" name="Connection Line"/>
          <p:cNvCxnSpPr>
            <a:stCxn id="2091" idx="0"/>
            <a:endCxn id="2082" idx="0"/>
          </p:cNvCxnSpPr>
          <p:nvPr/>
        </p:nvCxnSpPr>
        <p:spPr>
          <a:xfrm flipH="1">
            <a:off x="4409440" y="7396479"/>
            <a:ext cx="975361" cy="975362"/>
          </a:xfrm>
          <a:prstGeom prst="straightConnector1">
            <a:avLst/>
          </a:prstGeom>
          <a:ln w="38100" cap="sq">
            <a:solidFill>
              <a:srgbClr val="AAAAAA"/>
            </a:solidFill>
            <a:miter lim="400000"/>
          </a:ln>
        </p:spPr>
      </p:cxnSp>
      <p:cxnSp>
        <p:nvCxnSpPr>
          <p:cNvPr id="2063" name="Connection Line"/>
          <p:cNvCxnSpPr>
            <a:stCxn id="2089" idx="0"/>
            <a:endCxn id="2083" idx="0"/>
          </p:cNvCxnSpPr>
          <p:nvPr/>
        </p:nvCxnSpPr>
        <p:spPr>
          <a:xfrm flipH="1">
            <a:off x="2675466" y="5612835"/>
            <a:ext cx="1842348" cy="1"/>
          </a:xfrm>
          <a:prstGeom prst="straightConnector1">
            <a:avLst/>
          </a:prstGeom>
          <a:ln w="38100" cap="sq">
            <a:solidFill>
              <a:srgbClr val="AAAAAA"/>
            </a:solidFill>
            <a:miter lim="400000"/>
          </a:ln>
        </p:spPr>
      </p:cxnSp>
      <p:cxnSp>
        <p:nvCxnSpPr>
          <p:cNvPr id="2064" name="Connection Line"/>
          <p:cNvCxnSpPr>
            <a:stCxn id="2085" idx="0"/>
            <a:endCxn id="2080" idx="0"/>
          </p:cNvCxnSpPr>
          <p:nvPr/>
        </p:nvCxnSpPr>
        <p:spPr>
          <a:xfrm>
            <a:off x="8143804" y="5612835"/>
            <a:ext cx="1842348" cy="1"/>
          </a:xfrm>
          <a:prstGeom prst="straightConnector1">
            <a:avLst/>
          </a:prstGeom>
          <a:ln w="38100" cap="sq">
            <a:solidFill>
              <a:srgbClr val="AAAAAA"/>
            </a:solidFill>
            <a:miter lim="400000"/>
          </a:ln>
        </p:spPr>
      </p:cxnSp>
      <p:cxnSp>
        <p:nvCxnSpPr>
          <p:cNvPr id="2065" name="Connection Line"/>
          <p:cNvCxnSpPr>
            <a:stCxn id="2076" idx="0"/>
            <a:endCxn id="2092" idx="0"/>
          </p:cNvCxnSpPr>
          <p:nvPr/>
        </p:nvCxnSpPr>
        <p:spPr>
          <a:xfrm flipH="1">
            <a:off x="6301457" y="6588195"/>
            <a:ext cx="492197" cy="1133406"/>
          </a:xfrm>
          <a:prstGeom prst="straightConnector1">
            <a:avLst/>
          </a:prstGeom>
          <a:ln w="38100" cap="sq">
            <a:solidFill>
              <a:srgbClr val="AAAAAA"/>
            </a:solidFill>
            <a:miter lim="400000"/>
          </a:ln>
        </p:spPr>
      </p:cxnSp>
      <p:cxnSp>
        <p:nvCxnSpPr>
          <p:cNvPr id="2066" name="Connection Line"/>
          <p:cNvCxnSpPr>
            <a:stCxn id="2086" idx="0"/>
            <a:endCxn id="2075" idx="0"/>
          </p:cNvCxnSpPr>
          <p:nvPr/>
        </p:nvCxnSpPr>
        <p:spPr>
          <a:xfrm flipH="1" flipV="1">
            <a:off x="7227146" y="5829582"/>
            <a:ext cx="975361" cy="758614"/>
          </a:xfrm>
          <a:prstGeom prst="straightConnector1">
            <a:avLst/>
          </a:prstGeom>
          <a:ln w="38100" cap="sq">
            <a:solidFill>
              <a:srgbClr val="AAAAAA"/>
            </a:solidFill>
            <a:miter lim="400000"/>
          </a:ln>
        </p:spPr>
      </p:cxnSp>
      <p:cxnSp>
        <p:nvCxnSpPr>
          <p:cNvPr id="2067" name="Connection Line"/>
          <p:cNvCxnSpPr>
            <a:stCxn id="2077" idx="0"/>
            <a:endCxn id="2090" idx="0"/>
          </p:cNvCxnSpPr>
          <p:nvPr/>
        </p:nvCxnSpPr>
        <p:spPr>
          <a:xfrm flipH="1">
            <a:off x="4734560" y="6588195"/>
            <a:ext cx="1133405" cy="1"/>
          </a:xfrm>
          <a:prstGeom prst="straightConnector1">
            <a:avLst/>
          </a:prstGeom>
          <a:ln w="38100" cap="sq">
            <a:solidFill>
              <a:srgbClr val="AAAAAA"/>
            </a:solidFill>
            <a:miter lim="400000"/>
          </a:ln>
        </p:spPr>
      </p:cxnSp>
      <p:sp>
        <p:nvSpPr>
          <p:cNvPr id="2068" name="Line"/>
          <p:cNvSpPr/>
          <p:nvPr/>
        </p:nvSpPr>
        <p:spPr>
          <a:xfrm flipV="1">
            <a:off x="5965049" y="5425440"/>
            <a:ext cx="395112" cy="1066801"/>
          </a:xfrm>
          <a:prstGeom prst="line">
            <a:avLst/>
          </a:prstGeom>
          <a:ln w="38100">
            <a:solidFill>
              <a:srgbClr val="AAAAAA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069" name="Line"/>
          <p:cNvSpPr/>
          <p:nvPr/>
        </p:nvSpPr>
        <p:spPr>
          <a:xfrm flipV="1">
            <a:off x="8340231" y="5709920"/>
            <a:ext cx="1548836" cy="878276"/>
          </a:xfrm>
          <a:prstGeom prst="line">
            <a:avLst/>
          </a:prstGeom>
          <a:ln w="38100">
            <a:solidFill>
              <a:srgbClr val="AAAAAA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070" name="Line"/>
          <p:cNvSpPr/>
          <p:nvPr/>
        </p:nvSpPr>
        <p:spPr>
          <a:xfrm flipH="1" flipV="1">
            <a:off x="2772551" y="5709919"/>
            <a:ext cx="2493153" cy="1670816"/>
          </a:xfrm>
          <a:prstGeom prst="line">
            <a:avLst/>
          </a:prstGeom>
          <a:ln w="38100">
            <a:solidFill>
              <a:srgbClr val="AAAAAA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071" name="Line"/>
          <p:cNvSpPr/>
          <p:nvPr/>
        </p:nvSpPr>
        <p:spPr>
          <a:xfrm flipV="1">
            <a:off x="5481884" y="6685280"/>
            <a:ext cx="1214685" cy="609601"/>
          </a:xfrm>
          <a:prstGeom prst="line">
            <a:avLst/>
          </a:prstGeom>
          <a:ln w="38100">
            <a:solidFill>
              <a:srgbClr val="AAAAAA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072" name="yes instance"/>
          <p:cNvSpPr txBox="1"/>
          <p:nvPr/>
        </p:nvSpPr>
        <p:spPr>
          <a:xfrm>
            <a:off x="5472289" y="8876171"/>
            <a:ext cx="1968501" cy="22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r>
              <a:t>yes instance</a:t>
            </a:r>
          </a:p>
        </p:txBody>
      </p:sp>
      <p:sp>
        <p:nvSpPr>
          <p:cNvPr id="2073" name="Circle"/>
          <p:cNvSpPr/>
          <p:nvPr/>
        </p:nvSpPr>
        <p:spPr>
          <a:xfrm>
            <a:off x="6222435" y="4391377"/>
            <a:ext cx="275450" cy="275450"/>
          </a:xfrm>
          <a:prstGeom prst="ellipse">
            <a:avLst/>
          </a:prstGeom>
          <a:solidFill>
            <a:srgbClr val="CBCBCB"/>
          </a:solidFill>
          <a:ln w="12700" cap="sq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074" name="Circle"/>
          <p:cNvSpPr/>
          <p:nvPr/>
        </p:nvSpPr>
        <p:spPr>
          <a:xfrm>
            <a:off x="6222435" y="5149991"/>
            <a:ext cx="275450" cy="275449"/>
          </a:xfrm>
          <a:prstGeom prst="ellipse">
            <a:avLst/>
          </a:prstGeom>
          <a:solidFill>
            <a:srgbClr val="CBCBCB"/>
          </a:solidFill>
          <a:ln w="12700" cap="sq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075" name="Circle"/>
          <p:cNvSpPr/>
          <p:nvPr/>
        </p:nvSpPr>
        <p:spPr>
          <a:xfrm>
            <a:off x="7089422" y="5691858"/>
            <a:ext cx="275450" cy="275449"/>
          </a:xfrm>
          <a:prstGeom prst="ellipse">
            <a:avLst/>
          </a:prstGeom>
          <a:solidFill>
            <a:srgbClr val="CBCBCB"/>
          </a:solidFill>
          <a:ln w="12700" cap="sq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076" name="Circle"/>
          <p:cNvSpPr/>
          <p:nvPr/>
        </p:nvSpPr>
        <p:spPr>
          <a:xfrm>
            <a:off x="6655929" y="6450471"/>
            <a:ext cx="275450" cy="275450"/>
          </a:xfrm>
          <a:prstGeom prst="ellipse">
            <a:avLst/>
          </a:prstGeom>
          <a:solidFill>
            <a:srgbClr val="CBCBCB"/>
          </a:solidFill>
          <a:ln w="12700" cap="sq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077" name="Circle"/>
          <p:cNvSpPr/>
          <p:nvPr/>
        </p:nvSpPr>
        <p:spPr>
          <a:xfrm>
            <a:off x="5730240" y="6450471"/>
            <a:ext cx="275450" cy="275450"/>
          </a:xfrm>
          <a:prstGeom prst="ellipse">
            <a:avLst/>
          </a:prstGeom>
          <a:solidFill>
            <a:srgbClr val="CBCBCB"/>
          </a:solidFill>
          <a:ln w="12700" cap="sq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078" name="Circle"/>
          <p:cNvSpPr/>
          <p:nvPr/>
        </p:nvSpPr>
        <p:spPr>
          <a:xfrm>
            <a:off x="5296746" y="5691858"/>
            <a:ext cx="275450" cy="275449"/>
          </a:xfrm>
          <a:prstGeom prst="ellipse">
            <a:avLst/>
          </a:prstGeom>
          <a:solidFill>
            <a:srgbClr val="CBCBCB"/>
          </a:solidFill>
          <a:ln w="12700" cap="sq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079" name="Circle"/>
          <p:cNvSpPr/>
          <p:nvPr/>
        </p:nvSpPr>
        <p:spPr>
          <a:xfrm>
            <a:off x="6222435" y="3307644"/>
            <a:ext cx="275450" cy="275450"/>
          </a:xfrm>
          <a:prstGeom prst="ellipse">
            <a:avLst/>
          </a:prstGeom>
          <a:solidFill>
            <a:srgbClr val="CBCBCB"/>
          </a:solidFill>
          <a:ln w="12700" cap="sq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080" name="Circle"/>
          <p:cNvSpPr/>
          <p:nvPr/>
        </p:nvSpPr>
        <p:spPr>
          <a:xfrm>
            <a:off x="9848426" y="5475111"/>
            <a:ext cx="275450" cy="275450"/>
          </a:xfrm>
          <a:prstGeom prst="ellipse">
            <a:avLst/>
          </a:prstGeom>
          <a:solidFill>
            <a:srgbClr val="CBCBCB"/>
          </a:solidFill>
          <a:ln w="12700" cap="sq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081" name="Circle"/>
          <p:cNvSpPr/>
          <p:nvPr/>
        </p:nvSpPr>
        <p:spPr>
          <a:xfrm>
            <a:off x="8006080" y="8234116"/>
            <a:ext cx="275450" cy="275449"/>
          </a:xfrm>
          <a:prstGeom prst="ellipse">
            <a:avLst/>
          </a:prstGeom>
          <a:solidFill>
            <a:srgbClr val="CBCBCB"/>
          </a:solidFill>
          <a:ln w="12700" cap="sq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082" name="Circle"/>
          <p:cNvSpPr/>
          <p:nvPr/>
        </p:nvSpPr>
        <p:spPr>
          <a:xfrm>
            <a:off x="4271715" y="8234116"/>
            <a:ext cx="275450" cy="275449"/>
          </a:xfrm>
          <a:prstGeom prst="ellipse">
            <a:avLst/>
          </a:prstGeom>
          <a:solidFill>
            <a:srgbClr val="CBCBCB"/>
          </a:solidFill>
          <a:ln w="12700" cap="sq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083" name="Circle"/>
          <p:cNvSpPr/>
          <p:nvPr/>
        </p:nvSpPr>
        <p:spPr>
          <a:xfrm>
            <a:off x="2537742" y="5475111"/>
            <a:ext cx="275450" cy="275450"/>
          </a:xfrm>
          <a:prstGeom prst="ellipse">
            <a:avLst/>
          </a:prstGeom>
          <a:solidFill>
            <a:srgbClr val="CBCBCB"/>
          </a:solidFill>
          <a:ln w="12700" cap="sq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084" name="Circle"/>
          <p:cNvSpPr/>
          <p:nvPr/>
        </p:nvSpPr>
        <p:spPr>
          <a:xfrm>
            <a:off x="7414542" y="4716497"/>
            <a:ext cx="275450" cy="275450"/>
          </a:xfrm>
          <a:prstGeom prst="ellipse">
            <a:avLst/>
          </a:prstGeom>
          <a:solidFill>
            <a:srgbClr val="CBCBCB"/>
          </a:solidFill>
          <a:ln w="12700" cap="sq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085" name="Circle"/>
          <p:cNvSpPr/>
          <p:nvPr/>
        </p:nvSpPr>
        <p:spPr>
          <a:xfrm>
            <a:off x="8006080" y="5475111"/>
            <a:ext cx="275450" cy="275450"/>
          </a:xfrm>
          <a:prstGeom prst="ellipse">
            <a:avLst/>
          </a:prstGeom>
          <a:solidFill>
            <a:srgbClr val="CBCBCB"/>
          </a:solidFill>
          <a:ln w="12700" cap="sq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086" name="Circle"/>
          <p:cNvSpPr/>
          <p:nvPr/>
        </p:nvSpPr>
        <p:spPr>
          <a:xfrm>
            <a:off x="8064782" y="6450471"/>
            <a:ext cx="275450" cy="275450"/>
          </a:xfrm>
          <a:prstGeom prst="ellipse">
            <a:avLst/>
          </a:prstGeom>
          <a:solidFill>
            <a:srgbClr val="CBCBCB"/>
          </a:solidFill>
          <a:ln w="12700" cap="sq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087" name="Circle"/>
          <p:cNvSpPr/>
          <p:nvPr/>
        </p:nvSpPr>
        <p:spPr>
          <a:xfrm>
            <a:off x="7247466" y="7209084"/>
            <a:ext cx="275450" cy="275450"/>
          </a:xfrm>
          <a:prstGeom prst="ellipse">
            <a:avLst/>
          </a:prstGeom>
          <a:solidFill>
            <a:srgbClr val="CBCBCB"/>
          </a:solidFill>
          <a:ln w="12700" cap="sq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088" name="Circle"/>
          <p:cNvSpPr/>
          <p:nvPr/>
        </p:nvSpPr>
        <p:spPr>
          <a:xfrm>
            <a:off x="5138702" y="4766169"/>
            <a:ext cx="275450" cy="275450"/>
          </a:xfrm>
          <a:prstGeom prst="ellipse">
            <a:avLst/>
          </a:prstGeom>
          <a:solidFill>
            <a:srgbClr val="CBCBCB"/>
          </a:solidFill>
          <a:ln w="12700" cap="sq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089" name="Circle"/>
          <p:cNvSpPr/>
          <p:nvPr/>
        </p:nvSpPr>
        <p:spPr>
          <a:xfrm>
            <a:off x="4380088" y="5475111"/>
            <a:ext cx="275450" cy="275450"/>
          </a:xfrm>
          <a:prstGeom prst="ellipse">
            <a:avLst/>
          </a:prstGeom>
          <a:solidFill>
            <a:srgbClr val="CBCBCB"/>
          </a:solidFill>
          <a:ln w="12700" cap="sq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090" name="Circle"/>
          <p:cNvSpPr/>
          <p:nvPr/>
        </p:nvSpPr>
        <p:spPr>
          <a:xfrm>
            <a:off x="4596835" y="6450471"/>
            <a:ext cx="275450" cy="275450"/>
          </a:xfrm>
          <a:prstGeom prst="ellipse">
            <a:avLst/>
          </a:prstGeom>
          <a:solidFill>
            <a:srgbClr val="CBCBCB"/>
          </a:solidFill>
          <a:ln w="12700" cap="sq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091" name="Circle"/>
          <p:cNvSpPr/>
          <p:nvPr/>
        </p:nvSpPr>
        <p:spPr>
          <a:xfrm>
            <a:off x="5247075" y="7258755"/>
            <a:ext cx="275450" cy="275450"/>
          </a:xfrm>
          <a:prstGeom prst="ellipse">
            <a:avLst/>
          </a:prstGeom>
          <a:solidFill>
            <a:srgbClr val="CBCBCB"/>
          </a:solidFill>
          <a:ln w="12700" cap="sq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092" name="Circle"/>
          <p:cNvSpPr/>
          <p:nvPr/>
        </p:nvSpPr>
        <p:spPr>
          <a:xfrm>
            <a:off x="6163733" y="7583875"/>
            <a:ext cx="275450" cy="275450"/>
          </a:xfrm>
          <a:prstGeom prst="ellipse">
            <a:avLst/>
          </a:prstGeom>
          <a:solidFill>
            <a:srgbClr val="CBCBCB"/>
          </a:solidFill>
          <a:ln w="12700" cap="sq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grpSp>
        <p:nvGrpSpPr>
          <p:cNvPr id="2113" name="Group"/>
          <p:cNvGrpSpPr/>
          <p:nvPr/>
        </p:nvGrpSpPr>
        <p:grpSpPr>
          <a:xfrm>
            <a:off x="2544092" y="3301294"/>
            <a:ext cx="7586134" cy="5201921"/>
            <a:chOff x="0" y="0"/>
            <a:chExt cx="7586133" cy="5201920"/>
          </a:xfrm>
        </p:grpSpPr>
        <p:sp>
          <p:nvSpPr>
            <p:cNvPr id="2093" name="Circle"/>
            <p:cNvSpPr/>
            <p:nvPr/>
          </p:nvSpPr>
          <p:spPr>
            <a:xfrm>
              <a:off x="3684693" y="1842346"/>
              <a:ext cx="275450" cy="275450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094" name="Circle"/>
            <p:cNvSpPr/>
            <p:nvPr/>
          </p:nvSpPr>
          <p:spPr>
            <a:xfrm>
              <a:off x="4551680" y="2384213"/>
              <a:ext cx="275450" cy="275450"/>
            </a:xfrm>
            <a:prstGeom prst="ellipse">
              <a:avLst/>
            </a:prstGeom>
            <a:solidFill>
              <a:srgbClr val="000000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095" name="Circle"/>
            <p:cNvSpPr/>
            <p:nvPr/>
          </p:nvSpPr>
          <p:spPr>
            <a:xfrm>
              <a:off x="4118187" y="3142826"/>
              <a:ext cx="275450" cy="275450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096" name="Circle"/>
            <p:cNvSpPr/>
            <p:nvPr/>
          </p:nvSpPr>
          <p:spPr>
            <a:xfrm>
              <a:off x="3192497" y="3142826"/>
              <a:ext cx="275450" cy="275450"/>
            </a:xfrm>
            <a:prstGeom prst="ellipse">
              <a:avLst/>
            </a:prstGeom>
            <a:solidFill>
              <a:srgbClr val="0048AA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097" name="Circle"/>
            <p:cNvSpPr/>
            <p:nvPr/>
          </p:nvSpPr>
          <p:spPr>
            <a:xfrm>
              <a:off x="2759004" y="2384213"/>
              <a:ext cx="275450" cy="275450"/>
            </a:xfrm>
            <a:prstGeom prst="ellipse">
              <a:avLst/>
            </a:prstGeom>
            <a:solidFill>
              <a:srgbClr val="000000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098" name="Circle"/>
            <p:cNvSpPr/>
            <p:nvPr/>
          </p:nvSpPr>
          <p:spPr>
            <a:xfrm>
              <a:off x="3684693" y="0"/>
              <a:ext cx="275450" cy="275449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099" name="Circle"/>
            <p:cNvSpPr/>
            <p:nvPr/>
          </p:nvSpPr>
          <p:spPr>
            <a:xfrm>
              <a:off x="7310684" y="2167466"/>
              <a:ext cx="275450" cy="275450"/>
            </a:xfrm>
            <a:prstGeom prst="ellipse">
              <a:avLst/>
            </a:prstGeom>
            <a:solidFill>
              <a:srgbClr val="0048AA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100" name="Circle"/>
            <p:cNvSpPr/>
            <p:nvPr/>
          </p:nvSpPr>
          <p:spPr>
            <a:xfrm>
              <a:off x="5468338" y="4926471"/>
              <a:ext cx="275450" cy="275450"/>
            </a:xfrm>
            <a:prstGeom prst="ellipse">
              <a:avLst/>
            </a:prstGeom>
            <a:solidFill>
              <a:srgbClr val="000000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101" name="Circle"/>
            <p:cNvSpPr/>
            <p:nvPr/>
          </p:nvSpPr>
          <p:spPr>
            <a:xfrm>
              <a:off x="1733973" y="4926471"/>
              <a:ext cx="275450" cy="275450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102" name="Circle"/>
            <p:cNvSpPr/>
            <p:nvPr/>
          </p:nvSpPr>
          <p:spPr>
            <a:xfrm>
              <a:off x="0" y="2167466"/>
              <a:ext cx="275449" cy="275450"/>
            </a:xfrm>
            <a:prstGeom prst="ellipse">
              <a:avLst/>
            </a:prstGeom>
            <a:solidFill>
              <a:srgbClr val="000000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103" name="Circle"/>
            <p:cNvSpPr/>
            <p:nvPr/>
          </p:nvSpPr>
          <p:spPr>
            <a:xfrm>
              <a:off x="3684693" y="1083733"/>
              <a:ext cx="275450" cy="275449"/>
            </a:xfrm>
            <a:prstGeom prst="ellipse">
              <a:avLst/>
            </a:prstGeom>
            <a:solidFill>
              <a:srgbClr val="000000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104" name="Circle"/>
            <p:cNvSpPr/>
            <p:nvPr/>
          </p:nvSpPr>
          <p:spPr>
            <a:xfrm>
              <a:off x="4876800" y="1408853"/>
              <a:ext cx="275450" cy="275450"/>
            </a:xfrm>
            <a:prstGeom prst="ellipse">
              <a:avLst/>
            </a:prstGeom>
            <a:solidFill>
              <a:srgbClr val="0048AA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105" name="Circle"/>
            <p:cNvSpPr/>
            <p:nvPr/>
          </p:nvSpPr>
          <p:spPr>
            <a:xfrm>
              <a:off x="5468338" y="2167466"/>
              <a:ext cx="275450" cy="275450"/>
            </a:xfrm>
            <a:prstGeom prst="ellipse">
              <a:avLst/>
            </a:prstGeom>
            <a:solidFill>
              <a:srgbClr val="000000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106" name="Circle"/>
            <p:cNvSpPr/>
            <p:nvPr/>
          </p:nvSpPr>
          <p:spPr>
            <a:xfrm>
              <a:off x="5527040" y="3142826"/>
              <a:ext cx="275450" cy="275450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107" name="Circle"/>
            <p:cNvSpPr/>
            <p:nvPr/>
          </p:nvSpPr>
          <p:spPr>
            <a:xfrm>
              <a:off x="4709724" y="3901440"/>
              <a:ext cx="275450" cy="275450"/>
            </a:xfrm>
            <a:prstGeom prst="ellipse">
              <a:avLst/>
            </a:prstGeom>
            <a:solidFill>
              <a:srgbClr val="0048AA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108" name="Circle"/>
            <p:cNvSpPr/>
            <p:nvPr/>
          </p:nvSpPr>
          <p:spPr>
            <a:xfrm>
              <a:off x="2600960" y="1458524"/>
              <a:ext cx="275449" cy="275450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109" name="Circle"/>
            <p:cNvSpPr/>
            <p:nvPr/>
          </p:nvSpPr>
          <p:spPr>
            <a:xfrm>
              <a:off x="1842346" y="2167466"/>
              <a:ext cx="275450" cy="275450"/>
            </a:xfrm>
            <a:prstGeom prst="ellipse">
              <a:avLst/>
            </a:prstGeom>
            <a:solidFill>
              <a:srgbClr val="0048AA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110" name="Circle"/>
            <p:cNvSpPr/>
            <p:nvPr/>
          </p:nvSpPr>
          <p:spPr>
            <a:xfrm>
              <a:off x="2059093" y="3142826"/>
              <a:ext cx="275450" cy="275450"/>
            </a:xfrm>
            <a:prstGeom prst="ellipse">
              <a:avLst/>
            </a:prstGeom>
            <a:solidFill>
              <a:srgbClr val="000000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111" name="Circle"/>
            <p:cNvSpPr/>
            <p:nvPr/>
          </p:nvSpPr>
          <p:spPr>
            <a:xfrm>
              <a:off x="2709333" y="3951110"/>
              <a:ext cx="275450" cy="275450"/>
            </a:xfrm>
            <a:prstGeom prst="ellipse">
              <a:avLst/>
            </a:prstGeom>
            <a:solidFill>
              <a:srgbClr val="0048AA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112" name="Circle"/>
            <p:cNvSpPr/>
            <p:nvPr/>
          </p:nvSpPr>
          <p:spPr>
            <a:xfrm>
              <a:off x="3625991" y="4276231"/>
              <a:ext cx="275449" cy="275450"/>
            </a:xfrm>
            <a:prstGeom prst="ellipse">
              <a:avLst/>
            </a:prstGeom>
            <a:solidFill>
              <a:srgbClr val="000000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13" grpId="1" animBg="1" advAuto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5" name="Intractability:  quiz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Intractability:  quiz </a:t>
            </a:r>
            <a:r>
              <a:rPr lang="en-US" altLang="zh-CN" dirty="0"/>
              <a:t>4</a:t>
            </a:r>
            <a:endParaRPr dirty="0"/>
          </a:p>
        </p:txBody>
      </p:sp>
      <p:sp>
        <p:nvSpPr>
          <p:cNvPr id="2116" name="How difficult to solve 2-Color?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>
                <a:latin typeface="Lucida Grande"/>
                <a:ea typeface="Lucida Grande"/>
                <a:cs typeface="Lucida Grande"/>
                <a:sym typeface="Lucida Grande"/>
              </a:defRPr>
            </a:pPr>
            <a:r>
              <a:rPr dirty="0"/>
              <a:t>How difficult to solve </a:t>
            </a:r>
            <a:r>
              <a:rPr cap="small" dirty="0"/>
              <a:t>2-Color</a:t>
            </a:r>
            <a:r>
              <a:rPr dirty="0"/>
              <a:t>?</a:t>
            </a:r>
          </a:p>
          <a:p>
            <a:pPr lvl="1">
              <a:defRPr>
                <a:latin typeface="+mn-lt"/>
                <a:ea typeface="+mn-ea"/>
                <a:cs typeface="+mn-cs"/>
                <a:sym typeface="Lucida Sans"/>
              </a:defRPr>
            </a:pPr>
            <a:r>
              <a:rPr b="0" i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O</a:t>
            </a:r>
            <a:r>
              <a:rPr b="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(</a:t>
            </a:r>
            <a:r>
              <a:rPr b="0" i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m + n</a:t>
            </a:r>
            <a:r>
              <a:rPr b="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)</a:t>
            </a:r>
            <a:r>
              <a:rPr b="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using BFS or DFS. </a:t>
            </a:r>
          </a:p>
          <a:p>
            <a:pPr lvl="1">
              <a:defRPr>
                <a:latin typeface="+mn-lt"/>
                <a:ea typeface="+mn-ea"/>
                <a:cs typeface="+mn-cs"/>
                <a:sym typeface="Lucida Sans"/>
              </a:defRPr>
            </a:pPr>
            <a:r>
              <a:rPr b="0" i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O</a:t>
            </a:r>
            <a:r>
              <a:rPr b="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(</a:t>
            </a:r>
            <a:r>
              <a:rPr b="0" i="1" dirty="0" err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mn</a:t>
            </a:r>
            <a:r>
              <a:rPr b="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)</a:t>
            </a:r>
            <a:r>
              <a:rPr b="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using maximum flow. </a:t>
            </a:r>
          </a:p>
          <a:p>
            <a:pPr lvl="1">
              <a:defRPr>
                <a:latin typeface="+mn-lt"/>
                <a:ea typeface="+mn-ea"/>
                <a:cs typeface="+mn-cs"/>
                <a:sym typeface="Lucida Sans"/>
              </a:defRPr>
            </a:pPr>
            <a:r>
              <a:rPr b="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Ω(2</a:t>
            </a:r>
            <a:r>
              <a:rPr b="0" i="1" baseline="44499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n</a:t>
            </a:r>
            <a:r>
              <a:rPr b="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)</a:t>
            </a:r>
            <a:r>
              <a:rPr b="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using brute force.</a:t>
            </a:r>
          </a:p>
          <a:p>
            <a:pPr lvl="1">
              <a:defRPr>
                <a:latin typeface="+mn-lt"/>
                <a:ea typeface="+mn-ea"/>
                <a:cs typeface="+mn-cs"/>
                <a:sym typeface="Lucida Sans"/>
              </a:defRPr>
            </a:pPr>
            <a:r>
              <a:rPr b="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Not even </a:t>
            </a:r>
            <a:r>
              <a:rPr b="0" dirty="0" err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Tarjan</a:t>
            </a:r>
            <a:r>
              <a:rPr b="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knows.</a:t>
            </a:r>
          </a:p>
        </p:txBody>
      </p:sp>
      <p:sp>
        <p:nvSpPr>
          <p:cNvPr id="211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35</a:t>
            </a:fld>
            <a:endParaRPr/>
          </a:p>
        </p:txBody>
      </p:sp>
      <p:sp>
        <p:nvSpPr>
          <p:cNvPr id="2118" name="Rounded Rectangle"/>
          <p:cNvSpPr/>
          <p:nvPr/>
        </p:nvSpPr>
        <p:spPr>
          <a:xfrm>
            <a:off x="1054100" y="1930400"/>
            <a:ext cx="609600" cy="609600"/>
          </a:xfrm>
          <a:prstGeom prst="roundRect">
            <a:avLst>
              <a:gd name="adj" fmla="val 31250"/>
            </a:avLst>
          </a:prstGeom>
          <a:ln w="50800">
            <a:solidFill>
              <a:srgbClr val="8D3124"/>
            </a:solidFill>
          </a:ln>
        </p:spPr>
        <p:txBody>
          <a:bodyPr lIns="203200" tIns="203200" rIns="203200" bIns="203200"/>
          <a:lstStyle/>
          <a:p>
            <a:pPr marL="7224" marR="7224" algn="l" defTabSz="1295400">
              <a:lnSpc>
                <a:spcPct val="120000"/>
              </a:lnSpc>
              <a:buClrTx/>
              <a:buFontTx/>
              <a:tabLst/>
              <a:defRPr sz="2200">
                <a:solidFill>
                  <a:srgbClr val="005493"/>
                </a:solidFill>
                <a:uFill>
                  <a:solidFill>
                    <a:srgbClr val="0048AA"/>
                  </a:solidFill>
                </a:uFill>
              </a:defRPr>
            </a:pPr>
            <a:endParaRPr/>
          </a:p>
        </p:txBody>
      </p:sp>
      <p:sp>
        <p:nvSpPr>
          <p:cNvPr id="2119" name="Rounded Rectangle"/>
          <p:cNvSpPr/>
          <p:nvPr/>
        </p:nvSpPr>
        <p:spPr>
          <a:xfrm>
            <a:off x="1054100" y="1930400"/>
            <a:ext cx="609600" cy="609600"/>
          </a:xfrm>
          <a:prstGeom prst="roundRect">
            <a:avLst>
              <a:gd name="adj" fmla="val 31250"/>
            </a:avLst>
          </a:prstGeom>
          <a:ln w="152400">
            <a:solidFill>
              <a:srgbClr val="FBE8E5"/>
            </a:solidFill>
          </a:ln>
        </p:spPr>
        <p:txBody>
          <a:bodyPr lIns="203200" tIns="203200" rIns="203200" bIns="203200"/>
          <a:lstStyle/>
          <a:p>
            <a:pPr marL="7224" marR="7224" algn="l" defTabSz="1295400">
              <a:lnSpc>
                <a:spcPct val="120000"/>
              </a:lnSpc>
              <a:buClrTx/>
              <a:buFontTx/>
              <a:tabLst/>
              <a:defRPr sz="2200">
                <a:solidFill>
                  <a:srgbClr val="005493"/>
                </a:solidFill>
                <a:uFill>
                  <a:solidFill>
                    <a:srgbClr val="0048AA"/>
                  </a:solidFill>
                </a:uFill>
              </a:defRPr>
            </a:pPr>
            <a:endParaRPr/>
          </a:p>
        </p:txBody>
      </p:sp>
      <p:cxnSp>
        <p:nvCxnSpPr>
          <p:cNvPr id="2120" name="Connection Line"/>
          <p:cNvCxnSpPr>
            <a:stCxn id="2148" idx="0"/>
            <a:endCxn id="2147" idx="0"/>
          </p:cNvCxnSpPr>
          <p:nvPr/>
        </p:nvCxnSpPr>
        <p:spPr>
          <a:xfrm flipH="1" flipV="1">
            <a:off x="7935712" y="6772910"/>
            <a:ext cx="36361" cy="1022880"/>
          </a:xfrm>
          <a:prstGeom prst="straightConnector1">
            <a:avLst/>
          </a:prstGeom>
          <a:ln w="38100" cap="sq">
            <a:solidFill>
              <a:srgbClr val="AAAAAA"/>
            </a:solidFill>
            <a:miter lim="400000"/>
          </a:ln>
        </p:spPr>
      </p:cxnSp>
      <p:cxnSp>
        <p:nvCxnSpPr>
          <p:cNvPr id="2121" name="Connection Line"/>
          <p:cNvCxnSpPr>
            <a:stCxn id="2150" idx="0"/>
            <a:endCxn id="2147" idx="0"/>
          </p:cNvCxnSpPr>
          <p:nvPr/>
        </p:nvCxnSpPr>
        <p:spPr>
          <a:xfrm>
            <a:off x="5962603" y="6772910"/>
            <a:ext cx="1973110" cy="1"/>
          </a:xfrm>
          <a:prstGeom prst="straightConnector1">
            <a:avLst/>
          </a:prstGeom>
          <a:ln w="38100" cap="sq">
            <a:solidFill>
              <a:srgbClr val="AAAAAA"/>
            </a:solidFill>
            <a:miter lim="400000"/>
          </a:ln>
        </p:spPr>
      </p:cxnSp>
      <p:cxnSp>
        <p:nvCxnSpPr>
          <p:cNvPr id="2122" name="Connection Line"/>
          <p:cNvCxnSpPr>
            <a:stCxn id="2149" idx="0"/>
            <a:endCxn id="2148" idx="0"/>
          </p:cNvCxnSpPr>
          <p:nvPr/>
        </p:nvCxnSpPr>
        <p:spPr>
          <a:xfrm>
            <a:off x="5962603" y="7795789"/>
            <a:ext cx="2009470" cy="1"/>
          </a:xfrm>
          <a:prstGeom prst="straightConnector1">
            <a:avLst/>
          </a:prstGeom>
          <a:ln w="38100" cap="sq">
            <a:solidFill>
              <a:srgbClr val="AAAAAA"/>
            </a:solidFill>
            <a:miter lim="400000"/>
          </a:ln>
        </p:spPr>
      </p:cxnSp>
      <p:cxnSp>
        <p:nvCxnSpPr>
          <p:cNvPr id="2123" name="Connection Line"/>
          <p:cNvCxnSpPr>
            <a:stCxn id="2149" idx="0"/>
            <a:endCxn id="2150" idx="0"/>
          </p:cNvCxnSpPr>
          <p:nvPr/>
        </p:nvCxnSpPr>
        <p:spPr>
          <a:xfrm flipV="1">
            <a:off x="5962603" y="6772910"/>
            <a:ext cx="1" cy="1022880"/>
          </a:xfrm>
          <a:prstGeom prst="straightConnector1">
            <a:avLst/>
          </a:prstGeom>
          <a:ln w="38100" cap="sq">
            <a:solidFill>
              <a:srgbClr val="AAAAAA"/>
            </a:solidFill>
            <a:miter lim="400000"/>
          </a:ln>
        </p:spPr>
      </p:cxnSp>
      <p:cxnSp>
        <p:nvCxnSpPr>
          <p:cNvPr id="2124" name="Connection Line"/>
          <p:cNvCxnSpPr>
            <a:stCxn id="2152" idx="0"/>
            <a:endCxn id="2125" idx="0"/>
          </p:cNvCxnSpPr>
          <p:nvPr/>
        </p:nvCxnSpPr>
        <p:spPr>
          <a:xfrm flipV="1">
            <a:off x="9734036" y="6243832"/>
            <a:ext cx="1495928" cy="3034083"/>
          </a:xfrm>
          <a:prstGeom prst="straightConnector1">
            <a:avLst/>
          </a:prstGeom>
          <a:ln w="38100" cap="sq">
            <a:solidFill>
              <a:srgbClr val="AAAAAA"/>
            </a:solidFill>
            <a:miter lim="400000"/>
          </a:ln>
        </p:spPr>
      </p:cxnSp>
      <p:sp>
        <p:nvSpPr>
          <p:cNvPr id="2125" name="Circle"/>
          <p:cNvSpPr/>
          <p:nvPr/>
        </p:nvSpPr>
        <p:spPr>
          <a:xfrm>
            <a:off x="11092239" y="6106107"/>
            <a:ext cx="275450" cy="275450"/>
          </a:xfrm>
          <a:prstGeom prst="ellipse">
            <a:avLst/>
          </a:prstGeom>
          <a:solidFill>
            <a:srgbClr val="CBCBCB"/>
          </a:solidFill>
          <a:ln w="12700" cap="sq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cxnSp>
        <p:nvCxnSpPr>
          <p:cNvPr id="2126" name="Connection Line"/>
          <p:cNvCxnSpPr>
            <a:stCxn id="2151" idx="0"/>
            <a:endCxn id="2125" idx="0"/>
          </p:cNvCxnSpPr>
          <p:nvPr/>
        </p:nvCxnSpPr>
        <p:spPr>
          <a:xfrm>
            <a:off x="9878110" y="4909518"/>
            <a:ext cx="1351854" cy="1334315"/>
          </a:xfrm>
          <a:prstGeom prst="straightConnector1">
            <a:avLst/>
          </a:prstGeom>
          <a:ln w="38100" cap="sq">
            <a:solidFill>
              <a:srgbClr val="AAAAAA"/>
            </a:solidFill>
            <a:miter lim="400000"/>
          </a:ln>
        </p:spPr>
      </p:cxnSp>
      <p:cxnSp>
        <p:nvCxnSpPr>
          <p:cNvPr id="2127" name="Connection Line"/>
          <p:cNvCxnSpPr>
            <a:stCxn id="2153" idx="0"/>
            <a:endCxn id="2152" idx="0"/>
          </p:cNvCxnSpPr>
          <p:nvPr/>
        </p:nvCxnSpPr>
        <p:spPr>
          <a:xfrm>
            <a:off x="4331711" y="9277914"/>
            <a:ext cx="5402326" cy="1"/>
          </a:xfrm>
          <a:prstGeom prst="straightConnector1">
            <a:avLst/>
          </a:prstGeom>
          <a:ln w="38100" cap="sq">
            <a:solidFill>
              <a:srgbClr val="AAAAAA"/>
            </a:solidFill>
            <a:miter lim="400000"/>
          </a:ln>
        </p:spPr>
      </p:cxnSp>
      <p:cxnSp>
        <p:nvCxnSpPr>
          <p:cNvPr id="2128" name="Connection Line"/>
          <p:cNvCxnSpPr>
            <a:stCxn id="2153" idx="0"/>
            <a:endCxn id="2154" idx="0"/>
          </p:cNvCxnSpPr>
          <p:nvPr/>
        </p:nvCxnSpPr>
        <p:spPr>
          <a:xfrm flipH="1" flipV="1">
            <a:off x="2748113" y="7350195"/>
            <a:ext cx="1583599" cy="1927720"/>
          </a:xfrm>
          <a:prstGeom prst="straightConnector1">
            <a:avLst/>
          </a:prstGeom>
          <a:ln w="38100" cap="sq">
            <a:solidFill>
              <a:srgbClr val="AAAAAA"/>
            </a:solidFill>
            <a:miter lim="400000"/>
          </a:ln>
        </p:spPr>
      </p:cxnSp>
      <p:cxnSp>
        <p:nvCxnSpPr>
          <p:cNvPr id="2129" name="Connection Line"/>
          <p:cNvCxnSpPr>
            <a:stCxn id="2154" idx="0"/>
            <a:endCxn id="2144" idx="0"/>
          </p:cNvCxnSpPr>
          <p:nvPr/>
        </p:nvCxnSpPr>
        <p:spPr>
          <a:xfrm flipV="1">
            <a:off x="2748113" y="4909518"/>
            <a:ext cx="1583599" cy="2440678"/>
          </a:xfrm>
          <a:prstGeom prst="straightConnector1">
            <a:avLst/>
          </a:prstGeom>
          <a:ln w="38100" cap="sq">
            <a:solidFill>
              <a:srgbClr val="AAAAAA"/>
            </a:solidFill>
            <a:miter lim="400000"/>
          </a:ln>
        </p:spPr>
      </p:cxnSp>
      <p:cxnSp>
        <p:nvCxnSpPr>
          <p:cNvPr id="2130" name="Connection Line"/>
          <p:cNvCxnSpPr>
            <a:stCxn id="2157" idx="0"/>
            <a:endCxn id="2156" idx="0"/>
          </p:cNvCxnSpPr>
          <p:nvPr/>
        </p:nvCxnSpPr>
        <p:spPr>
          <a:xfrm flipH="1">
            <a:off x="7105085" y="6153732"/>
            <a:ext cx="1639571" cy="1"/>
          </a:xfrm>
          <a:prstGeom prst="straightConnector1">
            <a:avLst/>
          </a:prstGeom>
          <a:ln w="38100" cap="sq">
            <a:solidFill>
              <a:srgbClr val="AAAAAA"/>
            </a:solidFill>
            <a:miter lim="400000"/>
          </a:ln>
        </p:spPr>
      </p:cxnSp>
      <p:cxnSp>
        <p:nvCxnSpPr>
          <p:cNvPr id="2131" name="Connection Line"/>
          <p:cNvCxnSpPr>
            <a:stCxn id="2155" idx="0"/>
            <a:endCxn id="2156" idx="0"/>
          </p:cNvCxnSpPr>
          <p:nvPr/>
        </p:nvCxnSpPr>
        <p:spPr>
          <a:xfrm>
            <a:off x="6816936" y="5367725"/>
            <a:ext cx="288150" cy="786008"/>
          </a:xfrm>
          <a:prstGeom prst="straightConnector1">
            <a:avLst/>
          </a:prstGeom>
          <a:ln w="38100" cap="sq">
            <a:solidFill>
              <a:srgbClr val="AAAAAA"/>
            </a:solidFill>
            <a:miter lim="400000"/>
          </a:ln>
        </p:spPr>
      </p:cxnSp>
      <p:cxnSp>
        <p:nvCxnSpPr>
          <p:cNvPr id="2132" name="Connection Line"/>
          <p:cNvCxnSpPr>
            <a:stCxn id="2158" idx="0"/>
            <a:endCxn id="2157" idx="0"/>
          </p:cNvCxnSpPr>
          <p:nvPr/>
        </p:nvCxnSpPr>
        <p:spPr>
          <a:xfrm flipH="1" flipV="1">
            <a:off x="8744655" y="6153732"/>
            <a:ext cx="144076" cy="2284238"/>
          </a:xfrm>
          <a:prstGeom prst="straightConnector1">
            <a:avLst/>
          </a:prstGeom>
          <a:ln w="38100" cap="sq">
            <a:solidFill>
              <a:srgbClr val="AAAAAA"/>
            </a:solidFill>
            <a:miter lim="400000"/>
          </a:ln>
        </p:spPr>
      </p:cxnSp>
      <p:cxnSp>
        <p:nvCxnSpPr>
          <p:cNvPr id="2133" name="Connection Line"/>
          <p:cNvCxnSpPr>
            <a:stCxn id="2155" idx="0"/>
            <a:endCxn id="2146" idx="0"/>
          </p:cNvCxnSpPr>
          <p:nvPr/>
        </p:nvCxnSpPr>
        <p:spPr>
          <a:xfrm flipH="1">
            <a:off x="5608269" y="5367725"/>
            <a:ext cx="1208668" cy="641933"/>
          </a:xfrm>
          <a:prstGeom prst="straightConnector1">
            <a:avLst/>
          </a:prstGeom>
          <a:ln w="38100" cap="sq">
            <a:solidFill>
              <a:srgbClr val="AAAAAA"/>
            </a:solidFill>
            <a:miter lim="400000"/>
          </a:ln>
        </p:spPr>
      </p:cxnSp>
      <p:cxnSp>
        <p:nvCxnSpPr>
          <p:cNvPr id="2134" name="Connection Line"/>
          <p:cNvCxnSpPr>
            <a:stCxn id="2146" idx="0"/>
            <a:endCxn id="2159" idx="0"/>
          </p:cNvCxnSpPr>
          <p:nvPr/>
        </p:nvCxnSpPr>
        <p:spPr>
          <a:xfrm flipH="1">
            <a:off x="4619860" y="6009657"/>
            <a:ext cx="988410" cy="1340539"/>
          </a:xfrm>
          <a:prstGeom prst="straightConnector1">
            <a:avLst/>
          </a:prstGeom>
          <a:ln w="38100" cap="sq">
            <a:solidFill>
              <a:srgbClr val="AAAAAA"/>
            </a:solidFill>
            <a:miter lim="400000"/>
          </a:ln>
        </p:spPr>
      </p:cxnSp>
      <p:cxnSp>
        <p:nvCxnSpPr>
          <p:cNvPr id="2135" name="Connection Line"/>
          <p:cNvCxnSpPr>
            <a:stCxn id="2159" idx="0"/>
            <a:endCxn id="2160" idx="0"/>
          </p:cNvCxnSpPr>
          <p:nvPr/>
        </p:nvCxnSpPr>
        <p:spPr>
          <a:xfrm>
            <a:off x="4619860" y="7350195"/>
            <a:ext cx="700261" cy="1087775"/>
          </a:xfrm>
          <a:prstGeom prst="straightConnector1">
            <a:avLst/>
          </a:prstGeom>
          <a:ln w="38100" cap="sq">
            <a:solidFill>
              <a:srgbClr val="AAAAAA"/>
            </a:solidFill>
            <a:miter lim="400000"/>
          </a:ln>
        </p:spPr>
      </p:cxnSp>
      <p:cxnSp>
        <p:nvCxnSpPr>
          <p:cNvPr id="2136" name="Connection Line"/>
          <p:cNvCxnSpPr>
            <a:stCxn id="2160" idx="0"/>
            <a:endCxn id="2158" idx="0"/>
          </p:cNvCxnSpPr>
          <p:nvPr/>
        </p:nvCxnSpPr>
        <p:spPr>
          <a:xfrm>
            <a:off x="5320120" y="8437969"/>
            <a:ext cx="3568611" cy="1"/>
          </a:xfrm>
          <a:prstGeom prst="straightConnector1">
            <a:avLst/>
          </a:prstGeom>
          <a:ln w="38100" cap="sq">
            <a:solidFill>
              <a:srgbClr val="AAAAAA"/>
            </a:solidFill>
            <a:miter lim="400000"/>
          </a:ln>
        </p:spPr>
      </p:cxnSp>
      <p:cxnSp>
        <p:nvCxnSpPr>
          <p:cNvPr id="2137" name="Connection Line"/>
          <p:cNvCxnSpPr>
            <a:stCxn id="2152" idx="0"/>
            <a:endCxn id="2158" idx="0"/>
          </p:cNvCxnSpPr>
          <p:nvPr/>
        </p:nvCxnSpPr>
        <p:spPr>
          <a:xfrm flipH="1" flipV="1">
            <a:off x="8888730" y="8437969"/>
            <a:ext cx="845307" cy="839946"/>
          </a:xfrm>
          <a:prstGeom prst="straightConnector1">
            <a:avLst/>
          </a:prstGeom>
          <a:ln w="38100" cap="sq">
            <a:solidFill>
              <a:srgbClr val="AAAAAA"/>
            </a:solidFill>
            <a:miter lim="400000"/>
          </a:ln>
        </p:spPr>
      </p:cxnSp>
      <p:cxnSp>
        <p:nvCxnSpPr>
          <p:cNvPr id="2138" name="Connection Line"/>
          <p:cNvCxnSpPr>
            <a:stCxn id="2160" idx="0"/>
            <a:endCxn id="2153" idx="0"/>
          </p:cNvCxnSpPr>
          <p:nvPr/>
        </p:nvCxnSpPr>
        <p:spPr>
          <a:xfrm flipH="1">
            <a:off x="4331711" y="8437969"/>
            <a:ext cx="988410" cy="839946"/>
          </a:xfrm>
          <a:prstGeom prst="straightConnector1">
            <a:avLst/>
          </a:prstGeom>
          <a:ln w="38100" cap="sq">
            <a:solidFill>
              <a:srgbClr val="AAAAAA"/>
            </a:solidFill>
            <a:miter lim="400000"/>
          </a:ln>
        </p:spPr>
      </p:cxnSp>
      <p:cxnSp>
        <p:nvCxnSpPr>
          <p:cNvPr id="2139" name="Connection Line"/>
          <p:cNvCxnSpPr>
            <a:stCxn id="2159" idx="0"/>
            <a:endCxn id="2154" idx="0"/>
          </p:cNvCxnSpPr>
          <p:nvPr/>
        </p:nvCxnSpPr>
        <p:spPr>
          <a:xfrm flipH="1">
            <a:off x="2748113" y="7350195"/>
            <a:ext cx="1871748" cy="1"/>
          </a:xfrm>
          <a:prstGeom prst="straightConnector1">
            <a:avLst/>
          </a:prstGeom>
          <a:ln w="38100" cap="sq">
            <a:solidFill>
              <a:srgbClr val="AAAAAA"/>
            </a:solidFill>
            <a:miter lim="400000"/>
          </a:ln>
        </p:spPr>
      </p:cxnSp>
      <p:cxnSp>
        <p:nvCxnSpPr>
          <p:cNvPr id="2140" name="Connection Line"/>
          <p:cNvCxnSpPr>
            <a:stCxn id="2157" idx="0"/>
            <a:endCxn id="2125" idx="0"/>
          </p:cNvCxnSpPr>
          <p:nvPr/>
        </p:nvCxnSpPr>
        <p:spPr>
          <a:xfrm>
            <a:off x="8744655" y="6153732"/>
            <a:ext cx="2485309" cy="90101"/>
          </a:xfrm>
          <a:prstGeom prst="straightConnector1">
            <a:avLst/>
          </a:prstGeom>
          <a:ln w="38100" cap="sq">
            <a:solidFill>
              <a:srgbClr val="AAAAAA"/>
            </a:solidFill>
            <a:miter lim="400000"/>
          </a:ln>
        </p:spPr>
      </p:cxnSp>
      <p:cxnSp>
        <p:nvCxnSpPr>
          <p:cNvPr id="2141" name="Connection Line"/>
          <p:cNvCxnSpPr>
            <a:stCxn id="2157" idx="0"/>
            <a:endCxn id="2147" idx="0"/>
          </p:cNvCxnSpPr>
          <p:nvPr/>
        </p:nvCxnSpPr>
        <p:spPr>
          <a:xfrm flipH="1">
            <a:off x="7935712" y="6153732"/>
            <a:ext cx="808944" cy="619179"/>
          </a:xfrm>
          <a:prstGeom prst="straightConnector1">
            <a:avLst/>
          </a:prstGeom>
          <a:ln w="38100" cap="sq">
            <a:solidFill>
              <a:srgbClr val="AAAAAA"/>
            </a:solidFill>
            <a:miter lim="400000"/>
          </a:ln>
        </p:spPr>
      </p:cxnSp>
      <p:cxnSp>
        <p:nvCxnSpPr>
          <p:cNvPr id="2142" name="Connection Line"/>
          <p:cNvCxnSpPr>
            <a:stCxn id="2150" idx="0"/>
            <a:endCxn id="2146" idx="0"/>
          </p:cNvCxnSpPr>
          <p:nvPr/>
        </p:nvCxnSpPr>
        <p:spPr>
          <a:xfrm flipH="1" flipV="1">
            <a:off x="5608269" y="6009657"/>
            <a:ext cx="354335" cy="763254"/>
          </a:xfrm>
          <a:prstGeom prst="straightConnector1">
            <a:avLst/>
          </a:prstGeom>
          <a:ln w="38100" cap="sq">
            <a:solidFill>
              <a:srgbClr val="AAAAAA"/>
            </a:solidFill>
            <a:miter lim="400000"/>
          </a:ln>
        </p:spPr>
      </p:cxnSp>
      <p:cxnSp>
        <p:nvCxnSpPr>
          <p:cNvPr id="2143" name="Connection Line"/>
          <p:cNvCxnSpPr>
            <a:stCxn id="2156" idx="0"/>
            <a:endCxn id="2150" idx="0"/>
          </p:cNvCxnSpPr>
          <p:nvPr/>
        </p:nvCxnSpPr>
        <p:spPr>
          <a:xfrm flipH="1">
            <a:off x="5962603" y="6153732"/>
            <a:ext cx="1142483" cy="619179"/>
          </a:xfrm>
          <a:prstGeom prst="straightConnector1">
            <a:avLst/>
          </a:prstGeom>
          <a:ln w="38100" cap="sq">
            <a:solidFill>
              <a:srgbClr val="AAAAAA"/>
            </a:solidFill>
            <a:miter lim="400000"/>
          </a:ln>
        </p:spPr>
      </p:cxnSp>
      <p:sp>
        <p:nvSpPr>
          <p:cNvPr id="2144" name="Circle"/>
          <p:cNvSpPr/>
          <p:nvPr/>
        </p:nvSpPr>
        <p:spPr>
          <a:xfrm>
            <a:off x="4193987" y="4771793"/>
            <a:ext cx="275449" cy="275450"/>
          </a:xfrm>
          <a:prstGeom prst="ellipse">
            <a:avLst/>
          </a:prstGeom>
          <a:solidFill>
            <a:srgbClr val="CBCBCB"/>
          </a:solidFill>
          <a:ln w="12700" cap="sq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cxnSp>
        <p:nvCxnSpPr>
          <p:cNvPr id="2145" name="Connection Line"/>
          <p:cNvCxnSpPr>
            <a:stCxn id="2151" idx="0"/>
            <a:endCxn id="2144" idx="0"/>
          </p:cNvCxnSpPr>
          <p:nvPr/>
        </p:nvCxnSpPr>
        <p:spPr>
          <a:xfrm flipH="1">
            <a:off x="4331711" y="4909518"/>
            <a:ext cx="5546400" cy="1"/>
          </a:xfrm>
          <a:prstGeom prst="straightConnector1">
            <a:avLst/>
          </a:prstGeom>
          <a:ln w="38100">
            <a:solidFill>
              <a:srgbClr val="AAAAAA"/>
            </a:solidFill>
            <a:miter lim="400000"/>
          </a:ln>
        </p:spPr>
      </p:cxnSp>
      <p:sp>
        <p:nvSpPr>
          <p:cNvPr id="2146" name="Circle"/>
          <p:cNvSpPr/>
          <p:nvPr/>
        </p:nvSpPr>
        <p:spPr>
          <a:xfrm>
            <a:off x="5470545" y="5871933"/>
            <a:ext cx="275450" cy="275449"/>
          </a:xfrm>
          <a:prstGeom prst="ellipse">
            <a:avLst/>
          </a:prstGeom>
          <a:solidFill>
            <a:srgbClr val="CBCBCB"/>
          </a:solidFill>
          <a:ln w="12700" cap="sq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147" name="Circle"/>
          <p:cNvSpPr/>
          <p:nvPr/>
        </p:nvSpPr>
        <p:spPr>
          <a:xfrm>
            <a:off x="7797988" y="6635185"/>
            <a:ext cx="275450" cy="275450"/>
          </a:xfrm>
          <a:prstGeom prst="ellipse">
            <a:avLst/>
          </a:prstGeom>
          <a:solidFill>
            <a:srgbClr val="CBCBCB"/>
          </a:solidFill>
          <a:ln w="12700" cap="sq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148" name="Circle"/>
          <p:cNvSpPr/>
          <p:nvPr/>
        </p:nvSpPr>
        <p:spPr>
          <a:xfrm>
            <a:off x="7834348" y="7658065"/>
            <a:ext cx="275450" cy="275450"/>
          </a:xfrm>
          <a:prstGeom prst="ellipse">
            <a:avLst/>
          </a:prstGeom>
          <a:solidFill>
            <a:srgbClr val="CBCBCB"/>
          </a:solidFill>
          <a:ln w="12700" cap="sq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149" name="Circle"/>
          <p:cNvSpPr/>
          <p:nvPr/>
        </p:nvSpPr>
        <p:spPr>
          <a:xfrm>
            <a:off x="5824879" y="7658065"/>
            <a:ext cx="275450" cy="275450"/>
          </a:xfrm>
          <a:prstGeom prst="ellipse">
            <a:avLst/>
          </a:prstGeom>
          <a:solidFill>
            <a:srgbClr val="CBCBCB"/>
          </a:solidFill>
          <a:ln w="12700" cap="sq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150" name="Circle"/>
          <p:cNvSpPr/>
          <p:nvPr/>
        </p:nvSpPr>
        <p:spPr>
          <a:xfrm>
            <a:off x="5824879" y="6635185"/>
            <a:ext cx="275450" cy="275450"/>
          </a:xfrm>
          <a:prstGeom prst="ellipse">
            <a:avLst/>
          </a:prstGeom>
          <a:solidFill>
            <a:srgbClr val="CBCBCB"/>
          </a:solidFill>
          <a:ln w="12700" cap="sq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151" name="Circle"/>
          <p:cNvSpPr/>
          <p:nvPr/>
        </p:nvSpPr>
        <p:spPr>
          <a:xfrm>
            <a:off x="9740386" y="4771793"/>
            <a:ext cx="275449" cy="275450"/>
          </a:xfrm>
          <a:prstGeom prst="ellipse">
            <a:avLst/>
          </a:prstGeom>
          <a:solidFill>
            <a:srgbClr val="CBCBCB"/>
          </a:solidFill>
          <a:ln w="12700" cap="sq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152" name="Circle"/>
          <p:cNvSpPr/>
          <p:nvPr/>
        </p:nvSpPr>
        <p:spPr>
          <a:xfrm>
            <a:off x="9596311" y="9140190"/>
            <a:ext cx="275450" cy="275450"/>
          </a:xfrm>
          <a:prstGeom prst="ellipse">
            <a:avLst/>
          </a:prstGeom>
          <a:solidFill>
            <a:srgbClr val="CBCBCB"/>
          </a:solidFill>
          <a:ln w="12700" cap="sq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153" name="Circle"/>
          <p:cNvSpPr/>
          <p:nvPr/>
        </p:nvSpPr>
        <p:spPr>
          <a:xfrm>
            <a:off x="4193987" y="9140190"/>
            <a:ext cx="275449" cy="275450"/>
          </a:xfrm>
          <a:prstGeom prst="ellipse">
            <a:avLst/>
          </a:prstGeom>
          <a:solidFill>
            <a:srgbClr val="CBCBCB"/>
          </a:solidFill>
          <a:ln w="12700" cap="sq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154" name="Circle"/>
          <p:cNvSpPr/>
          <p:nvPr/>
        </p:nvSpPr>
        <p:spPr>
          <a:xfrm>
            <a:off x="2610389" y="7212471"/>
            <a:ext cx="275450" cy="275450"/>
          </a:xfrm>
          <a:prstGeom prst="ellipse">
            <a:avLst/>
          </a:prstGeom>
          <a:solidFill>
            <a:srgbClr val="CBCBCB"/>
          </a:solidFill>
          <a:ln w="12700" cap="sq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155" name="Circle"/>
          <p:cNvSpPr/>
          <p:nvPr/>
        </p:nvSpPr>
        <p:spPr>
          <a:xfrm>
            <a:off x="6679212" y="5230000"/>
            <a:ext cx="275450" cy="275450"/>
          </a:xfrm>
          <a:prstGeom prst="ellipse">
            <a:avLst/>
          </a:prstGeom>
          <a:solidFill>
            <a:srgbClr val="CBCBCB"/>
          </a:solidFill>
          <a:ln w="12700" cap="sq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156" name="Circle"/>
          <p:cNvSpPr/>
          <p:nvPr/>
        </p:nvSpPr>
        <p:spPr>
          <a:xfrm>
            <a:off x="6967361" y="6016007"/>
            <a:ext cx="275450" cy="275450"/>
          </a:xfrm>
          <a:prstGeom prst="ellipse">
            <a:avLst/>
          </a:prstGeom>
          <a:solidFill>
            <a:srgbClr val="CBCBCB"/>
          </a:solidFill>
          <a:ln w="12700" cap="sq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157" name="Circle"/>
          <p:cNvSpPr/>
          <p:nvPr/>
        </p:nvSpPr>
        <p:spPr>
          <a:xfrm>
            <a:off x="8606931" y="6016007"/>
            <a:ext cx="275450" cy="275450"/>
          </a:xfrm>
          <a:prstGeom prst="ellipse">
            <a:avLst/>
          </a:prstGeom>
          <a:solidFill>
            <a:srgbClr val="CBCBCB"/>
          </a:solidFill>
          <a:ln w="12700" cap="sq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158" name="Circle"/>
          <p:cNvSpPr/>
          <p:nvPr/>
        </p:nvSpPr>
        <p:spPr>
          <a:xfrm>
            <a:off x="8751006" y="8300245"/>
            <a:ext cx="275450" cy="275450"/>
          </a:xfrm>
          <a:prstGeom prst="ellipse">
            <a:avLst/>
          </a:prstGeom>
          <a:solidFill>
            <a:srgbClr val="CBCBCB"/>
          </a:solidFill>
          <a:ln w="12700" cap="sq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159" name="Circle"/>
          <p:cNvSpPr/>
          <p:nvPr/>
        </p:nvSpPr>
        <p:spPr>
          <a:xfrm>
            <a:off x="4482136" y="7212471"/>
            <a:ext cx="275449" cy="275450"/>
          </a:xfrm>
          <a:prstGeom prst="ellipse">
            <a:avLst/>
          </a:prstGeom>
          <a:solidFill>
            <a:srgbClr val="CBCBCB"/>
          </a:solidFill>
          <a:ln w="12700" cap="sq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160" name="Circle"/>
          <p:cNvSpPr/>
          <p:nvPr/>
        </p:nvSpPr>
        <p:spPr>
          <a:xfrm>
            <a:off x="5182396" y="8300245"/>
            <a:ext cx="275450" cy="275450"/>
          </a:xfrm>
          <a:prstGeom prst="ellipse">
            <a:avLst/>
          </a:prstGeom>
          <a:solidFill>
            <a:srgbClr val="CBCBCB"/>
          </a:solidFill>
          <a:ln w="12700" cap="sq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19" grpId="1" animBg="1" advAuto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4" name="Line"/>
          <p:cNvSpPr/>
          <p:nvPr/>
        </p:nvSpPr>
        <p:spPr>
          <a:xfrm flipV="1">
            <a:off x="825500" y="990572"/>
            <a:ext cx="11366500" cy="28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165" name="Application:  register alloc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Application:  register allocation</a:t>
            </a:r>
          </a:p>
        </p:txBody>
      </p:sp>
      <p:sp>
        <p:nvSpPr>
          <p:cNvPr id="2166" name="Register allocation.  Assign program variables to machine registers so that no more than k registers are used and no two program variables that are needed at the same time are assigned to the same register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Register allocation.  </a:t>
            </a:r>
            <a:r>
              <a:rPr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Assign program variables to machine registers so that</a:t>
            </a:r>
            <a:br>
              <a:rPr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r>
              <a:rPr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no more than </a:t>
            </a:r>
            <a:r>
              <a:rPr i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k</a:t>
            </a:r>
            <a:r>
              <a:rPr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registers are used and no two program variables that are needed at the same time are assigned to the same register.</a:t>
            </a:r>
          </a:p>
          <a:p>
            <a:br>
              <a:rPr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r>
              <a:rPr dirty="0"/>
              <a:t>Interference graph.  </a:t>
            </a:r>
            <a:r>
              <a:rPr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Nodes are program variables; edge </a:t>
            </a:r>
            <a:r>
              <a:rPr dirty="0">
                <a:solidFill>
                  <a:srgbClr val="000000"/>
                </a:solidFill>
              </a:rPr>
              <a:t>between </a:t>
            </a:r>
            <a:r>
              <a:rPr i="1" dirty="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u</a:t>
            </a:r>
            <a:r>
              <a:rPr dirty="0">
                <a:solidFill>
                  <a:srgbClr val="000000"/>
                </a:solidFill>
              </a:rPr>
              <a:t> and </a:t>
            </a:r>
            <a:r>
              <a:rPr i="1" dirty="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v</a:t>
            </a:r>
            <a:br>
              <a:rPr i="1" dirty="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</a:br>
            <a:r>
              <a:rPr dirty="0">
                <a:solidFill>
                  <a:srgbClr val="000000"/>
                </a:solidFill>
              </a:rPr>
              <a:t>if there exists an operation where both </a:t>
            </a:r>
            <a:r>
              <a:rPr i="1" dirty="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u</a:t>
            </a:r>
            <a:r>
              <a:rPr dirty="0">
                <a:solidFill>
                  <a:srgbClr val="000000"/>
                </a:solidFill>
              </a:rPr>
              <a:t> and </a:t>
            </a:r>
            <a:r>
              <a:rPr i="1" dirty="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v</a:t>
            </a:r>
            <a:r>
              <a:rPr dirty="0">
                <a:solidFill>
                  <a:srgbClr val="000000"/>
                </a:solidFill>
              </a:rPr>
              <a:t> are “live” at the same time.</a:t>
            </a:r>
          </a:p>
          <a:p>
            <a:br>
              <a:rPr dirty="0">
                <a:solidFill>
                  <a:srgbClr val="000000"/>
                </a:solidFill>
              </a:rPr>
            </a:br>
            <a:r>
              <a:rPr dirty="0"/>
              <a:t>Observation.  </a:t>
            </a:r>
            <a:r>
              <a:rPr dirty="0">
                <a:solidFill>
                  <a:srgbClr val="606060"/>
                </a:solidFill>
                <a:uFill>
                  <a:solidFill>
                    <a:srgbClr val="606060"/>
                  </a:solidFill>
                </a:uFill>
              </a:rPr>
              <a:t>[</a:t>
            </a:r>
            <a:r>
              <a:rPr dirty="0" err="1">
                <a:solidFill>
                  <a:srgbClr val="606060"/>
                </a:solidFill>
                <a:uFill>
                  <a:solidFill>
                    <a:srgbClr val="606060"/>
                  </a:solidFill>
                </a:uFill>
              </a:rPr>
              <a:t>Chaitin</a:t>
            </a:r>
            <a:r>
              <a:rPr dirty="0">
                <a:solidFill>
                  <a:srgbClr val="606060"/>
                </a:solidFill>
                <a:uFill>
                  <a:solidFill>
                    <a:srgbClr val="606060"/>
                  </a:solidFill>
                </a:uFill>
              </a:rPr>
              <a:t> 1982]</a:t>
            </a:r>
            <a:r>
              <a:rPr dirty="0"/>
              <a:t>  </a:t>
            </a:r>
            <a:r>
              <a:rPr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Can solve register allocation problem </a:t>
            </a:r>
            <a:r>
              <a:rPr dirty="0" err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iff</a:t>
            </a:r>
            <a:r>
              <a:rPr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interference graph is </a:t>
            </a:r>
            <a:r>
              <a:rPr i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k-</a:t>
            </a:r>
            <a:r>
              <a:rPr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colorable.</a:t>
            </a:r>
          </a:p>
          <a:p>
            <a:br>
              <a:rPr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r>
              <a:rPr dirty="0"/>
              <a:t>Fact.  </a:t>
            </a:r>
            <a:r>
              <a:rPr cap="small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3-Color</a:t>
            </a:r>
            <a:r>
              <a:rPr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</a:t>
            </a:r>
            <a:r>
              <a:rPr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≤ </a:t>
            </a:r>
            <a:r>
              <a:rPr baseline="-2025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P</a:t>
            </a:r>
            <a:r>
              <a:rPr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</a:t>
            </a:r>
            <a:r>
              <a:rPr cap="small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K-Register-Allocation</a:t>
            </a:r>
            <a:r>
              <a:rPr sz="220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</a:t>
            </a:r>
            <a:r>
              <a:rPr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for any constant </a:t>
            </a:r>
            <a:r>
              <a:rPr i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k</a:t>
            </a:r>
            <a:r>
              <a:rPr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 ≥  3</a:t>
            </a:r>
            <a:r>
              <a:rPr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.</a:t>
            </a:r>
          </a:p>
        </p:txBody>
      </p:sp>
      <p:sp>
        <p:nvSpPr>
          <p:cNvPr id="216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36</a:t>
            </a:fld>
            <a:endParaRPr/>
          </a:p>
        </p:txBody>
      </p:sp>
      <p:pic>
        <p:nvPicPr>
          <p:cNvPr id="2168" name="chaitin.pdf" descr="chaitin.pdf"/>
          <p:cNvPicPr>
            <a:picLocks noChangeAspect="1"/>
          </p:cNvPicPr>
          <p:nvPr/>
        </p:nvPicPr>
        <p:blipFill>
          <a:blip r:embed="rId3"/>
          <a:srcRect l="21732" t="6818" r="18790" b="80429"/>
          <a:stretch>
            <a:fillRect/>
          </a:stretch>
        </p:blipFill>
        <p:spPr>
          <a:xfrm>
            <a:off x="3657600" y="7353300"/>
            <a:ext cx="5689600" cy="157870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1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2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21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66" grpId="1" build="p" animBg="1" advAuto="0"/>
      <p:bldP spid="2168" grpId="2" animBg="1" advAuto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Line"/>
          <p:cNvSpPr/>
          <p:nvPr/>
        </p:nvSpPr>
        <p:spPr>
          <a:xfrm flipV="1">
            <a:off x="825500" y="990572"/>
            <a:ext cx="11366500" cy="28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173" name="3-satisfiability reduces to 3-colorabilit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3-satisfiability reduces to 3-colorability</a:t>
            </a:r>
          </a:p>
        </p:txBody>
      </p:sp>
      <p:sp>
        <p:nvSpPr>
          <p:cNvPr id="2174" name="Theorem.  3-Sat ≤ P 3-Color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Theorem.  </a:t>
            </a:r>
            <a:r>
              <a:rPr cap="small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3-Sat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≤ </a:t>
            </a:r>
            <a:r>
              <a:rPr baseline="-2025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P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</a:t>
            </a:r>
            <a:r>
              <a:rPr cap="small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3-Color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.</a:t>
            </a:r>
          </a:p>
          <a:p>
            <a:br/>
            <a:r>
              <a:t>Pf.  </a:t>
            </a:r>
            <a:r>
              <a:rPr>
                <a:solidFill>
                  <a:srgbClr val="000000"/>
                </a:solidFill>
              </a:rPr>
              <a:t>Given </a:t>
            </a:r>
            <a:r>
              <a:rPr cap="small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3-Sat</a:t>
            </a:r>
            <a:r>
              <a:rPr>
                <a:solidFill>
                  <a:srgbClr val="000000"/>
                </a:solidFill>
              </a:rPr>
              <a:t> instance </a:t>
            </a:r>
            <a:r>
              <a: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Φ</a:t>
            </a:r>
            <a:r>
              <a:rPr>
                <a:solidFill>
                  <a:srgbClr val="000000"/>
                </a:solidFill>
              </a:rPr>
              <a:t>, we construct an instance of </a:t>
            </a:r>
            <a:r>
              <a:rPr cap="small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3-Color</a:t>
            </a:r>
            <a:r>
              <a:rPr>
                <a:solidFill>
                  <a:srgbClr val="000000"/>
                </a:solidFill>
              </a:rPr>
              <a:t> that</a:t>
            </a:r>
            <a:br>
              <a:rPr>
                <a:solidFill>
                  <a:srgbClr val="000000"/>
                </a:solidFill>
              </a:rPr>
            </a:br>
            <a:r>
              <a:rPr>
                <a:solidFill>
                  <a:srgbClr val="000000"/>
                </a:solidFill>
              </a:rPr>
              <a:t>is 3-colorable iff </a:t>
            </a:r>
            <a:r>
              <a: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Φ</a:t>
            </a:r>
            <a:r>
              <a:rPr>
                <a:solidFill>
                  <a:srgbClr val="000000"/>
                </a:solidFill>
              </a:rPr>
              <a:t> is satisfiable.</a:t>
            </a:r>
          </a:p>
        </p:txBody>
      </p:sp>
      <p:sp>
        <p:nvSpPr>
          <p:cNvPr id="217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37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7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1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1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74" grpId="1" build="p" animBg="1" advAuto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7" name="Line"/>
          <p:cNvSpPr/>
          <p:nvPr/>
        </p:nvSpPr>
        <p:spPr>
          <a:xfrm flipV="1">
            <a:off x="825500" y="990572"/>
            <a:ext cx="11366500" cy="28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178" name="3-satisfiability reduces to 3-colorabilit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3-satisfiability reduces to 3-colorability</a:t>
            </a:r>
          </a:p>
        </p:txBody>
      </p:sp>
      <p:sp>
        <p:nvSpPr>
          <p:cNvPr id="2179" name="Construction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Construction.</a:t>
            </a:r>
          </a:p>
          <a:p>
            <a:pPr marL="965200" lvl="1" indent="-673100">
              <a:buSzPct val="100000"/>
              <a:buFontTx/>
              <a:buAutoNum type="romanLcParenBoth"/>
            </a:pPr>
            <a:r>
              <a:rPr dirty="0"/>
              <a:t>Create a graph </a:t>
            </a:r>
            <a:r>
              <a:rPr i="1" dirty="0">
                <a:latin typeface="Times"/>
                <a:ea typeface="Times"/>
                <a:cs typeface="Times"/>
                <a:sym typeface="Times"/>
              </a:rPr>
              <a:t>G</a:t>
            </a:r>
            <a:r>
              <a:rPr dirty="0"/>
              <a:t> with a node for each literal.</a:t>
            </a:r>
          </a:p>
          <a:p>
            <a:pPr marL="965200" lvl="1" indent="-673100">
              <a:buSzPct val="100000"/>
              <a:buFontTx/>
              <a:buAutoNum type="romanLcParenBoth"/>
            </a:pPr>
            <a:r>
              <a:rPr dirty="0"/>
              <a:t>Connect each literal to its negation.</a:t>
            </a:r>
          </a:p>
          <a:p>
            <a:pPr marL="965200" lvl="1" indent="-673100">
              <a:buSzPct val="100000"/>
              <a:buFontTx/>
              <a:buAutoNum type="romanLcParenBoth"/>
            </a:pPr>
            <a:r>
              <a:rPr dirty="0"/>
              <a:t>Create 3 new nodes </a:t>
            </a:r>
            <a:r>
              <a:rPr i="1" dirty="0">
                <a:latin typeface="Times"/>
                <a:ea typeface="Times"/>
                <a:cs typeface="Times"/>
                <a:sym typeface="Times"/>
              </a:rPr>
              <a:t>T</a:t>
            </a:r>
            <a:r>
              <a:rPr dirty="0"/>
              <a:t>, </a:t>
            </a:r>
            <a:r>
              <a:rPr i="1" dirty="0">
                <a:latin typeface="Times"/>
                <a:ea typeface="Times"/>
                <a:cs typeface="Times"/>
                <a:sym typeface="Times"/>
              </a:rPr>
              <a:t>F</a:t>
            </a:r>
            <a:r>
              <a:rPr dirty="0"/>
              <a:t>, and </a:t>
            </a:r>
            <a:r>
              <a:rPr i="1" dirty="0">
                <a:latin typeface="Times"/>
                <a:ea typeface="Times"/>
                <a:cs typeface="Times"/>
                <a:sym typeface="Times"/>
              </a:rPr>
              <a:t>B</a:t>
            </a:r>
            <a:r>
              <a:rPr dirty="0"/>
              <a:t>; connect them in a triangle.</a:t>
            </a:r>
          </a:p>
          <a:p>
            <a:pPr marL="965200" lvl="1" indent="-673100">
              <a:buSzPct val="100000"/>
              <a:buFontTx/>
              <a:buAutoNum type="romanLcParenBoth"/>
            </a:pPr>
            <a:r>
              <a:rPr dirty="0"/>
              <a:t>Connect each literal to </a:t>
            </a:r>
            <a:r>
              <a:rPr i="1" dirty="0">
                <a:latin typeface="Times"/>
                <a:ea typeface="Times"/>
                <a:cs typeface="Times"/>
                <a:sym typeface="Times"/>
              </a:rPr>
              <a:t>B</a:t>
            </a:r>
            <a:r>
              <a:rPr dirty="0"/>
              <a:t>.</a:t>
            </a:r>
          </a:p>
          <a:p>
            <a:pPr marL="965200" lvl="1" indent="-673100">
              <a:buSzPct val="100000"/>
              <a:buFontTx/>
              <a:buAutoNum type="romanLcParenBoth"/>
            </a:pPr>
            <a:r>
              <a:rPr dirty="0"/>
              <a:t>For each clause </a:t>
            </a:r>
            <a:r>
              <a:rPr i="1" dirty="0" err="1">
                <a:latin typeface="Times"/>
                <a:ea typeface="Times"/>
                <a:cs typeface="Times"/>
                <a:sym typeface="Times"/>
              </a:rPr>
              <a:t>C</a:t>
            </a:r>
            <a:r>
              <a:rPr i="1" baseline="-5999" dirty="0" err="1">
                <a:latin typeface="Times"/>
                <a:ea typeface="Times"/>
                <a:cs typeface="Times"/>
                <a:sym typeface="Times"/>
              </a:rPr>
              <a:t>j</a:t>
            </a:r>
            <a:r>
              <a:rPr dirty="0"/>
              <a:t>, add a gadget of 6 nodes and 13 edges.</a:t>
            </a:r>
          </a:p>
        </p:txBody>
      </p:sp>
      <p:sp>
        <p:nvSpPr>
          <p:cNvPr id="218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38</a:t>
            </a:fld>
            <a:endParaRPr/>
          </a:p>
        </p:txBody>
      </p:sp>
      <p:grpSp>
        <p:nvGrpSpPr>
          <p:cNvPr id="2183" name="Group"/>
          <p:cNvGrpSpPr/>
          <p:nvPr/>
        </p:nvGrpSpPr>
        <p:grpSpPr>
          <a:xfrm>
            <a:off x="5206435" y="6100515"/>
            <a:ext cx="460588" cy="460588"/>
            <a:chOff x="0" y="0"/>
            <a:chExt cx="460586" cy="460586"/>
          </a:xfrm>
        </p:grpSpPr>
        <p:sp>
          <p:nvSpPr>
            <p:cNvPr id="2181" name="Circle"/>
            <p:cNvSpPr/>
            <p:nvPr/>
          </p:nvSpPr>
          <p:spPr>
            <a:xfrm>
              <a:off x="0" y="0"/>
              <a:ext cx="460587" cy="460587"/>
            </a:xfrm>
            <a:prstGeom prst="ellipse">
              <a:avLst/>
            </a:prstGeom>
            <a:solidFill>
              <a:srgbClr val="CBCBCB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182" name="T"/>
            <p:cNvSpPr txBox="1"/>
            <p:nvPr/>
          </p:nvSpPr>
          <p:spPr>
            <a:xfrm>
              <a:off x="84697" y="87521"/>
              <a:ext cx="291192" cy="28582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marL="57587" marR="57587">
                <a:defRPr sz="1800">
                  <a:solidFill>
                    <a:srgbClr val="000000"/>
                  </a:solidFill>
                </a:defRPr>
              </a:lvl1pPr>
            </a:lstStyle>
            <a:p>
              <a:r>
                <a:t>T</a:t>
              </a:r>
            </a:p>
          </p:txBody>
        </p:sp>
      </p:grpSp>
      <p:grpSp>
        <p:nvGrpSpPr>
          <p:cNvPr id="2186" name="Group"/>
          <p:cNvGrpSpPr/>
          <p:nvPr/>
        </p:nvGrpSpPr>
        <p:grpSpPr>
          <a:xfrm>
            <a:off x="6010204" y="7143608"/>
            <a:ext cx="442525" cy="442526"/>
            <a:chOff x="0" y="0"/>
            <a:chExt cx="442524" cy="442524"/>
          </a:xfrm>
        </p:grpSpPr>
        <p:sp>
          <p:nvSpPr>
            <p:cNvPr id="2184" name="Circle"/>
            <p:cNvSpPr/>
            <p:nvPr/>
          </p:nvSpPr>
          <p:spPr>
            <a:xfrm>
              <a:off x="0" y="0"/>
              <a:ext cx="442525" cy="442525"/>
            </a:xfrm>
            <a:prstGeom prst="ellipse">
              <a:avLst/>
            </a:prstGeom>
            <a:solidFill>
              <a:srgbClr val="CBCBCB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185" name="B"/>
            <p:cNvSpPr txBox="1"/>
            <p:nvPr/>
          </p:nvSpPr>
          <p:spPr>
            <a:xfrm>
              <a:off x="82296" y="80183"/>
              <a:ext cx="277933" cy="28582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marL="57587" marR="57587">
                <a:buClr>
                  <a:srgbClr val="FFFFFF"/>
                </a:buClr>
                <a:defRPr sz="1800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defRPr>
              </a:lvl1pPr>
            </a:lstStyle>
            <a:p>
              <a:r>
                <a:t>B</a:t>
              </a:r>
            </a:p>
          </p:txBody>
        </p:sp>
      </p:grpSp>
      <p:grpSp>
        <p:nvGrpSpPr>
          <p:cNvPr id="2189" name="Group"/>
          <p:cNvGrpSpPr/>
          <p:nvPr/>
        </p:nvGrpSpPr>
        <p:grpSpPr>
          <a:xfrm>
            <a:off x="6818489" y="6118578"/>
            <a:ext cx="442525" cy="442525"/>
            <a:chOff x="0" y="0"/>
            <a:chExt cx="442524" cy="442524"/>
          </a:xfrm>
        </p:grpSpPr>
        <p:sp>
          <p:nvSpPr>
            <p:cNvPr id="2187" name="Circle"/>
            <p:cNvSpPr/>
            <p:nvPr/>
          </p:nvSpPr>
          <p:spPr>
            <a:xfrm>
              <a:off x="0" y="0"/>
              <a:ext cx="442525" cy="442525"/>
            </a:xfrm>
            <a:prstGeom prst="ellipse">
              <a:avLst/>
            </a:prstGeom>
            <a:solidFill>
              <a:srgbClr val="CBCBCB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188" name="F"/>
            <p:cNvSpPr txBox="1"/>
            <p:nvPr/>
          </p:nvSpPr>
          <p:spPr>
            <a:xfrm>
              <a:off x="86754" y="80183"/>
              <a:ext cx="269018" cy="28582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marL="57587" marR="57587">
                <a:buClr>
                  <a:srgbClr val="FFFFFF"/>
                </a:buClr>
                <a:defRPr sz="1800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defRPr>
              </a:lvl1pPr>
            </a:lstStyle>
            <a:p>
              <a:r>
                <a:t>F</a:t>
              </a:r>
            </a:p>
          </p:txBody>
        </p:sp>
      </p:grpSp>
      <p:sp>
        <p:nvSpPr>
          <p:cNvPr id="2225" name="Connection Line"/>
          <p:cNvSpPr/>
          <p:nvPr/>
        </p:nvSpPr>
        <p:spPr>
          <a:xfrm>
            <a:off x="5673553" y="6332143"/>
            <a:ext cx="1138591" cy="64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19050" cap="sq">
            <a:solidFill>
              <a:srgbClr val="000000"/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2226" name="Connection Line"/>
          <p:cNvSpPr/>
          <p:nvPr/>
        </p:nvSpPr>
        <p:spPr>
          <a:xfrm>
            <a:off x="5580996" y="6518520"/>
            <a:ext cx="511771" cy="6658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19050" cap="sq">
            <a:solidFill>
              <a:srgbClr val="000000"/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2227" name="Connection Line"/>
          <p:cNvSpPr/>
          <p:nvPr/>
        </p:nvSpPr>
        <p:spPr>
          <a:xfrm>
            <a:off x="6372397" y="6518561"/>
            <a:ext cx="526425" cy="6675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19050" cap="sq">
            <a:solidFill>
              <a:srgbClr val="000000"/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2193" name="Circle"/>
          <p:cNvSpPr/>
          <p:nvPr/>
        </p:nvSpPr>
        <p:spPr>
          <a:xfrm>
            <a:off x="1511300" y="8934026"/>
            <a:ext cx="494454" cy="494455"/>
          </a:xfrm>
          <a:prstGeom prst="ellipse">
            <a:avLst/>
          </a:prstGeom>
          <a:solidFill>
            <a:srgbClr val="CBCBCB"/>
          </a:solidFill>
          <a:ln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194" name="Circle"/>
          <p:cNvSpPr/>
          <p:nvPr/>
        </p:nvSpPr>
        <p:spPr>
          <a:xfrm>
            <a:off x="2603500" y="8934026"/>
            <a:ext cx="494454" cy="494455"/>
          </a:xfrm>
          <a:prstGeom prst="ellipse">
            <a:avLst/>
          </a:prstGeom>
          <a:solidFill>
            <a:srgbClr val="CBCBCB"/>
          </a:solidFill>
          <a:ln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195" name="Circle"/>
          <p:cNvSpPr/>
          <p:nvPr/>
        </p:nvSpPr>
        <p:spPr>
          <a:xfrm>
            <a:off x="3898900" y="8934026"/>
            <a:ext cx="494454" cy="494455"/>
          </a:xfrm>
          <a:prstGeom prst="ellipse">
            <a:avLst/>
          </a:prstGeom>
          <a:solidFill>
            <a:srgbClr val="CBCBCB"/>
          </a:solidFill>
          <a:ln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196" name="Circle"/>
          <p:cNvSpPr/>
          <p:nvPr/>
        </p:nvSpPr>
        <p:spPr>
          <a:xfrm>
            <a:off x="5032586" y="8934026"/>
            <a:ext cx="494454" cy="494455"/>
          </a:xfrm>
          <a:prstGeom prst="ellipse">
            <a:avLst/>
          </a:prstGeom>
          <a:solidFill>
            <a:srgbClr val="CBCBCB"/>
          </a:solidFill>
          <a:ln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197" name="Circle"/>
          <p:cNvSpPr/>
          <p:nvPr/>
        </p:nvSpPr>
        <p:spPr>
          <a:xfrm>
            <a:off x="9867900" y="8934026"/>
            <a:ext cx="494454" cy="494455"/>
          </a:xfrm>
          <a:prstGeom prst="ellipse">
            <a:avLst/>
          </a:prstGeom>
          <a:solidFill>
            <a:srgbClr val="CBCBCB"/>
          </a:solidFill>
          <a:ln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198" name="Circle"/>
          <p:cNvSpPr/>
          <p:nvPr/>
        </p:nvSpPr>
        <p:spPr>
          <a:xfrm>
            <a:off x="11101493" y="8934026"/>
            <a:ext cx="494455" cy="494455"/>
          </a:xfrm>
          <a:prstGeom prst="ellipse">
            <a:avLst/>
          </a:prstGeom>
          <a:solidFill>
            <a:srgbClr val="CBCBCB"/>
          </a:solidFill>
          <a:ln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199" name="Circle"/>
          <p:cNvSpPr/>
          <p:nvPr/>
        </p:nvSpPr>
        <p:spPr>
          <a:xfrm>
            <a:off x="6502400" y="8934026"/>
            <a:ext cx="494454" cy="494455"/>
          </a:xfrm>
          <a:prstGeom prst="ellipse">
            <a:avLst/>
          </a:prstGeom>
          <a:solidFill>
            <a:srgbClr val="CBCBCB"/>
          </a:solidFill>
          <a:ln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200" name="Circle"/>
          <p:cNvSpPr/>
          <p:nvPr/>
        </p:nvSpPr>
        <p:spPr>
          <a:xfrm>
            <a:off x="7633547" y="8934026"/>
            <a:ext cx="494454" cy="494455"/>
          </a:xfrm>
          <a:prstGeom prst="ellipse">
            <a:avLst/>
          </a:prstGeom>
          <a:solidFill>
            <a:srgbClr val="CBCBCB"/>
          </a:solidFill>
          <a:ln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grpSp>
        <p:nvGrpSpPr>
          <p:cNvPr id="2209" name="Group"/>
          <p:cNvGrpSpPr/>
          <p:nvPr/>
        </p:nvGrpSpPr>
        <p:grpSpPr>
          <a:xfrm>
            <a:off x="1638300" y="9010791"/>
            <a:ext cx="9835445" cy="345441"/>
            <a:chOff x="0" y="0"/>
            <a:chExt cx="9835444" cy="345440"/>
          </a:xfrm>
        </p:grpSpPr>
        <p:pic>
          <p:nvPicPr>
            <p:cNvPr id="2201" name="image.pdf" descr="image.pdf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57008"/>
              <a:ext cx="215900" cy="25964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202" name="image.pdf" descr="image.pdf"/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77806" y="13547"/>
              <a:ext cx="230295" cy="33189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203" name="image.pdf" descr="image.pdf"/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74900" y="27093"/>
              <a:ext cx="246098" cy="25964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204" name="image.pdf" descr="image.pdf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511691" y="0"/>
              <a:ext cx="259645" cy="33189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205" name="image.pdf" descr="image.pdf"/>
            <p:cNvPicPr>
              <a:picLocks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334304" y="40640"/>
              <a:ext cx="246099" cy="25964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206" name="image.pdf" descr="image.pdf"/>
            <p:cNvPicPr>
              <a:picLocks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575800" y="13547"/>
              <a:ext cx="259645" cy="33189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207" name="image.pdf" descr="image.pdf"/>
            <p:cNvPicPr>
              <a:picLocks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970216" y="40640"/>
              <a:ext cx="246098" cy="25964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208" name="image.pdf" descr="image.pdf"/>
            <p:cNvPicPr>
              <a:picLocks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119424" y="4516"/>
              <a:ext cx="259646" cy="33189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228" name="Connection Line"/>
          <p:cNvSpPr/>
          <p:nvPr/>
        </p:nvSpPr>
        <p:spPr>
          <a:xfrm>
            <a:off x="1991933" y="7450512"/>
            <a:ext cx="4028639" cy="16359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19050" cap="sq">
            <a:solidFill>
              <a:srgbClr val="000000"/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2229" name="Connection Line"/>
          <p:cNvSpPr/>
          <p:nvPr/>
        </p:nvSpPr>
        <p:spPr>
          <a:xfrm>
            <a:off x="3072675" y="7472599"/>
            <a:ext cx="2958282" cy="15894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19050" cap="sq">
            <a:solidFill>
              <a:srgbClr val="000000"/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2230" name="Connection Line"/>
          <p:cNvSpPr/>
          <p:nvPr/>
        </p:nvSpPr>
        <p:spPr>
          <a:xfrm>
            <a:off x="4336158" y="7514358"/>
            <a:ext cx="1723687" cy="15013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19050" cap="sq">
            <a:solidFill>
              <a:srgbClr val="000000"/>
            </a:solidFill>
            <a:miter lim="400000"/>
          </a:ln>
        </p:spPr>
        <p:txBody>
          <a:bodyPr/>
          <a:lstStyle/>
          <a:p>
            <a:endParaRPr/>
          </a:p>
        </p:txBody>
      </p:sp>
      <p:cxnSp>
        <p:nvCxnSpPr>
          <p:cNvPr id="2213" name="Connection Line"/>
          <p:cNvCxnSpPr>
            <a:cxnSpLocks/>
            <a:stCxn id="2194" idx="2"/>
            <a:endCxn id="2193" idx="6"/>
          </p:cNvCxnSpPr>
          <p:nvPr/>
        </p:nvCxnSpPr>
        <p:spPr>
          <a:xfrm flipH="1">
            <a:off x="2005754" y="9181254"/>
            <a:ext cx="597746" cy="0"/>
          </a:xfrm>
          <a:prstGeom prst="straightConnector1">
            <a:avLst/>
          </a:prstGeom>
          <a:ln w="19050" cap="sq">
            <a:solidFill>
              <a:srgbClr val="000000"/>
            </a:solidFill>
            <a:miter lim="400000"/>
          </a:ln>
        </p:spPr>
      </p:cxnSp>
      <p:cxnSp>
        <p:nvCxnSpPr>
          <p:cNvPr id="2214" name="Connection Line"/>
          <p:cNvCxnSpPr>
            <a:cxnSpLocks/>
            <a:stCxn id="2196" idx="2"/>
            <a:endCxn id="2195" idx="6"/>
          </p:cNvCxnSpPr>
          <p:nvPr/>
        </p:nvCxnSpPr>
        <p:spPr>
          <a:xfrm flipH="1">
            <a:off x="4393354" y="9181254"/>
            <a:ext cx="639232" cy="0"/>
          </a:xfrm>
          <a:prstGeom prst="straightConnector1">
            <a:avLst/>
          </a:prstGeom>
          <a:ln w="19050" cap="sq">
            <a:solidFill>
              <a:srgbClr val="000000"/>
            </a:solidFill>
            <a:miter lim="400000"/>
          </a:ln>
        </p:spPr>
      </p:cxnSp>
      <p:cxnSp>
        <p:nvCxnSpPr>
          <p:cNvPr id="2215" name="Connection Line"/>
          <p:cNvCxnSpPr>
            <a:cxnSpLocks/>
            <a:stCxn id="2200" idx="2"/>
            <a:endCxn id="2199" idx="6"/>
          </p:cNvCxnSpPr>
          <p:nvPr/>
        </p:nvCxnSpPr>
        <p:spPr>
          <a:xfrm flipH="1">
            <a:off x="6996854" y="9181254"/>
            <a:ext cx="636693" cy="0"/>
          </a:xfrm>
          <a:prstGeom prst="straightConnector1">
            <a:avLst/>
          </a:prstGeom>
          <a:ln w="19050" cap="sq">
            <a:solidFill>
              <a:srgbClr val="000000"/>
            </a:solidFill>
            <a:miter lim="400000"/>
          </a:ln>
        </p:spPr>
      </p:cxnSp>
      <p:cxnSp>
        <p:nvCxnSpPr>
          <p:cNvPr id="2216" name="Connection Line"/>
          <p:cNvCxnSpPr>
            <a:cxnSpLocks/>
            <a:stCxn id="2198" idx="2"/>
            <a:endCxn id="2197" idx="6"/>
          </p:cNvCxnSpPr>
          <p:nvPr/>
        </p:nvCxnSpPr>
        <p:spPr>
          <a:xfrm flipH="1">
            <a:off x="10362354" y="9181254"/>
            <a:ext cx="739139" cy="0"/>
          </a:xfrm>
          <a:prstGeom prst="straightConnector1">
            <a:avLst/>
          </a:prstGeom>
          <a:ln w="19050" cap="sq">
            <a:solidFill>
              <a:srgbClr val="000000"/>
            </a:solidFill>
            <a:miter lim="400000"/>
          </a:ln>
        </p:spPr>
      </p:cxnSp>
      <p:sp>
        <p:nvSpPr>
          <p:cNvPr id="2231" name="Connection Line"/>
          <p:cNvSpPr/>
          <p:nvPr/>
        </p:nvSpPr>
        <p:spPr>
          <a:xfrm>
            <a:off x="6293910" y="7583763"/>
            <a:ext cx="386536" cy="13549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19050" cap="sq">
            <a:solidFill>
              <a:srgbClr val="000000"/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2232" name="Connection Line"/>
          <p:cNvSpPr/>
          <p:nvPr/>
        </p:nvSpPr>
        <p:spPr>
          <a:xfrm>
            <a:off x="6384460" y="7533363"/>
            <a:ext cx="1326922" cy="14613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19050" cap="sq">
            <a:solidFill>
              <a:srgbClr val="000000"/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2233" name="Connection Line"/>
          <p:cNvSpPr/>
          <p:nvPr/>
        </p:nvSpPr>
        <p:spPr>
          <a:xfrm>
            <a:off x="5396868" y="7566489"/>
            <a:ext cx="728966" cy="13913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19050" cap="sq">
            <a:solidFill>
              <a:srgbClr val="000000"/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2234" name="Connection Line"/>
          <p:cNvSpPr/>
          <p:nvPr/>
        </p:nvSpPr>
        <p:spPr>
          <a:xfrm>
            <a:off x="6437642" y="7461299"/>
            <a:ext cx="3449012" cy="16130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19050" cap="sq">
            <a:solidFill>
              <a:srgbClr val="000000"/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2235" name="Connection Line"/>
          <p:cNvSpPr/>
          <p:nvPr/>
        </p:nvSpPr>
        <p:spPr>
          <a:xfrm>
            <a:off x="6445970" y="7441009"/>
            <a:ext cx="4665055" cy="16558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19050" cap="sq">
            <a:solidFill>
              <a:srgbClr val="000000"/>
            </a:solidFill>
            <a:miter lim="400000"/>
          </a:ln>
        </p:spPr>
        <p:txBody>
          <a:bodyPr/>
          <a:lstStyle/>
          <a:p>
            <a:endParaRPr/>
          </a:p>
        </p:txBody>
      </p:sp>
      <p:grpSp>
        <p:nvGrpSpPr>
          <p:cNvPr id="2224" name="Group"/>
          <p:cNvGrpSpPr/>
          <p:nvPr/>
        </p:nvGrpSpPr>
        <p:grpSpPr>
          <a:xfrm>
            <a:off x="4328971" y="4239029"/>
            <a:ext cx="2051610" cy="704444"/>
            <a:chOff x="-1" y="0"/>
            <a:chExt cx="2051608" cy="704443"/>
          </a:xfrm>
        </p:grpSpPr>
        <p:sp>
          <p:nvSpPr>
            <p:cNvPr id="2222" name="to be described later"/>
            <p:cNvSpPr txBox="1"/>
            <p:nvPr/>
          </p:nvSpPr>
          <p:spPr>
            <a:xfrm>
              <a:off x="-2" y="518108"/>
              <a:ext cx="2051610" cy="18633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r>
                <a:t>to be described later</a:t>
              </a:r>
            </a:p>
          </p:txBody>
        </p:sp>
        <p:sp>
          <p:nvSpPr>
            <p:cNvPr id="2223" name="Line"/>
            <p:cNvSpPr/>
            <p:nvPr/>
          </p:nvSpPr>
          <p:spPr>
            <a:xfrm>
              <a:off x="1029503" y="0"/>
              <a:ext cx="360" cy="374740"/>
            </a:xfrm>
            <a:prstGeom prst="line">
              <a:avLst/>
            </a:prstGeom>
            <a:noFill/>
            <a:ln w="25400" cap="flat">
              <a:solidFill>
                <a:srgbClr val="8D3124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lnSpc>
                  <a:spcPct val="100000"/>
                </a:lnSpc>
                <a:buClrTx/>
                <a:buFontTx/>
                <a:tabLst/>
                <a:defRPr sz="1200">
                  <a:solidFill>
                    <a:srgbClr val="000000"/>
                  </a:solidFill>
                </a:defRPr>
              </a:pPr>
              <a:endParaRPr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2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2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2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9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2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1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2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21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1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2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1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3" fill="hold"/>
                                        <p:tgtEl>
                                          <p:spTgt spid="2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1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2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1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9" fill="hold"/>
                                        <p:tgtEl>
                                          <p:spTgt spid="2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3" fill="hold"/>
                                        <p:tgtEl>
                                          <p:spTgt spid="21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1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6" fill="hold"/>
                                        <p:tgtEl>
                                          <p:spTgt spid="2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1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9" fill="hold"/>
                                        <p:tgtEl>
                                          <p:spTgt spid="2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1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2" fill="hold"/>
                                        <p:tgtEl>
                                          <p:spTgt spid="2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1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5" fill="hold"/>
                                        <p:tgtEl>
                                          <p:spTgt spid="2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19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8" fill="hold"/>
                                        <p:tgtEl>
                                          <p:spTgt spid="2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grpId="2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1" fill="hold"/>
                                        <p:tgtEl>
                                          <p:spTgt spid="2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5" fill="hold"/>
                                        <p:tgtEl>
                                          <p:spTgt spid="21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2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8" fill="hold"/>
                                        <p:tgtEl>
                                          <p:spTgt spid="2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grpId="2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1" fill="hold"/>
                                        <p:tgtEl>
                                          <p:spTgt spid="2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2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4" fill="hold"/>
                                        <p:tgtEl>
                                          <p:spTgt spid="2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ntr" presetSubtype="0" fill="hold" grpId="2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7" fill="hold"/>
                                        <p:tgtEl>
                                          <p:spTgt spid="2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2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0" fill="hold"/>
                                        <p:tgtEl>
                                          <p:spTgt spid="2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ntr" presetSubtype="0" fill="hold" grpId="2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3" fill="hold"/>
                                        <p:tgtEl>
                                          <p:spTgt spid="2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2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6" fill="hold"/>
                                        <p:tgtEl>
                                          <p:spTgt spid="2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" presetClass="entr" presetSubtype="0" fill="hold" grpId="2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9" fill="hold"/>
                                        <p:tgtEl>
                                          <p:spTgt spid="2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3" fill="hold"/>
                                        <p:tgtEl>
                                          <p:spTgt spid="21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29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6" fill="hold"/>
                                        <p:tgtEl>
                                          <p:spTgt spid="2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79" grpId="1" build="p" bldLvl="5" animBg="1" advAuto="0"/>
      <p:bldP spid="2183" grpId="15" animBg="1" advAuto="0"/>
      <p:bldP spid="2186" grpId="16" animBg="1" advAuto="0"/>
      <p:bldP spid="2189" grpId="17" animBg="1" advAuto="0"/>
      <p:bldP spid="2225" grpId="18" animBg="1" advAuto="0"/>
      <p:bldP spid="2226" grpId="19" animBg="1" advAuto="0"/>
      <p:bldP spid="2227" grpId="20" animBg="1" advAuto="0"/>
      <p:bldP spid="2193" grpId="2" animBg="1" advAuto="0"/>
      <p:bldP spid="2194" grpId="3" animBg="1" advAuto="0"/>
      <p:bldP spid="2195" grpId="4" animBg="1" advAuto="0"/>
      <p:bldP spid="2196" grpId="5" animBg="1" advAuto="0"/>
      <p:bldP spid="2197" grpId="7" animBg="1" advAuto="0"/>
      <p:bldP spid="2198" grpId="8" animBg="1" advAuto="0"/>
      <p:bldP spid="2199" grpId="10" animBg="1" advAuto="0"/>
      <p:bldP spid="2200" grpId="6" animBg="1" advAuto="0"/>
      <p:bldP spid="2209" grpId="9" animBg="1" advAuto="0"/>
      <p:bldP spid="2228" grpId="21" animBg="1" advAuto="0"/>
      <p:bldP spid="2229" grpId="22" animBg="1" advAuto="0"/>
      <p:bldP spid="2230" grpId="23" animBg="1" advAuto="0"/>
      <p:bldP spid="2213" grpId="11" animBg="1" advAuto="0"/>
      <p:bldP spid="2214" grpId="12" animBg="1" advAuto="0"/>
      <p:bldP spid="2215" grpId="13" animBg="1" advAuto="0"/>
      <p:bldP spid="2216" grpId="14" animBg="1" advAuto="0"/>
      <p:bldP spid="2231" grpId="24" animBg="1" advAuto="0"/>
      <p:bldP spid="2232" grpId="25" animBg="1" advAuto="0"/>
      <p:bldP spid="2233" grpId="26" animBg="1" advAuto="0"/>
      <p:bldP spid="2234" grpId="27" animBg="1" advAuto="0"/>
      <p:bldP spid="2235" grpId="28" animBg="1" advAuto="0"/>
      <p:bldP spid="2224" grpId="29" animBg="1" advAuto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39" name="Group"/>
          <p:cNvGrpSpPr/>
          <p:nvPr/>
        </p:nvGrpSpPr>
        <p:grpSpPr>
          <a:xfrm>
            <a:off x="5206435" y="6100515"/>
            <a:ext cx="460588" cy="460588"/>
            <a:chOff x="0" y="0"/>
            <a:chExt cx="460586" cy="460586"/>
          </a:xfrm>
        </p:grpSpPr>
        <p:sp>
          <p:nvSpPr>
            <p:cNvPr id="2237" name="Circle"/>
            <p:cNvSpPr/>
            <p:nvPr/>
          </p:nvSpPr>
          <p:spPr>
            <a:xfrm>
              <a:off x="0" y="0"/>
              <a:ext cx="460587" cy="460587"/>
            </a:xfrm>
            <a:prstGeom prst="ellipse">
              <a:avLst/>
            </a:prstGeom>
            <a:solidFill>
              <a:srgbClr val="CBCBCB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238" name="T"/>
            <p:cNvSpPr txBox="1"/>
            <p:nvPr/>
          </p:nvSpPr>
          <p:spPr>
            <a:xfrm>
              <a:off x="84697" y="87521"/>
              <a:ext cx="291192" cy="28582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marL="57587" marR="57587">
                <a:defRPr sz="1800">
                  <a:solidFill>
                    <a:srgbClr val="000000"/>
                  </a:solidFill>
                </a:defRPr>
              </a:lvl1pPr>
            </a:lstStyle>
            <a:p>
              <a:r>
                <a:t>T</a:t>
              </a:r>
            </a:p>
          </p:txBody>
        </p:sp>
      </p:grpSp>
      <p:grpSp>
        <p:nvGrpSpPr>
          <p:cNvPr id="2242" name="Group"/>
          <p:cNvGrpSpPr/>
          <p:nvPr/>
        </p:nvGrpSpPr>
        <p:grpSpPr>
          <a:xfrm>
            <a:off x="6010204" y="7143608"/>
            <a:ext cx="442525" cy="442526"/>
            <a:chOff x="0" y="0"/>
            <a:chExt cx="442524" cy="442524"/>
          </a:xfrm>
        </p:grpSpPr>
        <p:sp>
          <p:nvSpPr>
            <p:cNvPr id="2240" name="Circle"/>
            <p:cNvSpPr/>
            <p:nvPr/>
          </p:nvSpPr>
          <p:spPr>
            <a:xfrm>
              <a:off x="0" y="0"/>
              <a:ext cx="442525" cy="442525"/>
            </a:xfrm>
            <a:prstGeom prst="ellipse">
              <a:avLst/>
            </a:prstGeom>
            <a:solidFill>
              <a:srgbClr val="CBCBCB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241" name="B"/>
            <p:cNvSpPr txBox="1"/>
            <p:nvPr/>
          </p:nvSpPr>
          <p:spPr>
            <a:xfrm>
              <a:off x="82296" y="80183"/>
              <a:ext cx="277933" cy="28582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marL="57587" marR="57587">
                <a:buClr>
                  <a:srgbClr val="FFFFFF"/>
                </a:buClr>
                <a:defRPr sz="1800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defRPr>
              </a:lvl1pPr>
            </a:lstStyle>
            <a:p>
              <a:r>
                <a:t>B</a:t>
              </a:r>
            </a:p>
          </p:txBody>
        </p:sp>
      </p:grpSp>
      <p:grpSp>
        <p:nvGrpSpPr>
          <p:cNvPr id="2245" name="Group"/>
          <p:cNvGrpSpPr/>
          <p:nvPr/>
        </p:nvGrpSpPr>
        <p:grpSpPr>
          <a:xfrm>
            <a:off x="6818489" y="6118578"/>
            <a:ext cx="442525" cy="442525"/>
            <a:chOff x="0" y="0"/>
            <a:chExt cx="442524" cy="442524"/>
          </a:xfrm>
        </p:grpSpPr>
        <p:sp>
          <p:nvSpPr>
            <p:cNvPr id="2243" name="Circle"/>
            <p:cNvSpPr/>
            <p:nvPr/>
          </p:nvSpPr>
          <p:spPr>
            <a:xfrm>
              <a:off x="0" y="0"/>
              <a:ext cx="442525" cy="442525"/>
            </a:xfrm>
            <a:prstGeom prst="ellipse">
              <a:avLst/>
            </a:prstGeom>
            <a:solidFill>
              <a:srgbClr val="CBCBCB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244" name="F"/>
            <p:cNvSpPr txBox="1"/>
            <p:nvPr/>
          </p:nvSpPr>
          <p:spPr>
            <a:xfrm>
              <a:off x="86754" y="80183"/>
              <a:ext cx="269018" cy="28582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marL="57587" marR="57587">
                <a:buClr>
                  <a:srgbClr val="FFFFFF"/>
                </a:buClr>
                <a:defRPr sz="1800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defRPr>
              </a:lvl1pPr>
            </a:lstStyle>
            <a:p>
              <a:r>
                <a:t>F</a:t>
              </a:r>
            </a:p>
          </p:txBody>
        </p:sp>
      </p:grpSp>
      <p:sp>
        <p:nvSpPr>
          <p:cNvPr id="2246" name="Line"/>
          <p:cNvSpPr/>
          <p:nvPr/>
        </p:nvSpPr>
        <p:spPr>
          <a:xfrm flipV="1">
            <a:off x="825500" y="990572"/>
            <a:ext cx="11366500" cy="28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247" name="3-satisfiability reduces to 3-colorabilit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3-satisfiability reduces to 3-colorability</a:t>
            </a:r>
          </a:p>
        </p:txBody>
      </p:sp>
      <p:sp>
        <p:nvSpPr>
          <p:cNvPr id="2248" name="Lemma.  Graph G is 3-colorable iff Φ is satisfiable.…"/>
          <p:cNvSpPr txBox="1">
            <a:spLocks noGrp="1"/>
          </p:cNvSpPr>
          <p:nvPr>
            <p:ph type="body" idx="1"/>
          </p:nvPr>
        </p:nvSpPr>
        <p:spPr>
          <a:xfrm>
            <a:off x="812800" y="1270000"/>
            <a:ext cx="11543081" cy="8178800"/>
          </a:xfrm>
          <a:prstGeom prst="rect">
            <a:avLst/>
          </a:prstGeom>
        </p:spPr>
        <p:txBody>
          <a:bodyPr/>
          <a:lstStyle/>
          <a:p>
            <a:r>
              <a:t>Lemma. 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Graph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G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is 3-colorable iff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Φ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is satisfiable.</a:t>
            </a:r>
          </a:p>
          <a:p>
            <a:r>
              <a:t>Pf.  </a:t>
            </a:r>
            <a:r>
              <a:rPr>
                <a:latin typeface="Symbol"/>
                <a:ea typeface="Symbol"/>
                <a:cs typeface="Symbol"/>
                <a:sym typeface="Symbol"/>
              </a:rPr>
              <a:t>Þ</a:t>
            </a:r>
            <a:r>
              <a:t> 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Suppose graph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G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is 3-colorable.</a:t>
            </a:r>
          </a:p>
          <a:p>
            <a:pPr lvl="1"/>
            <a:r>
              <a:rPr>
                <a:uFill>
                  <a:solidFill>
                    <a:srgbClr val="000000"/>
                  </a:solidFill>
                </a:uFill>
              </a:rPr>
              <a:t>WLOG, assume that node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T</a:t>
            </a:r>
            <a:r>
              <a:rPr>
                <a:uFill>
                  <a:solidFill>
                    <a:srgbClr val="000000"/>
                  </a:solidFill>
                </a:uFill>
              </a:rPr>
              <a:t> is colored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black</a:t>
            </a:r>
            <a:r>
              <a:rPr>
                <a:uFill>
                  <a:solidFill>
                    <a:srgbClr val="000000"/>
                  </a:solidFill>
                </a:uFill>
              </a:rPr>
              <a:t>,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F</a:t>
            </a:r>
            <a:r>
              <a:rPr>
                <a:uFill>
                  <a:solidFill>
                    <a:srgbClr val="000000"/>
                  </a:solidFill>
                </a:uFill>
              </a:rPr>
              <a:t> is </a:t>
            </a:r>
            <a:r>
              <a:rPr i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white</a:t>
            </a:r>
            <a:r>
              <a:rPr>
                <a:uFill>
                  <a:solidFill>
                    <a:srgbClr val="000000"/>
                  </a:solidFill>
                </a:uFill>
              </a:rPr>
              <a:t>, and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B</a:t>
            </a:r>
            <a:r>
              <a:rPr>
                <a:uFill>
                  <a:solidFill>
                    <a:srgbClr val="000000"/>
                  </a:solidFill>
                </a:uFill>
              </a:rPr>
              <a:t> is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blue</a:t>
            </a:r>
            <a:r>
              <a:rPr>
                <a:uFill>
                  <a:solidFill>
                    <a:srgbClr val="000000"/>
                  </a:solidFill>
                </a:uFill>
              </a:rPr>
              <a:t>.</a:t>
            </a:r>
          </a:p>
          <a:p>
            <a:pPr lvl="1"/>
            <a:r>
              <a:t>Consider assignment that sets all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black</a:t>
            </a:r>
            <a:r>
              <a:t> literals to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true</a:t>
            </a:r>
            <a:r>
              <a:t> (and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white</a:t>
            </a:r>
            <a:r>
              <a:t> to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false</a:t>
            </a:r>
            <a:r>
              <a:t>).</a:t>
            </a:r>
          </a:p>
          <a:p>
            <a:pPr lvl="1"/>
            <a:r>
              <a:t>(iv) ensures each literal is colored either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black</a:t>
            </a:r>
            <a:r>
              <a:t> or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white</a:t>
            </a:r>
            <a:r>
              <a:t>.</a:t>
            </a:r>
          </a:p>
          <a:p>
            <a:pPr lvl="1"/>
            <a:r>
              <a:t>(ii) ensures that each literal is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white</a:t>
            </a:r>
            <a:r>
              <a:t> if its negation is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black</a:t>
            </a:r>
            <a:r>
              <a:t> (and vice versa).</a:t>
            </a:r>
          </a:p>
        </p:txBody>
      </p:sp>
      <p:sp>
        <p:nvSpPr>
          <p:cNvPr id="22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39</a:t>
            </a:fld>
            <a:endParaRPr/>
          </a:p>
        </p:txBody>
      </p:sp>
      <p:grpSp>
        <p:nvGrpSpPr>
          <p:cNvPr id="2252" name="Group"/>
          <p:cNvGrpSpPr/>
          <p:nvPr/>
        </p:nvGrpSpPr>
        <p:grpSpPr>
          <a:xfrm>
            <a:off x="5206435" y="6100515"/>
            <a:ext cx="460588" cy="460588"/>
            <a:chOff x="0" y="0"/>
            <a:chExt cx="460586" cy="460586"/>
          </a:xfrm>
        </p:grpSpPr>
        <p:sp>
          <p:nvSpPr>
            <p:cNvPr id="2250" name="Circle"/>
            <p:cNvSpPr/>
            <p:nvPr/>
          </p:nvSpPr>
          <p:spPr>
            <a:xfrm>
              <a:off x="0" y="0"/>
              <a:ext cx="460587" cy="460587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251" name="T"/>
            <p:cNvSpPr txBox="1"/>
            <p:nvPr/>
          </p:nvSpPr>
          <p:spPr>
            <a:xfrm>
              <a:off x="84697" y="87521"/>
              <a:ext cx="291192" cy="28582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marL="57587" marR="57587">
                <a:defRPr sz="1800">
                  <a:solidFill>
                    <a:srgbClr val="FFFFFF"/>
                  </a:solidFill>
                </a:defRPr>
              </a:lvl1pPr>
            </a:lstStyle>
            <a:p>
              <a:r>
                <a:t>T</a:t>
              </a:r>
            </a:p>
          </p:txBody>
        </p:sp>
      </p:grpSp>
      <p:grpSp>
        <p:nvGrpSpPr>
          <p:cNvPr id="2255" name="Group"/>
          <p:cNvGrpSpPr/>
          <p:nvPr/>
        </p:nvGrpSpPr>
        <p:grpSpPr>
          <a:xfrm>
            <a:off x="6010204" y="7143608"/>
            <a:ext cx="442525" cy="442526"/>
            <a:chOff x="0" y="0"/>
            <a:chExt cx="442524" cy="442524"/>
          </a:xfrm>
        </p:grpSpPr>
        <p:sp>
          <p:nvSpPr>
            <p:cNvPr id="2253" name="B"/>
            <p:cNvSpPr txBox="1"/>
            <p:nvPr/>
          </p:nvSpPr>
          <p:spPr>
            <a:xfrm>
              <a:off x="82296" y="80183"/>
              <a:ext cx="277933" cy="28582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marL="57587" marR="57587">
                <a:buClr>
                  <a:srgbClr val="FFFFFF"/>
                </a:buClr>
                <a:defRPr sz="1800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defRPr>
              </a:lvl1pPr>
            </a:lstStyle>
            <a:p>
              <a:r>
                <a:t>B</a:t>
              </a:r>
            </a:p>
          </p:txBody>
        </p:sp>
        <p:sp>
          <p:nvSpPr>
            <p:cNvPr id="2254" name="Circle"/>
            <p:cNvSpPr/>
            <p:nvPr/>
          </p:nvSpPr>
          <p:spPr>
            <a:xfrm>
              <a:off x="0" y="0"/>
              <a:ext cx="442525" cy="442525"/>
            </a:xfrm>
            <a:prstGeom prst="ellipse">
              <a:avLst/>
            </a:prstGeom>
            <a:solidFill>
              <a:srgbClr val="003F83">
                <a:alpha val="5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grpSp>
        <p:nvGrpSpPr>
          <p:cNvPr id="2258" name="Group"/>
          <p:cNvGrpSpPr/>
          <p:nvPr/>
        </p:nvGrpSpPr>
        <p:grpSpPr>
          <a:xfrm>
            <a:off x="6818489" y="6118578"/>
            <a:ext cx="442525" cy="442525"/>
            <a:chOff x="0" y="0"/>
            <a:chExt cx="442524" cy="442524"/>
          </a:xfrm>
        </p:grpSpPr>
        <p:sp>
          <p:nvSpPr>
            <p:cNvPr id="2256" name="Circle"/>
            <p:cNvSpPr/>
            <p:nvPr/>
          </p:nvSpPr>
          <p:spPr>
            <a:xfrm>
              <a:off x="0" y="0"/>
              <a:ext cx="442525" cy="442525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257" name="F"/>
            <p:cNvSpPr txBox="1"/>
            <p:nvPr/>
          </p:nvSpPr>
          <p:spPr>
            <a:xfrm>
              <a:off x="86754" y="80183"/>
              <a:ext cx="269018" cy="28582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marL="57587" marR="57587">
                <a:buClr>
                  <a:srgbClr val="FFFFFF"/>
                </a:buClr>
                <a:defRPr sz="1800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defRPr>
              </a:lvl1pPr>
            </a:lstStyle>
            <a:p>
              <a:r>
                <a:t>F</a:t>
              </a:r>
            </a:p>
          </p:txBody>
        </p:sp>
      </p:grpSp>
      <p:sp>
        <p:nvSpPr>
          <p:cNvPr id="2293" name="Connection Line"/>
          <p:cNvSpPr/>
          <p:nvPr/>
        </p:nvSpPr>
        <p:spPr>
          <a:xfrm>
            <a:off x="5667187" y="6332107"/>
            <a:ext cx="1144957" cy="64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19050" cap="sq">
            <a:solidFill>
              <a:srgbClr val="000000"/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2294" name="Connection Line"/>
          <p:cNvSpPr/>
          <p:nvPr/>
        </p:nvSpPr>
        <p:spPr>
          <a:xfrm>
            <a:off x="5577222" y="6513609"/>
            <a:ext cx="519311" cy="6756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19050" cap="sq">
            <a:solidFill>
              <a:srgbClr val="000000"/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2295" name="Connection Line"/>
          <p:cNvSpPr/>
          <p:nvPr/>
        </p:nvSpPr>
        <p:spPr>
          <a:xfrm>
            <a:off x="6368580" y="6518561"/>
            <a:ext cx="530242" cy="6724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19050" cap="sq">
            <a:solidFill>
              <a:srgbClr val="000000"/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2262" name="Circle"/>
          <p:cNvSpPr/>
          <p:nvPr/>
        </p:nvSpPr>
        <p:spPr>
          <a:xfrm>
            <a:off x="1511300" y="8934026"/>
            <a:ext cx="494454" cy="494455"/>
          </a:xfrm>
          <a:prstGeom prst="ellipse">
            <a:avLst/>
          </a:prstGeom>
          <a:solidFill>
            <a:srgbClr val="CBCBCB"/>
          </a:solidFill>
          <a:ln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pic>
        <p:nvPicPr>
          <p:cNvPr id="2263" name="image.pdf" descr="image.pdf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638300" y="9067800"/>
            <a:ext cx="215900" cy="259645"/>
          </a:xfrm>
          <a:prstGeom prst="rect">
            <a:avLst/>
          </a:prstGeom>
          <a:ln w="12700">
            <a:miter lim="400000"/>
          </a:ln>
        </p:spPr>
      </p:pic>
      <p:sp>
        <p:nvSpPr>
          <p:cNvPr id="2264" name="Circle"/>
          <p:cNvSpPr/>
          <p:nvPr/>
        </p:nvSpPr>
        <p:spPr>
          <a:xfrm>
            <a:off x="2603500" y="8934026"/>
            <a:ext cx="494454" cy="494455"/>
          </a:xfrm>
          <a:prstGeom prst="ellipse">
            <a:avLst/>
          </a:prstGeom>
          <a:solidFill>
            <a:srgbClr val="CBCBCB"/>
          </a:solidFill>
          <a:ln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pic>
        <p:nvPicPr>
          <p:cNvPr id="2265" name="image.pdf" descr="image.pdf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716106" y="9024338"/>
            <a:ext cx="230295" cy="331894"/>
          </a:xfrm>
          <a:prstGeom prst="rect">
            <a:avLst/>
          </a:prstGeom>
          <a:ln w="12700">
            <a:miter lim="400000"/>
          </a:ln>
        </p:spPr>
      </p:pic>
      <p:sp>
        <p:nvSpPr>
          <p:cNvPr id="2266" name="Circle"/>
          <p:cNvSpPr/>
          <p:nvPr/>
        </p:nvSpPr>
        <p:spPr>
          <a:xfrm>
            <a:off x="3898900" y="8934026"/>
            <a:ext cx="494454" cy="494455"/>
          </a:xfrm>
          <a:prstGeom prst="ellipse">
            <a:avLst/>
          </a:prstGeom>
          <a:solidFill>
            <a:srgbClr val="CBCBCB"/>
          </a:solidFill>
          <a:ln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pic>
        <p:nvPicPr>
          <p:cNvPr id="2267" name="image.pdf" descr="image.pdf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4013200" y="9037884"/>
            <a:ext cx="246098" cy="259646"/>
          </a:xfrm>
          <a:prstGeom prst="rect">
            <a:avLst/>
          </a:prstGeom>
          <a:ln w="12700">
            <a:miter lim="400000"/>
          </a:ln>
        </p:spPr>
      </p:pic>
      <p:sp>
        <p:nvSpPr>
          <p:cNvPr id="2268" name="Circle"/>
          <p:cNvSpPr/>
          <p:nvPr/>
        </p:nvSpPr>
        <p:spPr>
          <a:xfrm>
            <a:off x="5032586" y="8934026"/>
            <a:ext cx="494454" cy="494455"/>
          </a:xfrm>
          <a:prstGeom prst="ellipse">
            <a:avLst/>
          </a:prstGeom>
          <a:solidFill>
            <a:srgbClr val="CBCBCB"/>
          </a:solidFill>
          <a:ln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pic>
        <p:nvPicPr>
          <p:cNvPr id="2269" name="image.pdf" descr="image.pdf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149991" y="9010791"/>
            <a:ext cx="259645" cy="331894"/>
          </a:xfrm>
          <a:prstGeom prst="rect">
            <a:avLst/>
          </a:prstGeom>
          <a:ln w="12700">
            <a:miter lim="400000"/>
          </a:ln>
        </p:spPr>
      </p:pic>
      <p:sp>
        <p:nvSpPr>
          <p:cNvPr id="2270" name="Circle"/>
          <p:cNvSpPr/>
          <p:nvPr/>
        </p:nvSpPr>
        <p:spPr>
          <a:xfrm>
            <a:off x="9867900" y="8934026"/>
            <a:ext cx="494454" cy="494455"/>
          </a:xfrm>
          <a:prstGeom prst="ellipse">
            <a:avLst/>
          </a:prstGeom>
          <a:solidFill>
            <a:srgbClr val="CBCBCB"/>
          </a:solidFill>
          <a:ln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pic>
        <p:nvPicPr>
          <p:cNvPr id="2271" name="image.pdf" descr="image.pdf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9972604" y="9051431"/>
            <a:ext cx="246099" cy="259645"/>
          </a:xfrm>
          <a:prstGeom prst="rect">
            <a:avLst/>
          </a:prstGeom>
          <a:ln w="12700">
            <a:miter lim="400000"/>
          </a:ln>
        </p:spPr>
      </p:pic>
      <p:sp>
        <p:nvSpPr>
          <p:cNvPr id="2272" name="Circle"/>
          <p:cNvSpPr/>
          <p:nvPr/>
        </p:nvSpPr>
        <p:spPr>
          <a:xfrm>
            <a:off x="11101493" y="8934026"/>
            <a:ext cx="494455" cy="494455"/>
          </a:xfrm>
          <a:prstGeom prst="ellipse">
            <a:avLst/>
          </a:prstGeom>
          <a:solidFill>
            <a:srgbClr val="CBCBCB"/>
          </a:solidFill>
          <a:ln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pic>
        <p:nvPicPr>
          <p:cNvPr id="2273" name="image.pdf" descr="image.pdf"/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11214100" y="9024338"/>
            <a:ext cx="259645" cy="331894"/>
          </a:xfrm>
          <a:prstGeom prst="rect">
            <a:avLst/>
          </a:prstGeom>
          <a:ln w="12700">
            <a:miter lim="400000"/>
          </a:ln>
        </p:spPr>
      </p:pic>
      <p:sp>
        <p:nvSpPr>
          <p:cNvPr id="2274" name="Circle"/>
          <p:cNvSpPr/>
          <p:nvPr/>
        </p:nvSpPr>
        <p:spPr>
          <a:xfrm>
            <a:off x="6502400" y="8934026"/>
            <a:ext cx="494454" cy="494455"/>
          </a:xfrm>
          <a:prstGeom prst="ellipse">
            <a:avLst/>
          </a:prstGeom>
          <a:solidFill>
            <a:srgbClr val="CBCBCB"/>
          </a:solidFill>
          <a:ln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pic>
        <p:nvPicPr>
          <p:cNvPr id="2275" name="image.pdf" descr="image.pdf"/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6608516" y="9051431"/>
            <a:ext cx="246098" cy="259645"/>
          </a:xfrm>
          <a:prstGeom prst="rect">
            <a:avLst/>
          </a:prstGeom>
          <a:ln w="12700">
            <a:miter lim="400000"/>
          </a:ln>
        </p:spPr>
      </p:pic>
      <p:sp>
        <p:nvSpPr>
          <p:cNvPr id="2276" name="Circle"/>
          <p:cNvSpPr/>
          <p:nvPr/>
        </p:nvSpPr>
        <p:spPr>
          <a:xfrm>
            <a:off x="7633547" y="8934026"/>
            <a:ext cx="494454" cy="494455"/>
          </a:xfrm>
          <a:prstGeom prst="ellipse">
            <a:avLst/>
          </a:prstGeom>
          <a:solidFill>
            <a:srgbClr val="CBCBCB"/>
          </a:solidFill>
          <a:ln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pic>
        <p:nvPicPr>
          <p:cNvPr id="2277" name="image.pdf" descr="image.pdf"/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7757724" y="9015307"/>
            <a:ext cx="259646" cy="331894"/>
          </a:xfrm>
          <a:prstGeom prst="rect">
            <a:avLst/>
          </a:prstGeom>
          <a:ln w="12700">
            <a:miter lim="400000"/>
          </a:ln>
        </p:spPr>
      </p:pic>
      <p:sp>
        <p:nvSpPr>
          <p:cNvPr id="2296" name="Connection Line"/>
          <p:cNvSpPr/>
          <p:nvPr/>
        </p:nvSpPr>
        <p:spPr>
          <a:xfrm>
            <a:off x="1991933" y="7448191"/>
            <a:ext cx="4034353" cy="16382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19050" cap="sq">
            <a:solidFill>
              <a:srgbClr val="000000"/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2297" name="Connection Line"/>
          <p:cNvSpPr/>
          <p:nvPr/>
        </p:nvSpPr>
        <p:spPr>
          <a:xfrm>
            <a:off x="3072675" y="7469687"/>
            <a:ext cx="2963703" cy="15923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19050" cap="sq">
            <a:solidFill>
              <a:srgbClr val="000000"/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2298" name="Connection Line"/>
          <p:cNvSpPr/>
          <p:nvPr/>
        </p:nvSpPr>
        <p:spPr>
          <a:xfrm>
            <a:off x="4336158" y="7510305"/>
            <a:ext cx="1728339" cy="15054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19050" cap="sq">
            <a:solidFill>
              <a:srgbClr val="000000"/>
            </a:solidFill>
            <a:miter lim="400000"/>
          </a:ln>
        </p:spPr>
        <p:txBody>
          <a:bodyPr/>
          <a:lstStyle/>
          <a:p>
            <a:endParaRPr/>
          </a:p>
        </p:txBody>
      </p:sp>
      <p:cxnSp>
        <p:nvCxnSpPr>
          <p:cNvPr id="2281" name="Connection Line"/>
          <p:cNvCxnSpPr>
            <a:cxnSpLocks/>
            <a:stCxn id="2264" idx="2"/>
            <a:endCxn id="2262" idx="6"/>
          </p:cNvCxnSpPr>
          <p:nvPr/>
        </p:nvCxnSpPr>
        <p:spPr>
          <a:xfrm flipH="1">
            <a:off x="2005754" y="9181254"/>
            <a:ext cx="597746" cy="0"/>
          </a:xfrm>
          <a:prstGeom prst="straightConnector1">
            <a:avLst/>
          </a:prstGeom>
          <a:ln w="19050" cap="sq">
            <a:solidFill>
              <a:srgbClr val="000000"/>
            </a:solidFill>
            <a:miter lim="400000"/>
          </a:ln>
        </p:spPr>
      </p:cxnSp>
      <p:cxnSp>
        <p:nvCxnSpPr>
          <p:cNvPr id="2282" name="Connection Line"/>
          <p:cNvCxnSpPr>
            <a:cxnSpLocks/>
            <a:stCxn id="2268" idx="2"/>
            <a:endCxn id="2266" idx="6"/>
          </p:cNvCxnSpPr>
          <p:nvPr/>
        </p:nvCxnSpPr>
        <p:spPr>
          <a:xfrm flipH="1">
            <a:off x="4393354" y="9181254"/>
            <a:ext cx="639232" cy="0"/>
          </a:xfrm>
          <a:prstGeom prst="straightConnector1">
            <a:avLst/>
          </a:prstGeom>
          <a:ln w="19050" cap="sq">
            <a:solidFill>
              <a:srgbClr val="000000"/>
            </a:solidFill>
            <a:miter lim="400000"/>
          </a:ln>
        </p:spPr>
      </p:cxnSp>
      <p:cxnSp>
        <p:nvCxnSpPr>
          <p:cNvPr id="2283" name="Connection Line"/>
          <p:cNvCxnSpPr>
            <a:cxnSpLocks/>
            <a:stCxn id="2276" idx="2"/>
            <a:endCxn id="2274" idx="6"/>
          </p:cNvCxnSpPr>
          <p:nvPr/>
        </p:nvCxnSpPr>
        <p:spPr>
          <a:xfrm flipH="1">
            <a:off x="6996854" y="9181254"/>
            <a:ext cx="636693" cy="0"/>
          </a:xfrm>
          <a:prstGeom prst="straightConnector1">
            <a:avLst/>
          </a:prstGeom>
          <a:ln w="19050" cap="sq">
            <a:solidFill>
              <a:srgbClr val="000000"/>
            </a:solidFill>
            <a:miter lim="400000"/>
          </a:ln>
        </p:spPr>
      </p:cxnSp>
      <p:cxnSp>
        <p:nvCxnSpPr>
          <p:cNvPr id="2284" name="Connection Line"/>
          <p:cNvCxnSpPr>
            <a:cxnSpLocks/>
            <a:stCxn id="2272" idx="2"/>
            <a:endCxn id="2270" idx="6"/>
          </p:cNvCxnSpPr>
          <p:nvPr/>
        </p:nvCxnSpPr>
        <p:spPr>
          <a:xfrm flipH="1">
            <a:off x="10362354" y="9181254"/>
            <a:ext cx="739139" cy="0"/>
          </a:xfrm>
          <a:prstGeom prst="straightConnector1">
            <a:avLst/>
          </a:prstGeom>
          <a:ln w="19050" cap="sq">
            <a:solidFill>
              <a:srgbClr val="000000"/>
            </a:solidFill>
            <a:miter lim="400000"/>
          </a:ln>
        </p:spPr>
      </p:cxnSp>
      <p:sp>
        <p:nvSpPr>
          <p:cNvPr id="2299" name="Connection Line"/>
          <p:cNvSpPr/>
          <p:nvPr/>
        </p:nvSpPr>
        <p:spPr>
          <a:xfrm>
            <a:off x="6292207" y="7577796"/>
            <a:ext cx="388239" cy="13609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19050" cap="sq">
            <a:solidFill>
              <a:srgbClr val="000000"/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2300" name="Connection Line"/>
          <p:cNvSpPr/>
          <p:nvPr/>
        </p:nvSpPr>
        <p:spPr>
          <a:xfrm>
            <a:off x="6380311" y="7528794"/>
            <a:ext cx="1331071" cy="14659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19050" cap="sq">
            <a:solidFill>
              <a:srgbClr val="000000"/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2301" name="Connection Line"/>
          <p:cNvSpPr/>
          <p:nvPr/>
        </p:nvSpPr>
        <p:spPr>
          <a:xfrm>
            <a:off x="5396868" y="7561037"/>
            <a:ext cx="731822" cy="13967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19050" cap="sq">
            <a:solidFill>
              <a:srgbClr val="000000"/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2302" name="Connection Line"/>
          <p:cNvSpPr/>
          <p:nvPr/>
        </p:nvSpPr>
        <p:spPr>
          <a:xfrm>
            <a:off x="6432064" y="7458690"/>
            <a:ext cx="3454590" cy="16157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19050" cap="sq">
            <a:solidFill>
              <a:srgbClr val="000000"/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2303" name="Connection Line"/>
          <p:cNvSpPr/>
          <p:nvPr/>
        </p:nvSpPr>
        <p:spPr>
          <a:xfrm>
            <a:off x="6440146" y="7438942"/>
            <a:ext cx="4670879" cy="16579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19050" cap="sq">
            <a:solidFill>
              <a:srgbClr val="000000"/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2290" name="true"/>
          <p:cNvSpPr txBox="1"/>
          <p:nvPr/>
        </p:nvSpPr>
        <p:spPr>
          <a:xfrm>
            <a:off x="5212217" y="5768058"/>
            <a:ext cx="439937" cy="22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r>
              <a:t>true</a:t>
            </a:r>
          </a:p>
        </p:txBody>
      </p:sp>
      <p:sp>
        <p:nvSpPr>
          <p:cNvPr id="2291" name="false"/>
          <p:cNvSpPr txBox="1"/>
          <p:nvPr/>
        </p:nvSpPr>
        <p:spPr>
          <a:xfrm>
            <a:off x="6804429" y="5764388"/>
            <a:ext cx="516435" cy="22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r>
              <a:t>false</a:t>
            </a:r>
          </a:p>
        </p:txBody>
      </p:sp>
      <p:sp>
        <p:nvSpPr>
          <p:cNvPr id="2292" name="base"/>
          <p:cNvSpPr txBox="1"/>
          <p:nvPr/>
        </p:nvSpPr>
        <p:spPr>
          <a:xfrm>
            <a:off x="5378807" y="7190175"/>
            <a:ext cx="500758" cy="22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r>
              <a:t>base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2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2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2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22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2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22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224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48" grpId="1" build="p" bldLvl="5" animBg="1" advAuto="0"/>
      <p:bldP spid="2252" grpId="2" animBg="1" advAuto="0"/>
      <p:bldP spid="2255" grpId="4" animBg="1" advAuto="0"/>
      <p:bldP spid="2258" grpId="3" animBg="1" advAuto="0"/>
      <p:bldP spid="2290" grpId="6" animBg="1" advAuto="0"/>
      <p:bldP spid="2291" grpId="5" animBg="1" advAuto="0"/>
      <p:bldP spid="2292" grpId="7" animBg="1" advAuto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Line"/>
          <p:cNvSpPr/>
          <p:nvPr/>
        </p:nvSpPr>
        <p:spPr>
          <a:xfrm flipV="1">
            <a:off x="825500" y="990572"/>
            <a:ext cx="11366500" cy="28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97" name="Classify problems according to computational requiremen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Classify problems according to computational requirements</a:t>
            </a:r>
          </a:p>
        </p:txBody>
      </p:sp>
      <p:sp>
        <p:nvSpPr>
          <p:cNvPr id="98" name="Q.  Which problems will we be able to solve in practice?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Q. 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Which problems will we be able to solve in practice?</a:t>
            </a:r>
          </a:p>
          <a:p>
            <a:b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r>
              <a:t>A working definition.</a:t>
            </a:r>
            <a:r>
              <a:rPr sz="1600">
                <a:solidFill>
                  <a:srgbClr val="606060"/>
                </a:solidFill>
                <a:uFill>
                  <a:solidFill>
                    <a:srgbClr val="606060"/>
                  </a:solidFill>
                </a:uFill>
              </a:rPr>
              <a:t> 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Those with poly-time algorithms.</a:t>
            </a:r>
          </a:p>
          <a:p>
            <a:b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b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b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b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b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b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b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b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b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r>
              <a:rPr>
                <a:solidFill>
                  <a:srgbClr val="005493"/>
                </a:solidFill>
                <a:uFill>
                  <a:solidFill>
                    <a:srgbClr val="0048AA"/>
                  </a:solidFill>
                </a:uFill>
              </a:rPr>
              <a:t>Theory. 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Definition is broad and robust.</a:t>
            </a:r>
            <a:endParaRPr>
              <a:solidFill>
                <a:srgbClr val="005493"/>
              </a:solidFill>
              <a:uFill>
                <a:solidFill>
                  <a:srgbClr val="0048AA"/>
                </a:solidFill>
              </a:uFill>
            </a:endParaRPr>
          </a:p>
          <a:p>
            <a:br>
              <a:rPr>
                <a:solidFill>
                  <a:srgbClr val="005493"/>
                </a:solidFill>
                <a:uFill>
                  <a:solidFill>
                    <a:srgbClr val="0048AA"/>
                  </a:solidFill>
                </a:uFill>
              </a:rPr>
            </a:br>
            <a:br>
              <a:rPr>
                <a:solidFill>
                  <a:srgbClr val="005493"/>
                </a:solidFill>
                <a:uFill>
                  <a:solidFill>
                    <a:srgbClr val="0048AA"/>
                  </a:solidFill>
                </a:uFill>
              </a:rPr>
            </a:br>
            <a:r>
              <a:t>Practice. 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Poly-time algorithms scale to huge problems.</a:t>
            </a:r>
          </a:p>
        </p:txBody>
      </p:sp>
      <p:sp>
        <p:nvSpPr>
          <p:cNvPr id="9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404115" y="9347200"/>
            <a:ext cx="185370" cy="21595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</a:t>
            </a:fld>
            <a:endParaRPr/>
          </a:p>
        </p:txBody>
      </p:sp>
      <p:grpSp>
        <p:nvGrpSpPr>
          <p:cNvPr id="102" name="Group"/>
          <p:cNvGrpSpPr/>
          <p:nvPr/>
        </p:nvGrpSpPr>
        <p:grpSpPr>
          <a:xfrm>
            <a:off x="5880099" y="7968264"/>
            <a:ext cx="4037936" cy="615002"/>
            <a:chOff x="0" y="0"/>
            <a:chExt cx="4037934" cy="615001"/>
          </a:xfrm>
        </p:grpSpPr>
        <p:sp>
          <p:nvSpPr>
            <p:cNvPr id="100" name="constants tend to be small, e.g., 3 n 2"/>
            <p:cNvSpPr txBox="1"/>
            <p:nvPr/>
          </p:nvSpPr>
          <p:spPr>
            <a:xfrm>
              <a:off x="240453" y="0"/>
              <a:ext cx="3797482" cy="393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t">
              <a:spAutoFit/>
            </a:bodyPr>
            <a:lstStyle/>
            <a:p>
              <a:pPr marL="58702" marR="58702" algn="l" defTabSz="1295400">
                <a:lnSpc>
                  <a:spcPct val="150000"/>
                </a:lnSpc>
                <a:buClrTx/>
                <a:buFontTx/>
                <a:tabLst/>
                <a:defRPr>
                  <a:uFill>
                    <a:solidFill>
                      <a:srgbClr val="8D3124"/>
                    </a:solidFill>
                  </a:uFill>
                </a:defRPr>
              </a:pPr>
              <a:r>
                <a:t>constants tend to be small, e.g., </a:t>
              </a:r>
              <a:r>
                <a:rPr sz="1800">
                  <a:latin typeface="Times"/>
                  <a:ea typeface="Times"/>
                  <a:cs typeface="Times"/>
                  <a:sym typeface="Times"/>
                </a:rPr>
                <a:t>3</a:t>
              </a:r>
              <a:r>
                <a:rPr sz="1800" baseline="31999">
                  <a:latin typeface="Times"/>
                  <a:ea typeface="Times"/>
                  <a:cs typeface="Times"/>
                  <a:sym typeface="Times"/>
                </a:rPr>
                <a:t> </a:t>
              </a:r>
              <a:r>
                <a:rPr sz="1800" i="1">
                  <a:latin typeface="Times"/>
                  <a:ea typeface="Times"/>
                  <a:cs typeface="Times"/>
                  <a:sym typeface="Times"/>
                </a:rPr>
                <a:t>n</a:t>
              </a:r>
              <a:r>
                <a:rPr sz="1800" baseline="31999">
                  <a:latin typeface="Times"/>
                  <a:ea typeface="Times"/>
                  <a:cs typeface="Times"/>
                  <a:sym typeface="Times"/>
                </a:rPr>
                <a:t> 2</a:t>
              </a:r>
            </a:p>
          </p:txBody>
        </p:sp>
        <p:sp>
          <p:nvSpPr>
            <p:cNvPr id="101" name="Line"/>
            <p:cNvSpPr/>
            <p:nvPr/>
          </p:nvSpPr>
          <p:spPr>
            <a:xfrm flipV="1">
              <a:off x="0" y="342575"/>
              <a:ext cx="263453" cy="272427"/>
            </a:xfrm>
            <a:prstGeom prst="line">
              <a:avLst/>
            </a:prstGeom>
            <a:noFill/>
            <a:ln w="25400" cap="flat">
              <a:solidFill>
                <a:srgbClr val="8D3124"/>
              </a:solidFill>
              <a:prstDash val="solid"/>
              <a:round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lnSpc>
                  <a:spcPct val="100000"/>
                </a:lnSpc>
                <a:buClrTx/>
                <a:buFontTx/>
                <a:tabLst/>
                <a:defRPr sz="12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grpSp>
        <p:nvGrpSpPr>
          <p:cNvPr id="121" name="Group"/>
          <p:cNvGrpSpPr/>
          <p:nvPr/>
        </p:nvGrpSpPr>
        <p:grpSpPr>
          <a:xfrm>
            <a:off x="1296882" y="3616015"/>
            <a:ext cx="9913229" cy="2154866"/>
            <a:chOff x="0" y="0"/>
            <a:chExt cx="9913228" cy="2154864"/>
          </a:xfrm>
        </p:grpSpPr>
        <p:grpSp>
          <p:nvGrpSpPr>
            <p:cNvPr id="105" name="Group"/>
            <p:cNvGrpSpPr/>
            <p:nvPr/>
          </p:nvGrpSpPr>
          <p:grpSpPr>
            <a:xfrm>
              <a:off x="-1" y="1190"/>
              <a:ext cx="1494089" cy="2153675"/>
              <a:chOff x="0" y="0"/>
              <a:chExt cx="1494087" cy="2153673"/>
            </a:xfrm>
          </p:grpSpPr>
          <p:pic>
            <p:nvPicPr>
              <p:cNvPr id="103" name="220px-JohnvonNeumann-LosAlamos.gif" descr="220px-JohnvonNeumann-LosAlamos.gif"/>
              <p:cNvPicPr>
                <a:picLocks noChangeAspect="1"/>
              </p:cNvPicPr>
              <p:nvPr/>
            </p:nvPicPr>
            <p:blipFill>
              <a:blip r:embed="rId3"/>
              <a:srcRect r="15" b="8"/>
              <a:stretch>
                <a:fillRect/>
              </a:stretch>
            </p:blipFill>
            <p:spPr>
              <a:xfrm>
                <a:off x="214417" y="0"/>
                <a:ext cx="1171179" cy="152797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95" h="21596" extrusionOk="0">
                    <a:moveTo>
                      <a:pt x="5327" y="0"/>
                    </a:moveTo>
                    <a:cubicBezTo>
                      <a:pt x="3795" y="0"/>
                      <a:pt x="3021" y="3"/>
                      <a:pt x="2203" y="202"/>
                    </a:cubicBezTo>
                    <a:cubicBezTo>
                      <a:pt x="1302" y="453"/>
                      <a:pt x="591" y="998"/>
                      <a:pt x="263" y="1688"/>
                    </a:cubicBezTo>
                    <a:cubicBezTo>
                      <a:pt x="2" y="2320"/>
                      <a:pt x="0" y="2913"/>
                      <a:pt x="0" y="4084"/>
                    </a:cubicBezTo>
                    <a:lnTo>
                      <a:pt x="0" y="17496"/>
                    </a:lnTo>
                    <a:cubicBezTo>
                      <a:pt x="0" y="18684"/>
                      <a:pt x="2" y="19282"/>
                      <a:pt x="263" y="19913"/>
                    </a:cubicBezTo>
                    <a:cubicBezTo>
                      <a:pt x="591" y="20604"/>
                      <a:pt x="1302" y="21149"/>
                      <a:pt x="2203" y="21400"/>
                    </a:cubicBezTo>
                    <a:cubicBezTo>
                      <a:pt x="3026" y="21600"/>
                      <a:pt x="3801" y="21596"/>
                      <a:pt x="5327" y="21596"/>
                    </a:cubicBezTo>
                    <a:lnTo>
                      <a:pt x="16253" y="21596"/>
                    </a:lnTo>
                    <a:cubicBezTo>
                      <a:pt x="17804" y="21596"/>
                      <a:pt x="18576" y="21600"/>
                      <a:pt x="19400" y="21400"/>
                    </a:cubicBezTo>
                    <a:cubicBezTo>
                      <a:pt x="20301" y="21149"/>
                      <a:pt x="21011" y="20604"/>
                      <a:pt x="21339" y="19913"/>
                    </a:cubicBezTo>
                    <a:cubicBezTo>
                      <a:pt x="21600" y="19282"/>
                      <a:pt x="21595" y="18689"/>
                      <a:pt x="21595" y="17518"/>
                    </a:cubicBezTo>
                    <a:lnTo>
                      <a:pt x="21595" y="4100"/>
                    </a:lnTo>
                    <a:cubicBezTo>
                      <a:pt x="21595" y="2912"/>
                      <a:pt x="21600" y="2320"/>
                      <a:pt x="21339" y="1688"/>
                    </a:cubicBezTo>
                    <a:cubicBezTo>
                      <a:pt x="21011" y="998"/>
                      <a:pt x="20301" y="453"/>
                      <a:pt x="19400" y="202"/>
                    </a:cubicBezTo>
                    <a:cubicBezTo>
                      <a:pt x="18576" y="2"/>
                      <a:pt x="17802" y="0"/>
                      <a:pt x="16275" y="0"/>
                    </a:cubicBezTo>
                    <a:lnTo>
                      <a:pt x="5327" y="0"/>
                    </a:lnTo>
                    <a:close/>
                  </a:path>
                </a:pathLst>
              </a:custGeom>
              <a:ln w="12700" cap="flat">
                <a:noFill/>
                <a:round/>
              </a:ln>
              <a:effectLst/>
            </p:spPr>
          </p:pic>
          <p:sp>
            <p:nvSpPr>
              <p:cNvPr id="104" name="von Neumann…"/>
              <p:cNvSpPr txBox="1"/>
              <p:nvPr/>
            </p:nvSpPr>
            <p:spPr>
              <a:xfrm>
                <a:off x="-1" y="1577093"/>
                <a:ext cx="1494089" cy="57658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t">
                <a:spAutoFit/>
              </a:bodyPr>
              <a:lstStyle/>
              <a:p>
                <a:pPr marL="58702" marR="58702" defTabSz="1295400">
                  <a:lnSpc>
                    <a:spcPct val="120000"/>
                  </a:lnSpc>
                  <a:buClrTx/>
                  <a:buFontTx/>
                  <a:tabLst/>
                  <a:defRPr sz="1400" b="1">
                    <a:solidFill>
                      <a:srgbClr val="000000"/>
                    </a:solidFill>
                    <a:uFill>
                      <a:solidFill>
                        <a:srgbClr val="000000"/>
                      </a:solidFill>
                    </a:uFill>
                    <a:latin typeface="Lucida Grande"/>
                    <a:ea typeface="Lucida Grande"/>
                    <a:cs typeface="Lucida Grande"/>
                    <a:sym typeface="Lucida Grande"/>
                  </a:defRPr>
                </a:pPr>
                <a:r>
                  <a:t>von Neumann</a:t>
                </a:r>
              </a:p>
              <a:p>
                <a:pPr marL="58702" marR="58702" defTabSz="1295400">
                  <a:lnSpc>
                    <a:spcPct val="120000"/>
                  </a:lnSpc>
                  <a:buClrTx/>
                  <a:buFontTx/>
                  <a:tabLst/>
                  <a:defRPr sz="1400" b="1">
                    <a:solidFill>
                      <a:srgbClr val="000000"/>
                    </a:solidFill>
                    <a:uFill>
                      <a:solidFill>
                        <a:srgbClr val="000000"/>
                      </a:solidFill>
                    </a:uFill>
                    <a:latin typeface="Lucida Grande"/>
                    <a:ea typeface="Lucida Grande"/>
                    <a:cs typeface="Lucida Grande"/>
                    <a:sym typeface="Lucida Grande"/>
                  </a:defRPr>
                </a:pPr>
                <a:r>
                  <a:t>(1953)</a:t>
                </a:r>
              </a:p>
            </p:txBody>
          </p:sp>
        </p:grpSp>
        <p:grpSp>
          <p:nvGrpSpPr>
            <p:cNvPr id="108" name="Group"/>
            <p:cNvGrpSpPr/>
            <p:nvPr/>
          </p:nvGrpSpPr>
          <p:grpSpPr>
            <a:xfrm>
              <a:off x="3427428" y="0"/>
              <a:ext cx="1261270" cy="2154865"/>
              <a:chOff x="4365" y="0"/>
              <a:chExt cx="1261268" cy="2154864"/>
            </a:xfrm>
          </p:grpSpPr>
          <p:pic>
            <p:nvPicPr>
              <p:cNvPr id="106" name="Kurt_gödel.tiff" descr="Kurt_gödel.tiff"/>
              <p:cNvPicPr>
                <a:picLocks noChangeAspect="1"/>
              </p:cNvPicPr>
              <p:nvPr/>
            </p:nvPicPr>
            <p:blipFill>
              <a:blip r:embed="rId4"/>
              <a:srcRect l="5" t="2371" r="5" b="2368"/>
              <a:stretch>
                <a:fillRect/>
              </a:stretch>
            </p:blipFill>
            <p:spPr>
              <a:xfrm>
                <a:off x="4365" y="0"/>
                <a:ext cx="1261270" cy="153035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914" y="0"/>
                    </a:moveTo>
                    <a:cubicBezTo>
                      <a:pt x="3479" y="0"/>
                      <a:pt x="2751" y="1"/>
                      <a:pt x="1985" y="202"/>
                    </a:cubicBezTo>
                    <a:cubicBezTo>
                      <a:pt x="1141" y="455"/>
                      <a:pt x="477" y="1002"/>
                      <a:pt x="170" y="1697"/>
                    </a:cubicBezTo>
                    <a:cubicBezTo>
                      <a:pt x="74" y="1946"/>
                      <a:pt x="35" y="2207"/>
                      <a:pt x="0" y="2482"/>
                    </a:cubicBezTo>
                    <a:lnTo>
                      <a:pt x="0" y="19113"/>
                    </a:lnTo>
                    <a:cubicBezTo>
                      <a:pt x="35" y="19389"/>
                      <a:pt x="74" y="19654"/>
                      <a:pt x="170" y="19903"/>
                    </a:cubicBezTo>
                    <a:cubicBezTo>
                      <a:pt x="477" y="20598"/>
                      <a:pt x="1141" y="21145"/>
                      <a:pt x="1985" y="21398"/>
                    </a:cubicBezTo>
                    <a:cubicBezTo>
                      <a:pt x="2756" y="21600"/>
                      <a:pt x="3484" y="21600"/>
                      <a:pt x="4914" y="21600"/>
                    </a:cubicBezTo>
                    <a:lnTo>
                      <a:pt x="16666" y="21600"/>
                    </a:lnTo>
                    <a:cubicBezTo>
                      <a:pt x="18118" y="21600"/>
                      <a:pt x="18844" y="21600"/>
                      <a:pt x="19615" y="21398"/>
                    </a:cubicBezTo>
                    <a:cubicBezTo>
                      <a:pt x="20459" y="21145"/>
                      <a:pt x="21123" y="20598"/>
                      <a:pt x="21430" y="19903"/>
                    </a:cubicBezTo>
                    <a:cubicBezTo>
                      <a:pt x="21526" y="19654"/>
                      <a:pt x="21565" y="19393"/>
                      <a:pt x="21600" y="19118"/>
                    </a:cubicBezTo>
                    <a:lnTo>
                      <a:pt x="21600" y="2487"/>
                    </a:lnTo>
                    <a:cubicBezTo>
                      <a:pt x="21565" y="2211"/>
                      <a:pt x="21526" y="1946"/>
                      <a:pt x="21430" y="1697"/>
                    </a:cubicBezTo>
                    <a:cubicBezTo>
                      <a:pt x="21123" y="1002"/>
                      <a:pt x="20459" y="455"/>
                      <a:pt x="19615" y="202"/>
                    </a:cubicBezTo>
                    <a:cubicBezTo>
                      <a:pt x="18844" y="0"/>
                      <a:pt x="18116" y="0"/>
                      <a:pt x="16686" y="0"/>
                    </a:cubicBezTo>
                    <a:lnTo>
                      <a:pt x="4934" y="0"/>
                    </a:lnTo>
                    <a:lnTo>
                      <a:pt x="4914" y="0"/>
                    </a:lnTo>
                    <a:close/>
                  </a:path>
                </a:pathLst>
              </a:custGeom>
              <a:ln w="12700" cap="flat">
                <a:noFill/>
                <a:round/>
              </a:ln>
              <a:effectLst/>
            </p:spPr>
          </p:pic>
          <p:sp>
            <p:nvSpPr>
              <p:cNvPr id="107" name="Gödel…"/>
              <p:cNvSpPr txBox="1"/>
              <p:nvPr/>
            </p:nvSpPr>
            <p:spPr>
              <a:xfrm>
                <a:off x="233624" y="1578284"/>
                <a:ext cx="773947" cy="57658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t">
                <a:spAutoFit/>
              </a:bodyPr>
              <a:lstStyle/>
              <a:p>
                <a:pPr marL="58702" marR="58702" defTabSz="1295400">
                  <a:lnSpc>
                    <a:spcPct val="120000"/>
                  </a:lnSpc>
                  <a:buClrTx/>
                  <a:buFontTx/>
                  <a:tabLst/>
                  <a:defRPr sz="1400" b="1">
                    <a:solidFill>
                      <a:srgbClr val="000000"/>
                    </a:solidFill>
                    <a:uFill>
                      <a:solidFill>
                        <a:srgbClr val="000000"/>
                      </a:solidFill>
                    </a:uFill>
                    <a:latin typeface="Lucida Grande"/>
                    <a:ea typeface="Lucida Grande"/>
                    <a:cs typeface="Lucida Grande"/>
                    <a:sym typeface="Lucida Grande"/>
                  </a:defRPr>
                </a:pPr>
                <a:r>
                  <a:t>Gödel</a:t>
                </a:r>
              </a:p>
              <a:p>
                <a:pPr marL="58702" marR="58702" defTabSz="1295400">
                  <a:lnSpc>
                    <a:spcPct val="120000"/>
                  </a:lnSpc>
                  <a:buClrTx/>
                  <a:buFontTx/>
                  <a:tabLst/>
                  <a:defRPr sz="1400" b="1">
                    <a:solidFill>
                      <a:srgbClr val="000000"/>
                    </a:solidFill>
                    <a:uFill>
                      <a:solidFill>
                        <a:srgbClr val="000000"/>
                      </a:solidFill>
                    </a:uFill>
                    <a:latin typeface="Lucida Grande"/>
                    <a:ea typeface="Lucida Grande"/>
                    <a:cs typeface="Lucida Grande"/>
                    <a:sym typeface="Lucida Grande"/>
                  </a:defRPr>
                </a:pPr>
                <a:r>
                  <a:t>(1956)</a:t>
                </a:r>
              </a:p>
            </p:txBody>
          </p:sp>
        </p:grpSp>
        <p:grpSp>
          <p:nvGrpSpPr>
            <p:cNvPr id="111" name="Group"/>
            <p:cNvGrpSpPr/>
            <p:nvPr/>
          </p:nvGrpSpPr>
          <p:grpSpPr>
            <a:xfrm>
              <a:off x="6901783" y="2381"/>
              <a:ext cx="1272779" cy="2152484"/>
              <a:chOff x="0" y="0"/>
              <a:chExt cx="1272778" cy="2152483"/>
            </a:xfrm>
          </p:grpSpPr>
          <p:pic>
            <p:nvPicPr>
              <p:cNvPr id="109" name="edmonds.jpg" descr="edmonds.jpg"/>
              <p:cNvPicPr>
                <a:picLocks noChangeAspect="1"/>
              </p:cNvPicPr>
              <p:nvPr/>
            </p:nvPicPr>
            <p:blipFill>
              <a:blip r:embed="rId5"/>
              <a:srcRect l="2766" t="1168" r="4817" b="28676"/>
              <a:stretch>
                <a:fillRect/>
              </a:stretch>
            </p:blipFill>
            <p:spPr>
              <a:xfrm>
                <a:off x="-1" y="-1"/>
                <a:ext cx="1272780" cy="152558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94" h="21597" extrusionOk="0">
                    <a:moveTo>
                      <a:pt x="5151" y="0"/>
                    </a:moveTo>
                    <a:cubicBezTo>
                      <a:pt x="3669" y="0"/>
                      <a:pt x="2920" y="-2"/>
                      <a:pt x="2128" y="208"/>
                    </a:cubicBezTo>
                    <a:cubicBezTo>
                      <a:pt x="1257" y="472"/>
                      <a:pt x="566" y="1048"/>
                      <a:pt x="249" y="1775"/>
                    </a:cubicBezTo>
                    <a:cubicBezTo>
                      <a:pt x="-3" y="2439"/>
                      <a:pt x="0" y="3066"/>
                      <a:pt x="0" y="4298"/>
                    </a:cubicBezTo>
                    <a:lnTo>
                      <a:pt x="0" y="17282"/>
                    </a:lnTo>
                    <a:cubicBezTo>
                      <a:pt x="0" y="18533"/>
                      <a:pt x="-3" y="19157"/>
                      <a:pt x="249" y="19822"/>
                    </a:cubicBezTo>
                    <a:cubicBezTo>
                      <a:pt x="566" y="20549"/>
                      <a:pt x="1257" y="21119"/>
                      <a:pt x="2128" y="21383"/>
                    </a:cubicBezTo>
                    <a:cubicBezTo>
                      <a:pt x="2924" y="21594"/>
                      <a:pt x="3675" y="21597"/>
                      <a:pt x="5151" y="21597"/>
                    </a:cubicBezTo>
                    <a:lnTo>
                      <a:pt x="16423" y="21597"/>
                    </a:lnTo>
                    <a:cubicBezTo>
                      <a:pt x="17922" y="21597"/>
                      <a:pt x="18670" y="21594"/>
                      <a:pt x="19466" y="21383"/>
                    </a:cubicBezTo>
                    <a:cubicBezTo>
                      <a:pt x="20337" y="21119"/>
                      <a:pt x="21028" y="20549"/>
                      <a:pt x="21345" y="19822"/>
                    </a:cubicBezTo>
                    <a:cubicBezTo>
                      <a:pt x="21597" y="19157"/>
                      <a:pt x="21594" y="18531"/>
                      <a:pt x="21594" y="17299"/>
                    </a:cubicBezTo>
                    <a:lnTo>
                      <a:pt x="21594" y="4315"/>
                    </a:lnTo>
                    <a:cubicBezTo>
                      <a:pt x="21594" y="3064"/>
                      <a:pt x="21597" y="2439"/>
                      <a:pt x="21345" y="1775"/>
                    </a:cubicBezTo>
                    <a:cubicBezTo>
                      <a:pt x="21028" y="1048"/>
                      <a:pt x="20337" y="472"/>
                      <a:pt x="19466" y="208"/>
                    </a:cubicBezTo>
                    <a:cubicBezTo>
                      <a:pt x="18670" y="-3"/>
                      <a:pt x="17919" y="0"/>
                      <a:pt x="16443" y="0"/>
                    </a:cubicBezTo>
                    <a:lnTo>
                      <a:pt x="5171" y="0"/>
                    </a:lnTo>
                    <a:lnTo>
                      <a:pt x="5151" y="0"/>
                    </a:lnTo>
                    <a:close/>
                  </a:path>
                </a:pathLst>
              </a:custGeom>
              <a:ln w="12700" cap="flat">
                <a:noFill/>
                <a:round/>
              </a:ln>
              <a:effectLst/>
            </p:spPr>
          </p:pic>
          <p:sp>
            <p:nvSpPr>
              <p:cNvPr id="110" name="Edmonds…"/>
              <p:cNvSpPr txBox="1"/>
              <p:nvPr/>
            </p:nvSpPr>
            <p:spPr>
              <a:xfrm>
                <a:off x="57066" y="1575903"/>
                <a:ext cx="1077283" cy="57658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t">
                <a:spAutoFit/>
              </a:bodyPr>
              <a:lstStyle/>
              <a:p>
                <a:pPr marL="58702" marR="58702" defTabSz="1295400">
                  <a:lnSpc>
                    <a:spcPct val="120000"/>
                  </a:lnSpc>
                  <a:buClrTx/>
                  <a:buFontTx/>
                  <a:tabLst/>
                  <a:defRPr sz="1400" b="1">
                    <a:solidFill>
                      <a:srgbClr val="000000"/>
                    </a:solidFill>
                    <a:uFill>
                      <a:solidFill>
                        <a:srgbClr val="000000"/>
                      </a:solidFill>
                    </a:uFill>
                    <a:latin typeface="Lucida Grande"/>
                    <a:ea typeface="Lucida Grande"/>
                    <a:cs typeface="Lucida Grande"/>
                    <a:sym typeface="Lucida Grande"/>
                  </a:defRPr>
                </a:pPr>
                <a:r>
                  <a:t>Edmonds</a:t>
                </a:r>
              </a:p>
              <a:p>
                <a:pPr marL="58702" marR="58702" defTabSz="1295400">
                  <a:lnSpc>
                    <a:spcPct val="120000"/>
                  </a:lnSpc>
                  <a:buClrTx/>
                  <a:buFontTx/>
                  <a:tabLst/>
                  <a:defRPr sz="1400" b="1">
                    <a:solidFill>
                      <a:srgbClr val="000000"/>
                    </a:solidFill>
                    <a:uFill>
                      <a:solidFill>
                        <a:srgbClr val="000000"/>
                      </a:solidFill>
                    </a:uFill>
                    <a:latin typeface="Lucida Grande"/>
                    <a:ea typeface="Lucida Grande"/>
                    <a:cs typeface="Lucida Grande"/>
                    <a:sym typeface="Lucida Grande"/>
                  </a:defRPr>
                </a:pPr>
                <a:r>
                  <a:t>(1965)</a:t>
                </a:r>
              </a:p>
            </p:txBody>
          </p:sp>
        </p:grpSp>
        <p:grpSp>
          <p:nvGrpSpPr>
            <p:cNvPr id="114" name="Group"/>
            <p:cNvGrpSpPr/>
            <p:nvPr/>
          </p:nvGrpSpPr>
          <p:grpSpPr>
            <a:xfrm>
              <a:off x="8643228" y="3175"/>
              <a:ext cx="1270001" cy="2151690"/>
              <a:chOff x="0" y="0"/>
              <a:chExt cx="1270000" cy="2151689"/>
            </a:xfrm>
          </p:grpSpPr>
          <p:pic>
            <p:nvPicPr>
              <p:cNvPr id="112" name="7.jpg" descr="7.jpg"/>
              <p:cNvPicPr>
                <a:picLocks noChangeAspect="1"/>
              </p:cNvPicPr>
              <p:nvPr/>
            </p:nvPicPr>
            <p:blipFill>
              <a:blip r:embed="rId6"/>
              <a:srcRect l="11219" r="28736" b="826"/>
              <a:stretch>
                <a:fillRect/>
              </a:stretch>
            </p:blipFill>
            <p:spPr>
              <a:xfrm>
                <a:off x="0" y="0"/>
                <a:ext cx="1270000" cy="15240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954" y="0"/>
                    </a:moveTo>
                    <a:cubicBezTo>
                      <a:pt x="3529" y="0"/>
                      <a:pt x="2807" y="1"/>
                      <a:pt x="2045" y="202"/>
                    </a:cubicBezTo>
                    <a:cubicBezTo>
                      <a:pt x="1207" y="457"/>
                      <a:pt x="548" y="1006"/>
                      <a:pt x="243" y="1704"/>
                    </a:cubicBezTo>
                    <a:cubicBezTo>
                      <a:pt x="0" y="2343"/>
                      <a:pt x="0" y="2945"/>
                      <a:pt x="0" y="4129"/>
                    </a:cubicBezTo>
                    <a:lnTo>
                      <a:pt x="0" y="17454"/>
                    </a:lnTo>
                    <a:cubicBezTo>
                      <a:pt x="0" y="18656"/>
                      <a:pt x="0" y="19257"/>
                      <a:pt x="243" y="19896"/>
                    </a:cubicBezTo>
                    <a:cubicBezTo>
                      <a:pt x="548" y="20594"/>
                      <a:pt x="1207" y="21143"/>
                      <a:pt x="2045" y="21398"/>
                    </a:cubicBezTo>
                    <a:cubicBezTo>
                      <a:pt x="2811" y="21600"/>
                      <a:pt x="3535" y="21600"/>
                      <a:pt x="4954" y="21600"/>
                    </a:cubicBezTo>
                    <a:lnTo>
                      <a:pt x="16625" y="21600"/>
                    </a:lnTo>
                    <a:cubicBezTo>
                      <a:pt x="18067" y="21600"/>
                      <a:pt x="18789" y="21600"/>
                      <a:pt x="19555" y="21398"/>
                    </a:cubicBezTo>
                    <a:cubicBezTo>
                      <a:pt x="20393" y="21143"/>
                      <a:pt x="21052" y="20594"/>
                      <a:pt x="21357" y="19896"/>
                    </a:cubicBezTo>
                    <a:cubicBezTo>
                      <a:pt x="21600" y="19257"/>
                      <a:pt x="21600" y="18655"/>
                      <a:pt x="21600" y="17471"/>
                    </a:cubicBezTo>
                    <a:lnTo>
                      <a:pt x="21600" y="4146"/>
                    </a:lnTo>
                    <a:cubicBezTo>
                      <a:pt x="21600" y="2944"/>
                      <a:pt x="21600" y="2343"/>
                      <a:pt x="21357" y="1704"/>
                    </a:cubicBezTo>
                    <a:cubicBezTo>
                      <a:pt x="21052" y="1006"/>
                      <a:pt x="20393" y="457"/>
                      <a:pt x="19555" y="202"/>
                    </a:cubicBezTo>
                    <a:cubicBezTo>
                      <a:pt x="18789" y="0"/>
                      <a:pt x="18065" y="0"/>
                      <a:pt x="16646" y="0"/>
                    </a:cubicBezTo>
                    <a:lnTo>
                      <a:pt x="4954" y="0"/>
                    </a:lnTo>
                    <a:close/>
                  </a:path>
                </a:pathLst>
              </a:custGeom>
              <a:ln w="12700" cap="flat">
                <a:noFill/>
                <a:round/>
              </a:ln>
              <a:effectLst/>
            </p:spPr>
          </p:pic>
          <p:sp>
            <p:nvSpPr>
              <p:cNvPr id="113" name="Rabin…"/>
              <p:cNvSpPr txBox="1"/>
              <p:nvPr/>
            </p:nvSpPr>
            <p:spPr>
              <a:xfrm>
                <a:off x="240657" y="1575109"/>
                <a:ext cx="773947" cy="57658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t">
                <a:spAutoFit/>
              </a:bodyPr>
              <a:lstStyle/>
              <a:p>
                <a:pPr marL="58702" marR="58702" defTabSz="1295400">
                  <a:lnSpc>
                    <a:spcPct val="120000"/>
                  </a:lnSpc>
                  <a:buClrTx/>
                  <a:buFontTx/>
                  <a:tabLst/>
                  <a:defRPr sz="1400" b="1">
                    <a:solidFill>
                      <a:srgbClr val="000000"/>
                    </a:solidFill>
                    <a:uFill>
                      <a:solidFill>
                        <a:srgbClr val="000000"/>
                      </a:solidFill>
                    </a:uFill>
                    <a:latin typeface="Lucida Grande"/>
                    <a:ea typeface="Lucida Grande"/>
                    <a:cs typeface="Lucida Grande"/>
                    <a:sym typeface="Lucida Grande"/>
                  </a:defRPr>
                </a:pPr>
                <a:r>
                  <a:t>Rabin</a:t>
                </a:r>
              </a:p>
              <a:p>
                <a:pPr marL="58702" marR="58702" defTabSz="1295400">
                  <a:lnSpc>
                    <a:spcPct val="120000"/>
                  </a:lnSpc>
                  <a:buClrTx/>
                  <a:buFontTx/>
                  <a:tabLst/>
                  <a:defRPr sz="1400" b="1">
                    <a:solidFill>
                      <a:srgbClr val="000000"/>
                    </a:solidFill>
                    <a:uFill>
                      <a:solidFill>
                        <a:srgbClr val="000000"/>
                      </a:solidFill>
                    </a:uFill>
                    <a:latin typeface="Lucida Grande"/>
                    <a:ea typeface="Lucida Grande"/>
                    <a:cs typeface="Lucida Grande"/>
                    <a:sym typeface="Lucida Grande"/>
                  </a:defRPr>
                </a:pPr>
                <a:r>
                  <a:t>(1966)</a:t>
                </a:r>
              </a:p>
            </p:txBody>
          </p:sp>
        </p:grpSp>
        <p:grpSp>
          <p:nvGrpSpPr>
            <p:cNvPr id="117" name="Group"/>
            <p:cNvGrpSpPr/>
            <p:nvPr/>
          </p:nvGrpSpPr>
          <p:grpSpPr>
            <a:xfrm>
              <a:off x="5164903" y="396"/>
              <a:ext cx="1266429" cy="2141769"/>
              <a:chOff x="0" y="0"/>
              <a:chExt cx="1266428" cy="2141767"/>
            </a:xfrm>
          </p:grpSpPr>
          <p:pic>
            <p:nvPicPr>
              <p:cNvPr id="115" name="alan-cobham.jpg" descr="alan-cobham.jpg"/>
              <p:cNvPicPr>
                <a:picLocks noChangeAspect="1"/>
              </p:cNvPicPr>
              <p:nvPr/>
            </p:nvPicPr>
            <p:blipFill>
              <a:blip r:embed="rId7"/>
              <a:srcRect l="22645" t="4136" r="12948" b="56386"/>
              <a:stretch>
                <a:fillRect/>
              </a:stretch>
            </p:blipFill>
            <p:spPr>
              <a:xfrm>
                <a:off x="0" y="0"/>
                <a:ext cx="1266429" cy="152955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596" extrusionOk="0">
                    <a:moveTo>
                      <a:pt x="4935" y="0"/>
                    </a:moveTo>
                    <a:cubicBezTo>
                      <a:pt x="3515" y="0"/>
                      <a:pt x="2796" y="3"/>
                      <a:pt x="2037" y="202"/>
                    </a:cubicBezTo>
                    <a:cubicBezTo>
                      <a:pt x="1203" y="453"/>
                      <a:pt x="548" y="995"/>
                      <a:pt x="244" y="1687"/>
                    </a:cubicBezTo>
                    <a:cubicBezTo>
                      <a:pt x="2" y="2318"/>
                      <a:pt x="0" y="2914"/>
                      <a:pt x="0" y="4085"/>
                    </a:cubicBezTo>
                    <a:lnTo>
                      <a:pt x="0" y="17494"/>
                    </a:lnTo>
                    <a:cubicBezTo>
                      <a:pt x="0" y="18683"/>
                      <a:pt x="2" y="19278"/>
                      <a:pt x="244" y="19909"/>
                    </a:cubicBezTo>
                    <a:cubicBezTo>
                      <a:pt x="548" y="20600"/>
                      <a:pt x="1203" y="21148"/>
                      <a:pt x="2037" y="21400"/>
                    </a:cubicBezTo>
                    <a:cubicBezTo>
                      <a:pt x="2800" y="21600"/>
                      <a:pt x="3520" y="21596"/>
                      <a:pt x="4935" y="21596"/>
                    </a:cubicBezTo>
                    <a:lnTo>
                      <a:pt x="16638" y="21596"/>
                    </a:lnTo>
                    <a:cubicBezTo>
                      <a:pt x="18075" y="21596"/>
                      <a:pt x="18793" y="21600"/>
                      <a:pt x="19556" y="21400"/>
                    </a:cubicBezTo>
                    <a:cubicBezTo>
                      <a:pt x="20391" y="21148"/>
                      <a:pt x="21052" y="20600"/>
                      <a:pt x="21356" y="19909"/>
                    </a:cubicBezTo>
                    <a:cubicBezTo>
                      <a:pt x="21598" y="19278"/>
                      <a:pt x="21600" y="18682"/>
                      <a:pt x="21600" y="17511"/>
                    </a:cubicBezTo>
                    <a:lnTo>
                      <a:pt x="21600" y="4102"/>
                    </a:lnTo>
                    <a:cubicBezTo>
                      <a:pt x="21600" y="2913"/>
                      <a:pt x="21598" y="2318"/>
                      <a:pt x="21356" y="1687"/>
                    </a:cubicBezTo>
                    <a:cubicBezTo>
                      <a:pt x="21052" y="995"/>
                      <a:pt x="20391" y="453"/>
                      <a:pt x="19556" y="202"/>
                    </a:cubicBezTo>
                    <a:cubicBezTo>
                      <a:pt x="18793" y="2"/>
                      <a:pt x="18080" y="0"/>
                      <a:pt x="16665" y="0"/>
                    </a:cubicBezTo>
                    <a:lnTo>
                      <a:pt x="4955" y="0"/>
                    </a:lnTo>
                    <a:lnTo>
                      <a:pt x="4935" y="0"/>
                    </a:lnTo>
                    <a:close/>
                  </a:path>
                </a:pathLst>
              </a:custGeom>
              <a:ln w="12700" cap="flat">
                <a:noFill/>
                <a:round/>
              </a:ln>
              <a:effectLst/>
            </p:spPr>
          </p:pic>
          <p:sp>
            <p:nvSpPr>
              <p:cNvPr id="116" name="Cobham…"/>
              <p:cNvSpPr txBox="1"/>
              <p:nvPr/>
            </p:nvSpPr>
            <p:spPr>
              <a:xfrm>
                <a:off x="113712" y="1565187"/>
                <a:ext cx="983348" cy="57658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t">
                <a:spAutoFit/>
              </a:bodyPr>
              <a:lstStyle/>
              <a:p>
                <a:pPr marL="58702" marR="58702" defTabSz="1295400">
                  <a:lnSpc>
                    <a:spcPct val="120000"/>
                  </a:lnSpc>
                  <a:buClrTx/>
                  <a:buFontTx/>
                  <a:tabLst/>
                  <a:defRPr sz="1400" b="1">
                    <a:solidFill>
                      <a:srgbClr val="000000"/>
                    </a:solidFill>
                    <a:uFill>
                      <a:solidFill>
                        <a:srgbClr val="000000"/>
                      </a:solidFill>
                    </a:uFill>
                    <a:latin typeface="Lucida Grande"/>
                    <a:ea typeface="Lucida Grande"/>
                    <a:cs typeface="Lucida Grande"/>
                    <a:sym typeface="Lucida Grande"/>
                  </a:defRPr>
                </a:pPr>
                <a:r>
                  <a:t>Cobham</a:t>
                </a:r>
              </a:p>
              <a:p>
                <a:pPr marL="58702" marR="58702" defTabSz="1295400">
                  <a:lnSpc>
                    <a:spcPct val="120000"/>
                  </a:lnSpc>
                  <a:buClrTx/>
                  <a:buFontTx/>
                  <a:tabLst/>
                  <a:defRPr sz="1400" b="1">
                    <a:solidFill>
                      <a:srgbClr val="000000"/>
                    </a:solidFill>
                    <a:uFill>
                      <a:solidFill>
                        <a:srgbClr val="000000"/>
                      </a:solidFill>
                    </a:uFill>
                    <a:latin typeface="Lucida Grande"/>
                    <a:ea typeface="Lucida Grande"/>
                    <a:cs typeface="Lucida Grande"/>
                    <a:sym typeface="Lucida Grande"/>
                  </a:defRPr>
                </a:pPr>
                <a:r>
                  <a:t>(1964)</a:t>
                </a:r>
              </a:p>
            </p:txBody>
          </p:sp>
        </p:grpSp>
        <p:grpSp>
          <p:nvGrpSpPr>
            <p:cNvPr id="120" name="Group"/>
            <p:cNvGrpSpPr/>
            <p:nvPr/>
          </p:nvGrpSpPr>
          <p:grpSpPr>
            <a:xfrm>
              <a:off x="1869408" y="6151"/>
              <a:ext cx="1083470" cy="2148714"/>
              <a:chOff x="0" y="1190"/>
              <a:chExt cx="1083468" cy="2148712"/>
            </a:xfrm>
          </p:grpSpPr>
          <p:pic>
            <p:nvPicPr>
              <p:cNvPr id="118" name="nash.jpg" descr="nash.jpg"/>
              <p:cNvPicPr>
                <a:picLocks noChangeAspect="1"/>
              </p:cNvPicPr>
              <p:nvPr/>
            </p:nvPicPr>
            <p:blipFill>
              <a:blip r:embed="rId8"/>
              <a:srcRect t="6" r="9" b="12"/>
              <a:stretch>
                <a:fillRect/>
              </a:stretch>
            </p:blipFill>
            <p:spPr>
              <a:xfrm>
                <a:off x="0" y="1190"/>
                <a:ext cx="1083469" cy="151804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320" y="0"/>
                    </a:moveTo>
                    <a:cubicBezTo>
                      <a:pt x="3583" y="18"/>
                      <a:pt x="2958" y="60"/>
                      <a:pt x="2397" y="186"/>
                    </a:cubicBezTo>
                    <a:cubicBezTo>
                      <a:pt x="1415" y="442"/>
                      <a:pt x="642" y="993"/>
                      <a:pt x="285" y="1694"/>
                    </a:cubicBezTo>
                    <a:cubicBezTo>
                      <a:pt x="0" y="2335"/>
                      <a:pt x="0" y="2940"/>
                      <a:pt x="0" y="4128"/>
                    </a:cubicBezTo>
                    <a:lnTo>
                      <a:pt x="0" y="17455"/>
                    </a:lnTo>
                    <a:cubicBezTo>
                      <a:pt x="0" y="18661"/>
                      <a:pt x="0" y="19265"/>
                      <a:pt x="285" y="19906"/>
                    </a:cubicBezTo>
                    <a:cubicBezTo>
                      <a:pt x="642" y="20607"/>
                      <a:pt x="1415" y="21158"/>
                      <a:pt x="2397" y="21414"/>
                    </a:cubicBezTo>
                    <a:cubicBezTo>
                      <a:pt x="2958" y="21541"/>
                      <a:pt x="3579" y="21582"/>
                      <a:pt x="4312" y="21600"/>
                    </a:cubicBezTo>
                    <a:lnTo>
                      <a:pt x="17280" y="21600"/>
                    </a:lnTo>
                    <a:cubicBezTo>
                      <a:pt x="18020" y="21582"/>
                      <a:pt x="18641" y="21541"/>
                      <a:pt x="19203" y="21414"/>
                    </a:cubicBezTo>
                    <a:cubicBezTo>
                      <a:pt x="20185" y="21158"/>
                      <a:pt x="20958" y="20607"/>
                      <a:pt x="21315" y="19906"/>
                    </a:cubicBezTo>
                    <a:cubicBezTo>
                      <a:pt x="21600" y="19265"/>
                      <a:pt x="21600" y="18666"/>
                      <a:pt x="21600" y="17478"/>
                    </a:cubicBezTo>
                    <a:lnTo>
                      <a:pt x="21600" y="4145"/>
                    </a:lnTo>
                    <a:cubicBezTo>
                      <a:pt x="21600" y="2939"/>
                      <a:pt x="21600" y="2335"/>
                      <a:pt x="21315" y="1694"/>
                    </a:cubicBezTo>
                    <a:cubicBezTo>
                      <a:pt x="20958" y="993"/>
                      <a:pt x="20185" y="442"/>
                      <a:pt x="19203" y="186"/>
                    </a:cubicBezTo>
                    <a:cubicBezTo>
                      <a:pt x="18642" y="59"/>
                      <a:pt x="18021" y="18"/>
                      <a:pt x="17288" y="0"/>
                    </a:cubicBezTo>
                    <a:lnTo>
                      <a:pt x="4320" y="0"/>
                    </a:lnTo>
                    <a:close/>
                  </a:path>
                </a:pathLst>
              </a:custGeom>
              <a:ln w="12700" cap="flat">
                <a:noFill/>
                <a:round/>
              </a:ln>
              <a:effectLst/>
            </p:spPr>
          </p:pic>
          <p:sp>
            <p:nvSpPr>
              <p:cNvPr id="119" name="Nash…"/>
              <p:cNvSpPr txBox="1"/>
              <p:nvPr/>
            </p:nvSpPr>
            <p:spPr>
              <a:xfrm>
                <a:off x="110879" y="1573323"/>
                <a:ext cx="773946" cy="57658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t">
                <a:spAutoFit/>
              </a:bodyPr>
              <a:lstStyle/>
              <a:p>
                <a:pPr marL="58702" marR="58702" defTabSz="1295400">
                  <a:lnSpc>
                    <a:spcPct val="120000"/>
                  </a:lnSpc>
                  <a:buClrTx/>
                  <a:buFontTx/>
                  <a:tabLst/>
                  <a:defRPr sz="1400" b="1">
                    <a:solidFill>
                      <a:srgbClr val="000000"/>
                    </a:solidFill>
                    <a:uFill>
                      <a:solidFill>
                        <a:srgbClr val="000000"/>
                      </a:solidFill>
                    </a:uFill>
                    <a:latin typeface="Lucida Grande"/>
                    <a:ea typeface="Lucida Grande"/>
                    <a:cs typeface="Lucida Grande"/>
                    <a:sym typeface="Lucida Grande"/>
                  </a:defRPr>
                </a:pPr>
                <a:r>
                  <a:t>Nash</a:t>
                </a:r>
              </a:p>
              <a:p>
                <a:pPr marL="58702" marR="58702" defTabSz="1295400">
                  <a:lnSpc>
                    <a:spcPct val="120000"/>
                  </a:lnSpc>
                  <a:buClrTx/>
                  <a:buFontTx/>
                  <a:tabLst/>
                  <a:defRPr sz="1400" b="1">
                    <a:solidFill>
                      <a:srgbClr val="000000"/>
                    </a:solidFill>
                    <a:uFill>
                      <a:solidFill>
                        <a:srgbClr val="000000"/>
                      </a:solidFill>
                    </a:uFill>
                    <a:latin typeface="Lucida Grande"/>
                    <a:ea typeface="Lucida Grande"/>
                    <a:cs typeface="Lucida Grande"/>
                    <a:sym typeface="Lucida Grande"/>
                  </a:defRPr>
                </a:pPr>
                <a:r>
                  <a:t>(1955)</a:t>
                </a:r>
              </a:p>
            </p:txBody>
          </p:sp>
        </p:grpSp>
      </p:grpSp>
      <p:grpSp>
        <p:nvGrpSpPr>
          <p:cNvPr id="124" name="Group"/>
          <p:cNvGrpSpPr/>
          <p:nvPr/>
        </p:nvGrpSpPr>
        <p:grpSpPr>
          <a:xfrm>
            <a:off x="6253496" y="6412278"/>
            <a:ext cx="5124649" cy="615002"/>
            <a:chOff x="0" y="0"/>
            <a:chExt cx="5124647" cy="615001"/>
          </a:xfrm>
        </p:grpSpPr>
        <p:sp>
          <p:nvSpPr>
            <p:cNvPr id="122" name="Turing machine, word RAM, uniform circuits, …"/>
            <p:cNvSpPr txBox="1"/>
            <p:nvPr/>
          </p:nvSpPr>
          <p:spPr>
            <a:xfrm>
              <a:off x="240453" y="0"/>
              <a:ext cx="4884195" cy="28793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t">
              <a:spAutoFit/>
            </a:bodyPr>
            <a:lstStyle>
              <a:lvl1pPr marL="58702" marR="58702" algn="l" defTabSz="1295400">
                <a:lnSpc>
                  <a:spcPct val="150000"/>
                </a:lnSpc>
                <a:buClrTx/>
                <a:buFontTx/>
                <a:tabLst/>
                <a:defRPr>
                  <a:uFill>
                    <a:solidFill>
                      <a:srgbClr val="8D3124"/>
                    </a:solidFill>
                  </a:uFill>
                </a:defRPr>
              </a:lvl1pPr>
            </a:lstStyle>
            <a:p>
              <a:r>
                <a:t>Turing machine, word RAM, uniform circuits, …</a:t>
              </a:r>
            </a:p>
          </p:txBody>
        </p:sp>
        <p:sp>
          <p:nvSpPr>
            <p:cNvPr id="123" name="Line"/>
            <p:cNvSpPr/>
            <p:nvPr/>
          </p:nvSpPr>
          <p:spPr>
            <a:xfrm flipV="1">
              <a:off x="0" y="342575"/>
              <a:ext cx="263453" cy="272427"/>
            </a:xfrm>
            <a:prstGeom prst="line">
              <a:avLst/>
            </a:prstGeom>
            <a:noFill/>
            <a:ln w="25400" cap="flat">
              <a:solidFill>
                <a:srgbClr val="8D3124"/>
              </a:solidFill>
              <a:prstDash val="solid"/>
              <a:round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lnSpc>
                  <a:spcPct val="100000"/>
                </a:lnSpc>
                <a:buClrTx/>
                <a:buFontTx/>
                <a:tabLst/>
                <a:defRPr sz="1200">
                  <a:solidFill>
                    <a:srgbClr val="000000"/>
                  </a:solidFill>
                </a:defRPr>
              </a:pPr>
              <a:endParaRPr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1" build="p" animBg="1" advAuto="0"/>
      <p:bldP spid="102" grpId="4" animBg="1" advAuto="0"/>
      <p:bldP spid="121" grpId="2" animBg="1" advAuto="0"/>
      <p:bldP spid="124" grpId="3" animBg="1" advAuto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5" name="Line"/>
          <p:cNvSpPr/>
          <p:nvPr/>
        </p:nvSpPr>
        <p:spPr>
          <a:xfrm flipV="1">
            <a:off x="825500" y="990572"/>
            <a:ext cx="11366500" cy="28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306" name="3-satisfiability reduces to 3-colorabilit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3-satisfiability reduces to 3-colorability</a:t>
            </a:r>
          </a:p>
        </p:txBody>
      </p:sp>
      <p:sp>
        <p:nvSpPr>
          <p:cNvPr id="2307" name="Lemma.  Graph G is 3-colorable iff Φ is satisfiable.…"/>
          <p:cNvSpPr txBox="1">
            <a:spLocks noGrp="1"/>
          </p:cNvSpPr>
          <p:nvPr>
            <p:ph type="body" idx="1"/>
          </p:nvPr>
        </p:nvSpPr>
        <p:spPr>
          <a:xfrm>
            <a:off x="812800" y="1270000"/>
            <a:ext cx="11543082" cy="8178800"/>
          </a:xfrm>
          <a:prstGeom prst="rect">
            <a:avLst/>
          </a:prstGeom>
        </p:spPr>
        <p:txBody>
          <a:bodyPr/>
          <a:lstStyle/>
          <a:p>
            <a:r>
              <a:t>Lemma. 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Graph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G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is 3-colorable iff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Φ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is satisfiable.</a:t>
            </a:r>
          </a:p>
          <a:p>
            <a:r>
              <a:t>Pf.  </a:t>
            </a:r>
            <a:r>
              <a:rPr>
                <a:latin typeface="Symbol"/>
                <a:ea typeface="Symbol"/>
                <a:cs typeface="Symbol"/>
                <a:sym typeface="Symbol"/>
              </a:rPr>
              <a:t>Þ</a:t>
            </a:r>
            <a:r>
              <a:t> 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Suppose graph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G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is 3-colorable.</a:t>
            </a:r>
          </a:p>
          <a:p>
            <a:pPr lvl="1"/>
            <a:r>
              <a:rPr>
                <a:uFill>
                  <a:solidFill>
                    <a:srgbClr val="000000"/>
                  </a:solidFill>
                </a:uFill>
              </a:rPr>
              <a:t>WLOG, assume that node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T</a:t>
            </a:r>
            <a:r>
              <a:rPr>
                <a:uFill>
                  <a:solidFill>
                    <a:srgbClr val="000000"/>
                  </a:solidFill>
                </a:uFill>
              </a:rPr>
              <a:t> is colored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black</a:t>
            </a:r>
            <a:r>
              <a:rPr>
                <a:uFill>
                  <a:solidFill>
                    <a:srgbClr val="000000"/>
                  </a:solidFill>
                </a:uFill>
              </a:rPr>
              <a:t>,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F</a:t>
            </a:r>
            <a:r>
              <a:rPr>
                <a:uFill>
                  <a:solidFill>
                    <a:srgbClr val="000000"/>
                  </a:solidFill>
                </a:uFill>
              </a:rPr>
              <a:t> is </a:t>
            </a:r>
            <a:r>
              <a:rPr i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white</a:t>
            </a:r>
            <a:r>
              <a:rPr>
                <a:uFill>
                  <a:solidFill>
                    <a:srgbClr val="000000"/>
                  </a:solidFill>
                </a:uFill>
              </a:rPr>
              <a:t>, and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B</a:t>
            </a:r>
            <a:r>
              <a:rPr>
                <a:uFill>
                  <a:solidFill>
                    <a:srgbClr val="000000"/>
                  </a:solidFill>
                </a:uFill>
              </a:rPr>
              <a:t> is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blue</a:t>
            </a:r>
            <a:r>
              <a:rPr>
                <a:uFill>
                  <a:solidFill>
                    <a:srgbClr val="000000"/>
                  </a:solidFill>
                </a:uFill>
              </a:rPr>
              <a:t>.</a:t>
            </a:r>
          </a:p>
          <a:p>
            <a:pPr lvl="1"/>
            <a:r>
              <a:t>Consider assignment that sets all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black</a:t>
            </a:r>
            <a:r>
              <a:t> literals to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true</a:t>
            </a:r>
            <a:r>
              <a:t> (and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white</a:t>
            </a:r>
            <a:r>
              <a:t> to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false</a:t>
            </a:r>
            <a:r>
              <a:t>).</a:t>
            </a:r>
          </a:p>
          <a:p>
            <a:pPr lvl="1"/>
            <a:r>
              <a:t>(iv) ensures each literal is colored either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black</a:t>
            </a:r>
            <a:r>
              <a:t> or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white</a:t>
            </a:r>
            <a:r>
              <a:t>.</a:t>
            </a:r>
          </a:p>
          <a:p>
            <a:pPr lvl="1"/>
            <a:r>
              <a:t>(ii) ensures that each literal is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white</a:t>
            </a:r>
            <a:r>
              <a:t> if its negation is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black</a:t>
            </a:r>
            <a:r>
              <a:t> (and vice versa).</a:t>
            </a:r>
          </a:p>
          <a:p>
            <a:pPr lvl="1"/>
            <a:r>
              <a:t>(v) ensures at least one literal in each clause is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black</a:t>
            </a:r>
            <a:r>
              <a:t>.</a:t>
            </a:r>
          </a:p>
        </p:txBody>
      </p:sp>
      <p:sp>
        <p:nvSpPr>
          <p:cNvPr id="230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40</a:t>
            </a:fld>
            <a:endParaRPr/>
          </a:p>
        </p:txBody>
      </p:sp>
      <p:sp>
        <p:nvSpPr>
          <p:cNvPr id="2309" name="Rectangle"/>
          <p:cNvSpPr/>
          <p:nvPr/>
        </p:nvSpPr>
        <p:spPr>
          <a:xfrm>
            <a:off x="2099733" y="7222631"/>
            <a:ext cx="7107486" cy="2246490"/>
          </a:xfrm>
          <a:prstGeom prst="rect">
            <a:avLst/>
          </a:prstGeom>
          <a:solidFill>
            <a:srgbClr val="CBCBCB"/>
          </a:solidFill>
          <a:ln w="12700"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310" name="Circle"/>
          <p:cNvSpPr/>
          <p:nvPr/>
        </p:nvSpPr>
        <p:spPr>
          <a:xfrm>
            <a:off x="5308600" y="8800817"/>
            <a:ext cx="431800" cy="431801"/>
          </a:xfrm>
          <a:prstGeom prst="ellipse">
            <a:avLst/>
          </a:prstGeom>
          <a:solidFill>
            <a:srgbClr val="8A8A8A"/>
          </a:solidFill>
          <a:ln w="12700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311" name="Circle"/>
          <p:cNvSpPr/>
          <p:nvPr/>
        </p:nvSpPr>
        <p:spPr>
          <a:xfrm>
            <a:off x="8343900" y="8800817"/>
            <a:ext cx="431800" cy="431801"/>
          </a:xfrm>
          <a:prstGeom prst="ellipse">
            <a:avLst/>
          </a:prstGeom>
          <a:solidFill>
            <a:srgbClr val="8A8A8A"/>
          </a:solidFill>
          <a:ln w="12700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cxnSp>
        <p:nvCxnSpPr>
          <p:cNvPr id="2312" name="Connection Line"/>
          <p:cNvCxnSpPr>
            <a:cxnSpLocks/>
            <a:stCxn id="2310" idx="6"/>
            <a:endCxn id="2311" idx="2"/>
          </p:cNvCxnSpPr>
          <p:nvPr/>
        </p:nvCxnSpPr>
        <p:spPr>
          <a:xfrm>
            <a:off x="5740400" y="9016718"/>
            <a:ext cx="2603500" cy="0"/>
          </a:xfrm>
          <a:prstGeom prst="straightConnector1">
            <a:avLst/>
          </a:prstGeom>
          <a:ln w="25400">
            <a:solidFill>
              <a:srgbClr val="000000"/>
            </a:solidFill>
            <a:custDash>
              <a:ds d="200000" sp="200000"/>
            </a:custDash>
            <a:miter lim="400000"/>
          </a:ln>
        </p:spPr>
      </p:cxnSp>
      <p:sp>
        <p:nvSpPr>
          <p:cNvPr id="2313" name="Circle"/>
          <p:cNvSpPr/>
          <p:nvPr/>
        </p:nvSpPr>
        <p:spPr>
          <a:xfrm>
            <a:off x="5308600" y="7620000"/>
            <a:ext cx="431800" cy="431800"/>
          </a:xfrm>
          <a:prstGeom prst="ellipse">
            <a:avLst/>
          </a:prstGeom>
          <a:solidFill>
            <a:srgbClr val="8A8A8A"/>
          </a:solidFill>
          <a:ln w="12700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314" name="Circle"/>
          <p:cNvSpPr/>
          <p:nvPr/>
        </p:nvSpPr>
        <p:spPr>
          <a:xfrm>
            <a:off x="8343900" y="7620000"/>
            <a:ext cx="431800" cy="431800"/>
          </a:xfrm>
          <a:prstGeom prst="ellipse">
            <a:avLst/>
          </a:prstGeom>
          <a:solidFill>
            <a:srgbClr val="8A8A8A"/>
          </a:solidFill>
          <a:ln w="12700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315" name="Line"/>
          <p:cNvSpPr/>
          <p:nvPr/>
        </p:nvSpPr>
        <p:spPr>
          <a:xfrm flipH="1" flipV="1">
            <a:off x="2675184" y="6876344"/>
            <a:ext cx="34150" cy="745913"/>
          </a:xfrm>
          <a:prstGeom prst="line">
            <a:avLst/>
          </a:prstGeom>
          <a:ln w="25400">
            <a:solidFill>
              <a:srgbClr val="000000"/>
            </a:solidFill>
            <a:custDash>
              <a:ds d="200000" sp="200000"/>
            </a:custDash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grpSp>
        <p:nvGrpSpPr>
          <p:cNvPr id="2318" name="Group"/>
          <p:cNvGrpSpPr/>
          <p:nvPr/>
        </p:nvGrpSpPr>
        <p:grpSpPr>
          <a:xfrm>
            <a:off x="977900" y="8800817"/>
            <a:ext cx="431800" cy="431801"/>
            <a:chOff x="0" y="0"/>
            <a:chExt cx="431800" cy="431800"/>
          </a:xfrm>
        </p:grpSpPr>
        <p:sp>
          <p:nvSpPr>
            <p:cNvPr id="2316" name="Circle"/>
            <p:cNvSpPr/>
            <p:nvPr/>
          </p:nvSpPr>
          <p:spPr>
            <a:xfrm>
              <a:off x="0" y="0"/>
              <a:ext cx="431800" cy="431800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317" name="T"/>
            <p:cNvSpPr txBox="1"/>
            <p:nvPr/>
          </p:nvSpPr>
          <p:spPr>
            <a:xfrm>
              <a:off x="55911" y="75668"/>
              <a:ext cx="291192" cy="28582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marL="57587" marR="57587">
                <a:defRPr sz="1800">
                  <a:solidFill>
                    <a:srgbClr val="FFFFFF"/>
                  </a:solidFill>
                </a:defRPr>
              </a:lvl1pPr>
            </a:lstStyle>
            <a:p>
              <a:r>
                <a:t>T</a:t>
              </a:r>
            </a:p>
          </p:txBody>
        </p:sp>
      </p:grpSp>
      <p:sp>
        <p:nvSpPr>
          <p:cNvPr id="2319" name="Circle"/>
          <p:cNvSpPr/>
          <p:nvPr/>
        </p:nvSpPr>
        <p:spPr>
          <a:xfrm>
            <a:off x="2489200" y="8800817"/>
            <a:ext cx="431800" cy="431801"/>
          </a:xfrm>
          <a:prstGeom prst="ellipse">
            <a:avLst/>
          </a:prstGeom>
          <a:solidFill>
            <a:srgbClr val="8A8A8A"/>
          </a:solidFill>
          <a:ln w="12700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351" name="Connection Line"/>
          <p:cNvSpPr/>
          <p:nvPr/>
        </p:nvSpPr>
        <p:spPr>
          <a:xfrm>
            <a:off x="1409832" y="9016717"/>
            <a:ext cx="1073018" cy="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extrusionOk="0">
                <a:moveTo>
                  <a:pt x="0" y="0"/>
                </a:moveTo>
                <a:cubicBezTo>
                  <a:pt x="7200" y="0"/>
                  <a:pt x="14400" y="0"/>
                  <a:pt x="21600" y="0"/>
                </a:cubicBezTo>
              </a:path>
            </a:pathLst>
          </a:custGeom>
          <a:ln w="25400">
            <a:solidFill>
              <a:srgbClr val="000000"/>
            </a:solidFill>
            <a:custDash>
              <a:ds d="200000" sp="200000"/>
            </a:custDash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2321" name="Circle"/>
          <p:cNvSpPr/>
          <p:nvPr/>
        </p:nvSpPr>
        <p:spPr>
          <a:xfrm>
            <a:off x="2489200" y="7620000"/>
            <a:ext cx="431800" cy="431800"/>
          </a:xfrm>
          <a:prstGeom prst="ellipse">
            <a:avLst/>
          </a:prstGeom>
          <a:solidFill>
            <a:srgbClr val="8A8A8A"/>
          </a:solidFill>
          <a:ln w="12700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cxnSp>
        <p:nvCxnSpPr>
          <p:cNvPr id="2322" name="Connection Line"/>
          <p:cNvCxnSpPr>
            <a:cxnSpLocks/>
            <a:stCxn id="2310" idx="2"/>
            <a:endCxn id="2319" idx="6"/>
          </p:cNvCxnSpPr>
          <p:nvPr/>
        </p:nvCxnSpPr>
        <p:spPr>
          <a:xfrm flipH="1">
            <a:off x="2921000" y="9016718"/>
            <a:ext cx="2387600" cy="0"/>
          </a:xfrm>
          <a:prstGeom prst="straightConnector1">
            <a:avLst/>
          </a:prstGeom>
          <a:ln w="25400">
            <a:solidFill>
              <a:srgbClr val="000000"/>
            </a:solidFill>
            <a:custDash>
              <a:ds d="200000" sp="200000"/>
            </a:custDash>
            <a:miter lim="400000"/>
          </a:ln>
        </p:spPr>
      </p:cxnSp>
      <p:sp>
        <p:nvSpPr>
          <p:cNvPr id="2323" name="Circle"/>
          <p:cNvSpPr/>
          <p:nvPr/>
        </p:nvSpPr>
        <p:spPr>
          <a:xfrm>
            <a:off x="2454204" y="6489700"/>
            <a:ext cx="494454" cy="494454"/>
          </a:xfrm>
          <a:prstGeom prst="ellipse">
            <a:avLst/>
          </a:prstGeom>
          <a:solidFill>
            <a:srgbClr val="CBCBCB"/>
          </a:solidFill>
          <a:ln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cxnSp>
        <p:nvCxnSpPr>
          <p:cNvPr id="2324" name="Connection Line"/>
          <p:cNvCxnSpPr>
            <a:cxnSpLocks/>
            <a:stCxn id="2319" idx="0"/>
            <a:endCxn id="2321" idx="4"/>
          </p:cNvCxnSpPr>
          <p:nvPr/>
        </p:nvCxnSpPr>
        <p:spPr>
          <a:xfrm flipV="1">
            <a:off x="2705100" y="8051800"/>
            <a:ext cx="0" cy="749017"/>
          </a:xfrm>
          <a:prstGeom prst="straightConnector1">
            <a:avLst/>
          </a:prstGeom>
          <a:ln w="25400">
            <a:solidFill>
              <a:srgbClr val="000000"/>
            </a:solidFill>
            <a:custDash>
              <a:ds d="200000" sp="200000"/>
            </a:custDash>
            <a:miter lim="400000"/>
          </a:ln>
        </p:spPr>
      </p:cxnSp>
      <p:cxnSp>
        <p:nvCxnSpPr>
          <p:cNvPr id="2325" name="Connection Line"/>
          <p:cNvCxnSpPr>
            <a:cxnSpLocks/>
            <a:stCxn id="2310" idx="0"/>
            <a:endCxn id="2313" idx="4"/>
          </p:cNvCxnSpPr>
          <p:nvPr/>
        </p:nvCxnSpPr>
        <p:spPr>
          <a:xfrm flipV="1">
            <a:off x="5524500" y="8051800"/>
            <a:ext cx="0" cy="749017"/>
          </a:xfrm>
          <a:prstGeom prst="straightConnector1">
            <a:avLst/>
          </a:prstGeom>
          <a:ln w="25400">
            <a:solidFill>
              <a:srgbClr val="000000"/>
            </a:solidFill>
            <a:custDash>
              <a:ds d="200000" sp="200000"/>
            </a:custDash>
            <a:miter lim="400000"/>
          </a:ln>
        </p:spPr>
      </p:cxnSp>
      <p:cxnSp>
        <p:nvCxnSpPr>
          <p:cNvPr id="2326" name="Connection Line"/>
          <p:cNvCxnSpPr>
            <a:cxnSpLocks/>
            <a:stCxn id="2311" idx="0"/>
            <a:endCxn id="2314" idx="4"/>
          </p:cNvCxnSpPr>
          <p:nvPr/>
        </p:nvCxnSpPr>
        <p:spPr>
          <a:xfrm flipV="1">
            <a:off x="8559800" y="8051800"/>
            <a:ext cx="0" cy="749017"/>
          </a:xfrm>
          <a:prstGeom prst="straightConnector1">
            <a:avLst/>
          </a:prstGeom>
          <a:ln w="25400">
            <a:solidFill>
              <a:srgbClr val="000000"/>
            </a:solidFill>
            <a:custDash>
              <a:ds d="200000" sp="200000"/>
            </a:custDash>
            <a:miter lim="400000"/>
          </a:ln>
        </p:spPr>
      </p:cxnSp>
      <p:sp>
        <p:nvSpPr>
          <p:cNvPr id="2327" name="Circle"/>
          <p:cNvSpPr/>
          <p:nvPr/>
        </p:nvSpPr>
        <p:spPr>
          <a:xfrm>
            <a:off x="5278684" y="6489700"/>
            <a:ext cx="494454" cy="494454"/>
          </a:xfrm>
          <a:prstGeom prst="ellipse">
            <a:avLst/>
          </a:prstGeom>
          <a:solidFill>
            <a:srgbClr val="CBCBCB"/>
          </a:solidFill>
          <a:ln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cxnSp>
        <p:nvCxnSpPr>
          <p:cNvPr id="2328" name="Connection Line"/>
          <p:cNvCxnSpPr>
            <a:cxnSpLocks/>
            <a:stCxn id="2313" idx="0"/>
            <a:endCxn id="2327" idx="4"/>
          </p:cNvCxnSpPr>
          <p:nvPr/>
        </p:nvCxnSpPr>
        <p:spPr>
          <a:xfrm flipV="1">
            <a:off x="5524500" y="6984154"/>
            <a:ext cx="1411" cy="635846"/>
          </a:xfrm>
          <a:prstGeom prst="straightConnector1">
            <a:avLst/>
          </a:prstGeom>
          <a:ln w="25400">
            <a:solidFill>
              <a:srgbClr val="000000"/>
            </a:solidFill>
            <a:custDash>
              <a:ds d="200000" sp="200000"/>
            </a:custDash>
            <a:miter lim="400000"/>
          </a:ln>
        </p:spPr>
      </p:cxnSp>
      <p:sp>
        <p:nvSpPr>
          <p:cNvPr id="2329" name="Circle"/>
          <p:cNvSpPr/>
          <p:nvPr/>
        </p:nvSpPr>
        <p:spPr>
          <a:xfrm>
            <a:off x="8305800" y="6489700"/>
            <a:ext cx="494454" cy="494454"/>
          </a:xfrm>
          <a:prstGeom prst="ellipse">
            <a:avLst/>
          </a:prstGeom>
          <a:solidFill>
            <a:srgbClr val="CBCBCB"/>
          </a:solidFill>
          <a:ln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cxnSp>
        <p:nvCxnSpPr>
          <p:cNvPr id="2330" name="Connection Line"/>
          <p:cNvCxnSpPr>
            <a:cxnSpLocks/>
            <a:stCxn id="2314" idx="0"/>
            <a:endCxn id="2329" idx="4"/>
          </p:cNvCxnSpPr>
          <p:nvPr/>
        </p:nvCxnSpPr>
        <p:spPr>
          <a:xfrm flipH="1" flipV="1">
            <a:off x="8553027" y="6984154"/>
            <a:ext cx="6773" cy="635846"/>
          </a:xfrm>
          <a:prstGeom prst="straightConnector1">
            <a:avLst/>
          </a:prstGeom>
          <a:ln w="25400">
            <a:solidFill>
              <a:srgbClr val="000000"/>
            </a:solidFill>
            <a:custDash>
              <a:ds d="200000" sp="200000"/>
            </a:custDash>
            <a:miter lim="400000"/>
          </a:ln>
        </p:spPr>
      </p:cxnSp>
      <p:grpSp>
        <p:nvGrpSpPr>
          <p:cNvPr id="2333" name="Group"/>
          <p:cNvGrpSpPr/>
          <p:nvPr/>
        </p:nvGrpSpPr>
        <p:grpSpPr>
          <a:xfrm>
            <a:off x="10083800" y="8800817"/>
            <a:ext cx="431800" cy="431801"/>
            <a:chOff x="0" y="0"/>
            <a:chExt cx="431800" cy="431800"/>
          </a:xfrm>
        </p:grpSpPr>
        <p:sp>
          <p:nvSpPr>
            <p:cNvPr id="2331" name="Circle"/>
            <p:cNvSpPr/>
            <p:nvPr/>
          </p:nvSpPr>
          <p:spPr>
            <a:xfrm>
              <a:off x="0" y="0"/>
              <a:ext cx="431800" cy="431800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332" name="F"/>
            <p:cNvSpPr txBox="1"/>
            <p:nvPr/>
          </p:nvSpPr>
          <p:spPr>
            <a:xfrm>
              <a:off x="77159" y="75668"/>
              <a:ext cx="269018" cy="28582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marL="57587" marR="57587">
                <a:buClr>
                  <a:srgbClr val="FFFFFF"/>
                </a:buClr>
                <a:defRPr sz="1800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defRPr>
              </a:lvl1pPr>
            </a:lstStyle>
            <a:p>
              <a:r>
                <a:t>F</a:t>
              </a:r>
            </a:p>
          </p:txBody>
        </p:sp>
      </p:grpSp>
      <p:sp>
        <p:nvSpPr>
          <p:cNvPr id="2352" name="Connection Line"/>
          <p:cNvSpPr/>
          <p:nvPr/>
        </p:nvSpPr>
        <p:spPr>
          <a:xfrm>
            <a:off x="8782050" y="9016717"/>
            <a:ext cx="1295401" cy="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extrusionOk="0">
                <a:moveTo>
                  <a:pt x="0" y="0"/>
                </a:moveTo>
                <a:cubicBezTo>
                  <a:pt x="7200" y="0"/>
                  <a:pt x="14400" y="0"/>
                  <a:pt x="21600" y="0"/>
                </a:cubicBezTo>
              </a:path>
            </a:pathLst>
          </a:custGeom>
          <a:ln w="25400">
            <a:solidFill>
              <a:srgbClr val="000000"/>
            </a:solidFill>
            <a:custDash>
              <a:ds d="200000" sp="200000"/>
            </a:custDash>
            <a:miter lim="400000"/>
          </a:ln>
        </p:spPr>
        <p:txBody>
          <a:bodyPr/>
          <a:lstStyle/>
          <a:p>
            <a:endParaRPr/>
          </a:p>
        </p:txBody>
      </p:sp>
      <p:grpSp>
        <p:nvGrpSpPr>
          <p:cNvPr id="2337" name="Group"/>
          <p:cNvGrpSpPr/>
          <p:nvPr/>
        </p:nvGrpSpPr>
        <p:grpSpPr>
          <a:xfrm>
            <a:off x="5308035" y="5524500"/>
            <a:ext cx="442526" cy="442525"/>
            <a:chOff x="0" y="0"/>
            <a:chExt cx="442524" cy="442524"/>
          </a:xfrm>
        </p:grpSpPr>
        <p:sp>
          <p:nvSpPr>
            <p:cNvPr id="2335" name="Circle"/>
            <p:cNvSpPr/>
            <p:nvPr/>
          </p:nvSpPr>
          <p:spPr>
            <a:xfrm>
              <a:off x="0" y="0"/>
              <a:ext cx="442525" cy="442525"/>
            </a:xfrm>
            <a:prstGeom prst="ellipse">
              <a:avLst/>
            </a:prstGeom>
            <a:solidFill>
              <a:srgbClr val="003F83">
                <a:alpha val="50000"/>
              </a:srgbClr>
            </a:solidFill>
            <a:ln w="12700" cap="flat">
              <a:solidFill>
                <a:srgbClr val="000000">
                  <a:alpha val="50000"/>
                </a:srgbClr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336" name="B"/>
            <p:cNvSpPr txBox="1"/>
            <p:nvPr/>
          </p:nvSpPr>
          <p:spPr>
            <a:xfrm>
              <a:off x="77134" y="82723"/>
              <a:ext cx="277933" cy="28582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marL="57587" marR="57587">
                <a:buClr>
                  <a:srgbClr val="FFFFFF"/>
                </a:buClr>
                <a:defRPr sz="1800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defRPr>
              </a:lvl1pPr>
            </a:lstStyle>
            <a:p>
              <a:r>
                <a:t>B</a:t>
              </a:r>
            </a:p>
          </p:txBody>
        </p:sp>
      </p:grpSp>
      <p:sp>
        <p:nvSpPr>
          <p:cNvPr id="2353" name="Connection Line"/>
          <p:cNvSpPr/>
          <p:nvPr/>
        </p:nvSpPr>
        <p:spPr>
          <a:xfrm>
            <a:off x="2939166" y="5821053"/>
            <a:ext cx="2375320" cy="8325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19050" cap="sq">
            <a:solidFill>
              <a:srgbClr val="000000"/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2354" name="Connection Line"/>
          <p:cNvSpPr/>
          <p:nvPr/>
        </p:nvSpPr>
        <p:spPr>
          <a:xfrm>
            <a:off x="5526772" y="5973363"/>
            <a:ext cx="1749" cy="5115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19050" cap="sq">
            <a:solidFill>
              <a:srgbClr val="000000"/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2355" name="Connection Line"/>
          <p:cNvSpPr/>
          <p:nvPr/>
        </p:nvSpPr>
        <p:spPr>
          <a:xfrm>
            <a:off x="5745592" y="5816662"/>
            <a:ext cx="2567769" cy="8417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19050" cap="sq">
            <a:solidFill>
              <a:srgbClr val="000000"/>
            </a:solidFill>
            <a:miter lim="400000"/>
          </a:ln>
        </p:spPr>
        <p:txBody>
          <a:bodyPr/>
          <a:lstStyle/>
          <a:p>
            <a:endParaRPr/>
          </a:p>
        </p:txBody>
      </p:sp>
      <p:pic>
        <p:nvPicPr>
          <p:cNvPr id="2341" name="image.pdf" descr="image.pdf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567093" y="6585938"/>
            <a:ext cx="215901" cy="259645"/>
          </a:xfrm>
          <a:prstGeom prst="rect">
            <a:avLst/>
          </a:prstGeom>
          <a:ln w="12700">
            <a:miter lim="400000"/>
          </a:ln>
        </p:spPr>
      </p:pic>
      <p:pic>
        <p:nvPicPr>
          <p:cNvPr id="2342" name="image.pdf" descr="image.pdf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402862" y="6567875"/>
            <a:ext cx="259645" cy="331895"/>
          </a:xfrm>
          <a:prstGeom prst="rect">
            <a:avLst/>
          </a:prstGeom>
          <a:ln w="12700">
            <a:miter lim="400000"/>
          </a:ln>
        </p:spPr>
      </p:pic>
      <p:pic>
        <p:nvPicPr>
          <p:cNvPr id="2343" name="image.pdf" descr="image.pdf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8441831" y="6616700"/>
            <a:ext cx="246099" cy="259645"/>
          </a:xfrm>
          <a:prstGeom prst="rect">
            <a:avLst/>
          </a:prstGeom>
          <a:ln w="12700">
            <a:miter lim="400000"/>
          </a:ln>
        </p:spPr>
      </p:pic>
      <p:sp>
        <p:nvSpPr>
          <p:cNvPr id="2344" name="true"/>
          <p:cNvSpPr txBox="1"/>
          <p:nvPr/>
        </p:nvSpPr>
        <p:spPr>
          <a:xfrm>
            <a:off x="292519" y="8823395"/>
            <a:ext cx="439937" cy="22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r>
              <a:t>true</a:t>
            </a:r>
          </a:p>
        </p:txBody>
      </p:sp>
      <p:sp>
        <p:nvSpPr>
          <p:cNvPr id="2345" name="false"/>
          <p:cNvSpPr txBox="1"/>
          <p:nvPr/>
        </p:nvSpPr>
        <p:spPr>
          <a:xfrm>
            <a:off x="10657044" y="8873349"/>
            <a:ext cx="516434" cy="22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r>
              <a:t>false</a:t>
            </a:r>
          </a:p>
        </p:txBody>
      </p:sp>
      <p:sp>
        <p:nvSpPr>
          <p:cNvPr id="2346" name="6-node gadget"/>
          <p:cNvSpPr txBox="1"/>
          <p:nvPr/>
        </p:nvSpPr>
        <p:spPr>
          <a:xfrm>
            <a:off x="3314154" y="7391400"/>
            <a:ext cx="1584028" cy="228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r>
              <a:t>6-node gadget</a:t>
            </a:r>
          </a:p>
        </p:txBody>
      </p:sp>
      <p:sp>
        <p:nvSpPr>
          <p:cNvPr id="2347" name="Line"/>
          <p:cNvSpPr/>
          <p:nvPr/>
        </p:nvSpPr>
        <p:spPr>
          <a:xfrm flipV="1">
            <a:off x="1295400" y="7959900"/>
            <a:ext cx="1257301" cy="879300"/>
          </a:xfrm>
          <a:prstGeom prst="line">
            <a:avLst/>
          </a:prstGeom>
          <a:ln w="25400">
            <a:solidFill>
              <a:srgbClr val="000000"/>
            </a:solidFill>
            <a:custDash>
              <a:ds d="200000" sp="200000"/>
            </a:custDash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348" name="Line"/>
          <p:cNvSpPr/>
          <p:nvPr/>
        </p:nvSpPr>
        <p:spPr>
          <a:xfrm flipV="1">
            <a:off x="1384300" y="7912100"/>
            <a:ext cx="3949700" cy="993599"/>
          </a:xfrm>
          <a:prstGeom prst="line">
            <a:avLst/>
          </a:prstGeom>
          <a:ln w="25400">
            <a:solidFill>
              <a:srgbClr val="000000"/>
            </a:solidFill>
            <a:custDash>
              <a:ds d="200000" sp="200000"/>
            </a:custDash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349" name="Line"/>
          <p:cNvSpPr/>
          <p:nvPr/>
        </p:nvSpPr>
        <p:spPr>
          <a:xfrm flipV="1">
            <a:off x="1397000" y="7934214"/>
            <a:ext cx="6970851" cy="1034985"/>
          </a:xfrm>
          <a:prstGeom prst="line">
            <a:avLst/>
          </a:prstGeom>
          <a:ln w="25400">
            <a:solidFill>
              <a:srgbClr val="000000"/>
            </a:solidFill>
            <a:custDash>
              <a:ds d="200000" sp="200000"/>
            </a:custDash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pic>
        <p:nvPicPr>
          <p:cNvPr id="2350" name="image.pdf" descr="image.pdf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9630268" y="6486595"/>
            <a:ext cx="2578384" cy="457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9" name="Lemma.  Graph G is 3-colorable iff Φ is satisfiable.…"/>
          <p:cNvSpPr txBox="1">
            <a:spLocks noGrp="1"/>
          </p:cNvSpPr>
          <p:nvPr>
            <p:ph type="body" idx="1"/>
          </p:nvPr>
        </p:nvSpPr>
        <p:spPr>
          <a:xfrm>
            <a:off x="812800" y="1270000"/>
            <a:ext cx="11543081" cy="8178800"/>
          </a:xfrm>
          <a:prstGeom prst="rect">
            <a:avLst/>
          </a:prstGeom>
        </p:spPr>
        <p:txBody>
          <a:bodyPr/>
          <a:lstStyle/>
          <a:p>
            <a:r>
              <a:t>Lemma. 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Graph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G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is 3-colorable iff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Φ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is satisfiable.</a:t>
            </a:r>
          </a:p>
          <a:p>
            <a:r>
              <a:t>Pf.  </a:t>
            </a:r>
            <a:r>
              <a:rPr>
                <a:latin typeface="Symbol"/>
                <a:ea typeface="Symbol"/>
                <a:cs typeface="Symbol"/>
                <a:sym typeface="Symbol"/>
              </a:rPr>
              <a:t>Þ</a:t>
            </a:r>
            <a:r>
              <a:t> 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Suppose graph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G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is 3-colorable.</a:t>
            </a:r>
          </a:p>
          <a:p>
            <a:pPr lvl="1"/>
            <a:r>
              <a:rPr>
                <a:uFill>
                  <a:solidFill>
                    <a:srgbClr val="000000"/>
                  </a:solidFill>
                </a:uFill>
              </a:rPr>
              <a:t>WLOG, assume that node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T</a:t>
            </a:r>
            <a:r>
              <a:rPr>
                <a:uFill>
                  <a:solidFill>
                    <a:srgbClr val="000000"/>
                  </a:solidFill>
                </a:uFill>
              </a:rPr>
              <a:t> is colored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black</a:t>
            </a:r>
            <a:r>
              <a:rPr>
                <a:uFill>
                  <a:solidFill>
                    <a:srgbClr val="000000"/>
                  </a:solidFill>
                </a:uFill>
              </a:rPr>
              <a:t>,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F</a:t>
            </a:r>
            <a:r>
              <a:rPr>
                <a:uFill>
                  <a:solidFill>
                    <a:srgbClr val="000000"/>
                  </a:solidFill>
                </a:uFill>
              </a:rPr>
              <a:t> is </a:t>
            </a:r>
            <a:r>
              <a:rPr i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white</a:t>
            </a:r>
            <a:r>
              <a:rPr>
                <a:uFill>
                  <a:solidFill>
                    <a:srgbClr val="000000"/>
                  </a:solidFill>
                </a:uFill>
              </a:rPr>
              <a:t>, and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B</a:t>
            </a:r>
            <a:r>
              <a:rPr>
                <a:uFill>
                  <a:solidFill>
                    <a:srgbClr val="000000"/>
                  </a:solidFill>
                </a:uFill>
              </a:rPr>
              <a:t> is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blue</a:t>
            </a:r>
            <a:r>
              <a:rPr>
                <a:uFill>
                  <a:solidFill>
                    <a:srgbClr val="000000"/>
                  </a:solidFill>
                </a:uFill>
              </a:rPr>
              <a:t>.</a:t>
            </a:r>
          </a:p>
          <a:p>
            <a:pPr lvl="1"/>
            <a:r>
              <a:t>Consider assignment that sets all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black</a:t>
            </a:r>
            <a:r>
              <a:t> literals to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true</a:t>
            </a:r>
            <a:r>
              <a:t> (and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white</a:t>
            </a:r>
            <a:r>
              <a:t> to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false</a:t>
            </a:r>
            <a:r>
              <a:t>).</a:t>
            </a:r>
          </a:p>
          <a:p>
            <a:pPr lvl="1"/>
            <a:r>
              <a:t>(iv) ensures each literal is colored either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black</a:t>
            </a:r>
            <a:r>
              <a:t> or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white</a:t>
            </a:r>
            <a:r>
              <a:t>.</a:t>
            </a:r>
          </a:p>
          <a:p>
            <a:pPr lvl="1"/>
            <a:r>
              <a:t>(ii) ensures that each literal is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white</a:t>
            </a:r>
            <a:r>
              <a:t> if its negation is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black</a:t>
            </a:r>
            <a:r>
              <a:t> (and vice versa).</a:t>
            </a:r>
          </a:p>
          <a:p>
            <a:pPr lvl="1"/>
            <a:r>
              <a:t>(v) ensures at least one literal in each clause is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black</a:t>
            </a:r>
            <a:r>
              <a:t>.  </a:t>
            </a:r>
            <a:r>
              <a:rPr>
                <a:latin typeface="Lucida Grande"/>
                <a:ea typeface="Lucida Grande"/>
                <a:cs typeface="Lucida Grande"/>
                <a:sym typeface="Lucida Grande"/>
              </a:rPr>
              <a:t>▪</a:t>
            </a:r>
          </a:p>
        </p:txBody>
      </p:sp>
      <p:sp>
        <p:nvSpPr>
          <p:cNvPr id="2360" name="Line"/>
          <p:cNvSpPr/>
          <p:nvPr/>
        </p:nvSpPr>
        <p:spPr>
          <a:xfrm flipV="1">
            <a:off x="825500" y="990572"/>
            <a:ext cx="11366500" cy="28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361" name="Circle"/>
          <p:cNvSpPr/>
          <p:nvPr/>
        </p:nvSpPr>
        <p:spPr>
          <a:xfrm>
            <a:off x="2489200" y="8800817"/>
            <a:ext cx="431800" cy="431801"/>
          </a:xfrm>
          <a:prstGeom prst="ellipse">
            <a:avLst/>
          </a:prstGeom>
          <a:solidFill>
            <a:srgbClr val="D5D5D5"/>
          </a:solidFill>
          <a:ln w="12700" cap="sq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362" name="Circle"/>
          <p:cNvSpPr/>
          <p:nvPr/>
        </p:nvSpPr>
        <p:spPr>
          <a:xfrm>
            <a:off x="5308600" y="8800817"/>
            <a:ext cx="431800" cy="431801"/>
          </a:xfrm>
          <a:prstGeom prst="ellipse">
            <a:avLst/>
          </a:prstGeom>
          <a:solidFill>
            <a:srgbClr val="D5D5D5"/>
          </a:solidFill>
          <a:ln w="12700" cap="sq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363" name="Circle"/>
          <p:cNvSpPr/>
          <p:nvPr/>
        </p:nvSpPr>
        <p:spPr>
          <a:xfrm>
            <a:off x="8343900" y="8800817"/>
            <a:ext cx="431800" cy="431801"/>
          </a:xfrm>
          <a:prstGeom prst="ellipse">
            <a:avLst/>
          </a:prstGeom>
          <a:solidFill>
            <a:srgbClr val="D5D5D5"/>
          </a:solidFill>
          <a:ln w="12700" cap="sq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grpSp>
        <p:nvGrpSpPr>
          <p:cNvPr id="2367" name="Group"/>
          <p:cNvGrpSpPr/>
          <p:nvPr/>
        </p:nvGrpSpPr>
        <p:grpSpPr>
          <a:xfrm>
            <a:off x="8343900" y="7787922"/>
            <a:ext cx="2554653" cy="1437923"/>
            <a:chOff x="0" y="-215900"/>
            <a:chExt cx="2554652" cy="1437922"/>
          </a:xfrm>
        </p:grpSpPr>
        <p:sp>
          <p:nvSpPr>
            <p:cNvPr id="2364" name="Circle"/>
            <p:cNvSpPr/>
            <p:nvPr/>
          </p:nvSpPr>
          <p:spPr>
            <a:xfrm>
              <a:off x="0" y="790222"/>
              <a:ext cx="431800" cy="431801"/>
            </a:xfrm>
            <a:prstGeom prst="ellipse">
              <a:avLst/>
            </a:prstGeom>
            <a:solidFill>
              <a:srgbClr val="A34431">
                <a:alpha val="50126"/>
              </a:srgbClr>
            </a:solidFill>
            <a:ln w="12700" cap="sq">
              <a:solidFill>
                <a:srgbClr val="000000">
                  <a:alpha val="50126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l" defTabSz="457200">
                <a:lnSpc>
                  <a:spcPct val="100000"/>
                </a:lnSpc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365" name="contradiction…"/>
            <p:cNvSpPr txBox="1"/>
            <p:nvPr/>
          </p:nvSpPr>
          <p:spPr>
            <a:xfrm>
              <a:off x="839949" y="-215900"/>
              <a:ext cx="1714704" cy="44543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r>
                <a:t>contradiction</a:t>
              </a:r>
            </a:p>
            <a:p>
              <a:r>
                <a:t>(not a 3-coloring)</a:t>
              </a:r>
            </a:p>
          </p:txBody>
        </p:sp>
        <p:sp>
          <p:nvSpPr>
            <p:cNvPr id="2366" name="Line"/>
            <p:cNvSpPr/>
            <p:nvPr/>
          </p:nvSpPr>
          <p:spPr>
            <a:xfrm flipV="1">
              <a:off x="490501" y="335026"/>
              <a:ext cx="312161" cy="415121"/>
            </a:xfrm>
            <a:prstGeom prst="line">
              <a:avLst/>
            </a:prstGeom>
            <a:noFill/>
            <a:ln w="25400" cap="flat">
              <a:solidFill>
                <a:srgbClr val="8D3124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lnSpc>
                  <a:spcPct val="100000"/>
                </a:lnSpc>
                <a:buClrTx/>
                <a:buFontTx/>
                <a:tabLst/>
                <a:defRPr sz="12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sp>
        <p:nvSpPr>
          <p:cNvPr id="2368" name="Circle"/>
          <p:cNvSpPr/>
          <p:nvPr/>
        </p:nvSpPr>
        <p:spPr>
          <a:xfrm>
            <a:off x="5308600" y="8794044"/>
            <a:ext cx="431800" cy="431801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369" name="Circle"/>
          <p:cNvSpPr/>
          <p:nvPr/>
        </p:nvSpPr>
        <p:spPr>
          <a:xfrm>
            <a:off x="2454204" y="6489700"/>
            <a:ext cx="494454" cy="494454"/>
          </a:xfrm>
          <a:prstGeom prst="ellipse">
            <a:avLst/>
          </a:prstGeom>
          <a:solidFill>
            <a:srgbClr val="CBCBCB"/>
          </a:solidFill>
          <a:ln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370" name="Circle"/>
          <p:cNvSpPr/>
          <p:nvPr/>
        </p:nvSpPr>
        <p:spPr>
          <a:xfrm>
            <a:off x="5278684" y="6489700"/>
            <a:ext cx="494454" cy="494454"/>
          </a:xfrm>
          <a:prstGeom prst="ellipse">
            <a:avLst/>
          </a:prstGeom>
          <a:solidFill>
            <a:srgbClr val="CBCBCB"/>
          </a:solidFill>
          <a:ln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371" name="Circle"/>
          <p:cNvSpPr/>
          <p:nvPr/>
        </p:nvSpPr>
        <p:spPr>
          <a:xfrm>
            <a:off x="8305800" y="6489700"/>
            <a:ext cx="494454" cy="494454"/>
          </a:xfrm>
          <a:prstGeom prst="ellipse">
            <a:avLst/>
          </a:prstGeom>
          <a:solidFill>
            <a:srgbClr val="CBCBCB"/>
          </a:solidFill>
          <a:ln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372" name="3-satisfiability reduces to 3-colorabilit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3-satisfiability reduces to 3-colorability</a:t>
            </a:r>
          </a:p>
        </p:txBody>
      </p:sp>
      <p:sp>
        <p:nvSpPr>
          <p:cNvPr id="2373" name="Circle"/>
          <p:cNvSpPr/>
          <p:nvPr/>
        </p:nvSpPr>
        <p:spPr>
          <a:xfrm>
            <a:off x="2454204" y="6489700"/>
            <a:ext cx="494454" cy="494454"/>
          </a:xfrm>
          <a:prstGeom prst="ellipse">
            <a:avLst/>
          </a:prstGeom>
          <a:solidFill>
            <a:srgbClr val="FFFFFF"/>
          </a:solidFill>
          <a:ln w="12700" cap="sq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374" name="Circle"/>
          <p:cNvSpPr/>
          <p:nvPr/>
        </p:nvSpPr>
        <p:spPr>
          <a:xfrm>
            <a:off x="5278684" y="6489700"/>
            <a:ext cx="494454" cy="494454"/>
          </a:xfrm>
          <a:prstGeom prst="ellipse">
            <a:avLst/>
          </a:prstGeom>
          <a:solidFill>
            <a:srgbClr val="FFFFFF"/>
          </a:solidFill>
          <a:ln w="12700" cap="sq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375" name="Circle"/>
          <p:cNvSpPr/>
          <p:nvPr/>
        </p:nvSpPr>
        <p:spPr>
          <a:xfrm>
            <a:off x="8305800" y="6489700"/>
            <a:ext cx="494454" cy="494454"/>
          </a:xfrm>
          <a:prstGeom prst="ellipse">
            <a:avLst/>
          </a:prstGeom>
          <a:solidFill>
            <a:srgbClr val="FFFFFF"/>
          </a:solidFill>
          <a:ln w="12700" cap="sq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3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41</a:t>
            </a:fld>
            <a:endParaRPr/>
          </a:p>
        </p:txBody>
      </p:sp>
      <p:sp>
        <p:nvSpPr>
          <p:cNvPr id="2377" name="Circle"/>
          <p:cNvSpPr/>
          <p:nvPr/>
        </p:nvSpPr>
        <p:spPr>
          <a:xfrm>
            <a:off x="5308600" y="7620000"/>
            <a:ext cx="431800" cy="431800"/>
          </a:xfrm>
          <a:prstGeom prst="ellipse">
            <a:avLst/>
          </a:prstGeom>
          <a:solidFill>
            <a:srgbClr val="CBCBCB"/>
          </a:solidFill>
          <a:ln w="12700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378" name="Circle"/>
          <p:cNvSpPr/>
          <p:nvPr/>
        </p:nvSpPr>
        <p:spPr>
          <a:xfrm>
            <a:off x="8343900" y="7620000"/>
            <a:ext cx="431800" cy="431800"/>
          </a:xfrm>
          <a:prstGeom prst="ellipse">
            <a:avLst/>
          </a:prstGeom>
          <a:solidFill>
            <a:srgbClr val="CBCBCB"/>
          </a:solidFill>
          <a:ln w="12700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379" name="Circle"/>
          <p:cNvSpPr/>
          <p:nvPr/>
        </p:nvSpPr>
        <p:spPr>
          <a:xfrm>
            <a:off x="2489200" y="7620000"/>
            <a:ext cx="431800" cy="431800"/>
          </a:xfrm>
          <a:prstGeom prst="ellipse">
            <a:avLst/>
          </a:prstGeom>
          <a:solidFill>
            <a:srgbClr val="CBCBCB"/>
          </a:solidFill>
          <a:ln w="12700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cxnSp>
        <p:nvCxnSpPr>
          <p:cNvPr id="2380" name="Connection Line"/>
          <p:cNvCxnSpPr>
            <a:stCxn id="2362" idx="0"/>
            <a:endCxn id="2363" idx="0"/>
          </p:cNvCxnSpPr>
          <p:nvPr/>
        </p:nvCxnSpPr>
        <p:spPr>
          <a:xfrm>
            <a:off x="5524500" y="9016717"/>
            <a:ext cx="3035300" cy="1"/>
          </a:xfrm>
          <a:prstGeom prst="straightConnector1">
            <a:avLst/>
          </a:prstGeom>
          <a:ln w="19050" cap="sq">
            <a:solidFill>
              <a:srgbClr val="000000"/>
            </a:solidFill>
            <a:miter lim="400000"/>
          </a:ln>
        </p:spPr>
      </p:cxnSp>
      <p:sp>
        <p:nvSpPr>
          <p:cNvPr id="2381" name="Line"/>
          <p:cNvSpPr/>
          <p:nvPr/>
        </p:nvSpPr>
        <p:spPr>
          <a:xfrm flipV="1">
            <a:off x="2709333" y="6984999"/>
            <a:ext cx="1" cy="637260"/>
          </a:xfrm>
          <a:prstGeom prst="line">
            <a:avLst/>
          </a:prstGeom>
          <a:ln w="19050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grpSp>
        <p:nvGrpSpPr>
          <p:cNvPr id="2384" name="Group"/>
          <p:cNvGrpSpPr/>
          <p:nvPr/>
        </p:nvGrpSpPr>
        <p:grpSpPr>
          <a:xfrm>
            <a:off x="977900" y="8800817"/>
            <a:ext cx="431800" cy="431801"/>
            <a:chOff x="0" y="0"/>
            <a:chExt cx="431800" cy="431800"/>
          </a:xfrm>
        </p:grpSpPr>
        <p:sp>
          <p:nvSpPr>
            <p:cNvPr id="2382" name="Circle"/>
            <p:cNvSpPr/>
            <p:nvPr/>
          </p:nvSpPr>
          <p:spPr>
            <a:xfrm>
              <a:off x="0" y="0"/>
              <a:ext cx="431800" cy="431800"/>
            </a:xfrm>
            <a:prstGeom prst="ellipse">
              <a:avLst/>
            </a:prstGeom>
            <a:solidFill>
              <a:srgbClr val="000000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383" name="T"/>
            <p:cNvSpPr txBox="1"/>
            <p:nvPr/>
          </p:nvSpPr>
          <p:spPr>
            <a:xfrm>
              <a:off x="68611" y="75668"/>
              <a:ext cx="291192" cy="28582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marL="57587" marR="57587">
                <a:defRPr sz="1800">
                  <a:solidFill>
                    <a:srgbClr val="FFFFFF"/>
                  </a:solidFill>
                </a:defRPr>
              </a:lvl1pPr>
            </a:lstStyle>
            <a:p>
              <a:r>
                <a:t>T</a:t>
              </a:r>
            </a:p>
          </p:txBody>
        </p:sp>
      </p:grpSp>
      <p:sp>
        <p:nvSpPr>
          <p:cNvPr id="2419" name="Connection Line"/>
          <p:cNvSpPr/>
          <p:nvPr/>
        </p:nvSpPr>
        <p:spPr>
          <a:xfrm>
            <a:off x="1416049" y="9016717"/>
            <a:ext cx="1066801" cy="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7200" y="0"/>
                  <a:pt x="14400" y="0"/>
                  <a:pt x="21600" y="21600"/>
                </a:cubicBezTo>
              </a:path>
            </a:pathLst>
          </a:custGeom>
          <a:ln w="19050" cap="sq">
            <a:solidFill>
              <a:srgbClr val="000000"/>
            </a:solidFill>
            <a:miter lim="400000"/>
          </a:ln>
        </p:spPr>
        <p:txBody>
          <a:bodyPr/>
          <a:lstStyle/>
          <a:p>
            <a:endParaRPr/>
          </a:p>
        </p:txBody>
      </p:sp>
      <p:grpSp>
        <p:nvGrpSpPr>
          <p:cNvPr id="2389" name="Group"/>
          <p:cNvGrpSpPr/>
          <p:nvPr/>
        </p:nvGrpSpPr>
        <p:grpSpPr>
          <a:xfrm>
            <a:off x="2489200" y="7620000"/>
            <a:ext cx="6286500" cy="431800"/>
            <a:chOff x="0" y="0"/>
            <a:chExt cx="6286500" cy="431800"/>
          </a:xfrm>
        </p:grpSpPr>
        <p:sp>
          <p:nvSpPr>
            <p:cNvPr id="2386" name="Circle"/>
            <p:cNvSpPr/>
            <p:nvPr/>
          </p:nvSpPr>
          <p:spPr>
            <a:xfrm>
              <a:off x="2819400" y="0"/>
              <a:ext cx="431800" cy="431800"/>
            </a:xfrm>
            <a:prstGeom prst="ellipse">
              <a:avLst/>
            </a:prstGeom>
            <a:solidFill>
              <a:srgbClr val="003F83">
                <a:alpha val="50000"/>
              </a:srgbClr>
            </a:solidFill>
            <a:ln w="12700" cap="flat">
              <a:solidFill>
                <a:srgbClr val="000000">
                  <a:alpha val="50000"/>
                </a:srgbClr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387" name="Circle"/>
            <p:cNvSpPr/>
            <p:nvPr/>
          </p:nvSpPr>
          <p:spPr>
            <a:xfrm>
              <a:off x="5854700" y="0"/>
              <a:ext cx="431800" cy="431800"/>
            </a:xfrm>
            <a:prstGeom prst="ellipse">
              <a:avLst/>
            </a:prstGeom>
            <a:solidFill>
              <a:srgbClr val="003F83">
                <a:alpha val="50000"/>
              </a:srgbClr>
            </a:solidFill>
            <a:ln w="12700" cap="flat">
              <a:solidFill>
                <a:srgbClr val="000000">
                  <a:alpha val="50000"/>
                </a:srgbClr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388" name="Circle"/>
            <p:cNvSpPr/>
            <p:nvPr/>
          </p:nvSpPr>
          <p:spPr>
            <a:xfrm>
              <a:off x="0" y="0"/>
              <a:ext cx="431800" cy="431800"/>
            </a:xfrm>
            <a:prstGeom prst="ellipse">
              <a:avLst/>
            </a:prstGeom>
            <a:solidFill>
              <a:srgbClr val="003F83">
                <a:alpha val="50000"/>
              </a:srgbClr>
            </a:solidFill>
            <a:ln w="12700" cap="flat">
              <a:solidFill>
                <a:srgbClr val="000000">
                  <a:alpha val="50000"/>
                </a:srgbClr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cxnSp>
        <p:nvCxnSpPr>
          <p:cNvPr id="2390" name="Connection Line"/>
          <p:cNvCxnSpPr>
            <a:stCxn id="2362" idx="0"/>
            <a:endCxn id="2361" idx="0"/>
          </p:cNvCxnSpPr>
          <p:nvPr/>
        </p:nvCxnSpPr>
        <p:spPr>
          <a:xfrm flipH="1">
            <a:off x="2705100" y="9016717"/>
            <a:ext cx="2819400" cy="1"/>
          </a:xfrm>
          <a:prstGeom prst="straightConnector1">
            <a:avLst/>
          </a:prstGeom>
          <a:ln w="19050" cap="sq">
            <a:solidFill>
              <a:srgbClr val="000000"/>
            </a:solidFill>
            <a:miter lim="400000"/>
          </a:ln>
        </p:spPr>
      </p:cxnSp>
      <p:sp>
        <p:nvSpPr>
          <p:cNvPr id="2391" name="Line"/>
          <p:cNvSpPr/>
          <p:nvPr/>
        </p:nvSpPr>
        <p:spPr>
          <a:xfrm flipV="1">
            <a:off x="2705100" y="8051800"/>
            <a:ext cx="2258" cy="745067"/>
          </a:xfrm>
          <a:prstGeom prst="line">
            <a:avLst/>
          </a:prstGeom>
          <a:ln w="19050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392" name="Line"/>
          <p:cNvSpPr/>
          <p:nvPr/>
        </p:nvSpPr>
        <p:spPr>
          <a:xfrm flipV="1">
            <a:off x="5524500" y="8051800"/>
            <a:ext cx="2258" cy="745067"/>
          </a:xfrm>
          <a:prstGeom prst="line">
            <a:avLst/>
          </a:prstGeom>
          <a:ln w="19050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393" name="Line"/>
          <p:cNvSpPr/>
          <p:nvPr/>
        </p:nvSpPr>
        <p:spPr>
          <a:xfrm flipV="1">
            <a:off x="8559800" y="8051800"/>
            <a:ext cx="2258" cy="745067"/>
          </a:xfrm>
          <a:prstGeom prst="line">
            <a:avLst/>
          </a:prstGeom>
          <a:ln w="19050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394" name="Line"/>
          <p:cNvSpPr/>
          <p:nvPr/>
        </p:nvSpPr>
        <p:spPr>
          <a:xfrm flipV="1">
            <a:off x="5524500" y="6978791"/>
            <a:ext cx="2258" cy="643467"/>
          </a:xfrm>
          <a:prstGeom prst="line">
            <a:avLst/>
          </a:prstGeom>
          <a:ln w="19050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395" name="Line"/>
          <p:cNvSpPr/>
          <p:nvPr/>
        </p:nvSpPr>
        <p:spPr>
          <a:xfrm flipH="1" flipV="1">
            <a:off x="8556977" y="6978791"/>
            <a:ext cx="4517" cy="643467"/>
          </a:xfrm>
          <a:prstGeom prst="line">
            <a:avLst/>
          </a:prstGeom>
          <a:ln w="19050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grpSp>
        <p:nvGrpSpPr>
          <p:cNvPr id="2398" name="Group"/>
          <p:cNvGrpSpPr/>
          <p:nvPr/>
        </p:nvGrpSpPr>
        <p:grpSpPr>
          <a:xfrm>
            <a:off x="10083800" y="8800817"/>
            <a:ext cx="431800" cy="431801"/>
            <a:chOff x="0" y="0"/>
            <a:chExt cx="431800" cy="431800"/>
          </a:xfrm>
        </p:grpSpPr>
        <p:sp>
          <p:nvSpPr>
            <p:cNvPr id="2396" name="Circle"/>
            <p:cNvSpPr/>
            <p:nvPr/>
          </p:nvSpPr>
          <p:spPr>
            <a:xfrm>
              <a:off x="0" y="0"/>
              <a:ext cx="431800" cy="431800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397" name="F"/>
            <p:cNvSpPr txBox="1"/>
            <p:nvPr/>
          </p:nvSpPr>
          <p:spPr>
            <a:xfrm>
              <a:off x="77159" y="75668"/>
              <a:ext cx="269018" cy="28582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marL="57587" marR="57587">
                <a:buClr>
                  <a:srgbClr val="FFFFFF"/>
                </a:buClr>
                <a:defRPr sz="1800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defRPr>
              </a:lvl1pPr>
            </a:lstStyle>
            <a:p>
              <a:r>
                <a:t>F</a:t>
              </a:r>
            </a:p>
          </p:txBody>
        </p:sp>
      </p:grpSp>
      <p:sp>
        <p:nvSpPr>
          <p:cNvPr id="2420" name="Connection Line"/>
          <p:cNvSpPr/>
          <p:nvPr/>
        </p:nvSpPr>
        <p:spPr>
          <a:xfrm>
            <a:off x="8782050" y="9016717"/>
            <a:ext cx="1295401" cy="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extrusionOk="0">
                <a:moveTo>
                  <a:pt x="0" y="0"/>
                </a:moveTo>
                <a:cubicBezTo>
                  <a:pt x="7200" y="0"/>
                  <a:pt x="14400" y="0"/>
                  <a:pt x="21600" y="0"/>
                </a:cubicBezTo>
              </a:path>
            </a:pathLst>
          </a:custGeom>
          <a:ln w="19050" cap="sq">
            <a:solidFill>
              <a:srgbClr val="000000"/>
            </a:solidFill>
            <a:miter lim="400000"/>
          </a:ln>
        </p:spPr>
        <p:txBody>
          <a:bodyPr/>
          <a:lstStyle/>
          <a:p>
            <a:endParaRPr/>
          </a:p>
        </p:txBody>
      </p:sp>
      <p:grpSp>
        <p:nvGrpSpPr>
          <p:cNvPr id="2402" name="Group"/>
          <p:cNvGrpSpPr/>
          <p:nvPr/>
        </p:nvGrpSpPr>
        <p:grpSpPr>
          <a:xfrm>
            <a:off x="5308035" y="5524500"/>
            <a:ext cx="442526" cy="442525"/>
            <a:chOff x="0" y="0"/>
            <a:chExt cx="442524" cy="442524"/>
          </a:xfrm>
        </p:grpSpPr>
        <p:sp>
          <p:nvSpPr>
            <p:cNvPr id="2400" name="Circle"/>
            <p:cNvSpPr/>
            <p:nvPr/>
          </p:nvSpPr>
          <p:spPr>
            <a:xfrm>
              <a:off x="0" y="0"/>
              <a:ext cx="442525" cy="442525"/>
            </a:xfrm>
            <a:prstGeom prst="ellipse">
              <a:avLst/>
            </a:prstGeom>
            <a:solidFill>
              <a:srgbClr val="003F83">
                <a:alpha val="50000"/>
              </a:srgbClr>
            </a:solidFill>
            <a:ln w="12700" cap="flat">
              <a:solidFill>
                <a:srgbClr val="000000">
                  <a:alpha val="50000"/>
                </a:srgbClr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401" name="B"/>
            <p:cNvSpPr txBox="1"/>
            <p:nvPr/>
          </p:nvSpPr>
          <p:spPr>
            <a:xfrm>
              <a:off x="77134" y="82723"/>
              <a:ext cx="277933" cy="28582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marL="57587" marR="57587">
                <a:buClr>
                  <a:srgbClr val="FFFFFF"/>
                </a:buClr>
                <a:defRPr sz="1800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defRPr>
              </a:lvl1pPr>
            </a:lstStyle>
            <a:p>
              <a:r>
                <a:t>B</a:t>
              </a:r>
            </a:p>
          </p:txBody>
        </p:sp>
      </p:grpSp>
      <p:sp>
        <p:nvSpPr>
          <p:cNvPr id="2421" name="Connection Line"/>
          <p:cNvSpPr/>
          <p:nvPr/>
        </p:nvSpPr>
        <p:spPr>
          <a:xfrm>
            <a:off x="2940704" y="5821053"/>
            <a:ext cx="2373782" cy="8320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19050" cap="sq">
            <a:solidFill>
              <a:srgbClr val="000000"/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2422" name="Connection Line"/>
          <p:cNvSpPr/>
          <p:nvPr/>
        </p:nvSpPr>
        <p:spPr>
          <a:xfrm>
            <a:off x="5526777" y="5973363"/>
            <a:ext cx="1744" cy="5099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19050" cap="sq">
            <a:solidFill>
              <a:srgbClr val="000000"/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2423" name="Connection Line"/>
          <p:cNvSpPr/>
          <p:nvPr/>
        </p:nvSpPr>
        <p:spPr>
          <a:xfrm>
            <a:off x="5745592" y="5816662"/>
            <a:ext cx="2566547" cy="8413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19050" cap="sq">
            <a:solidFill>
              <a:srgbClr val="000000"/>
            </a:solidFill>
            <a:miter lim="400000"/>
          </a:ln>
        </p:spPr>
        <p:txBody>
          <a:bodyPr/>
          <a:lstStyle/>
          <a:p>
            <a:endParaRPr/>
          </a:p>
        </p:txBody>
      </p:sp>
      <p:pic>
        <p:nvPicPr>
          <p:cNvPr id="2406" name="image.pdf" descr="image.pdf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567093" y="6585938"/>
            <a:ext cx="215901" cy="259645"/>
          </a:xfrm>
          <a:prstGeom prst="rect">
            <a:avLst/>
          </a:prstGeom>
          <a:ln w="12700">
            <a:miter lim="400000"/>
          </a:ln>
        </p:spPr>
      </p:pic>
      <p:pic>
        <p:nvPicPr>
          <p:cNvPr id="2407" name="image.pdf" descr="image.pdf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5402862" y="6567875"/>
            <a:ext cx="259645" cy="331895"/>
          </a:xfrm>
          <a:prstGeom prst="rect">
            <a:avLst/>
          </a:prstGeom>
          <a:ln w="12700">
            <a:miter lim="400000"/>
          </a:ln>
        </p:spPr>
      </p:pic>
      <p:sp>
        <p:nvSpPr>
          <p:cNvPr id="2408" name="suppose, for the sake of contradiction,…"/>
          <p:cNvSpPr txBox="1"/>
          <p:nvPr/>
        </p:nvSpPr>
        <p:spPr>
          <a:xfrm>
            <a:off x="7782028" y="5256671"/>
            <a:ext cx="451073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r>
              <a:t>suppose, for the sake of contradiction,</a:t>
            </a:r>
          </a:p>
          <a:p>
            <a:r>
              <a:t>that all 3 literals are white in some 3-coloring</a:t>
            </a:r>
          </a:p>
        </p:txBody>
      </p:sp>
      <p:sp>
        <p:nvSpPr>
          <p:cNvPr id="2409" name="Line"/>
          <p:cNvSpPr/>
          <p:nvPr/>
        </p:nvSpPr>
        <p:spPr>
          <a:xfrm flipV="1">
            <a:off x="8780498" y="5953875"/>
            <a:ext cx="348031" cy="472325"/>
          </a:xfrm>
          <a:prstGeom prst="line">
            <a:avLst/>
          </a:prstGeom>
          <a:ln w="25400">
            <a:solidFill>
              <a:srgbClr val="8D3124"/>
            </a:solidFill>
            <a:miter lim="400000"/>
            <a:headEnd type="stealth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410" name="true"/>
          <p:cNvSpPr txBox="1"/>
          <p:nvPr/>
        </p:nvSpPr>
        <p:spPr>
          <a:xfrm>
            <a:off x="292519" y="8823395"/>
            <a:ext cx="439937" cy="22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r>
              <a:t>true</a:t>
            </a:r>
          </a:p>
        </p:txBody>
      </p:sp>
      <p:sp>
        <p:nvSpPr>
          <p:cNvPr id="2411" name="false"/>
          <p:cNvSpPr txBox="1"/>
          <p:nvPr/>
        </p:nvSpPr>
        <p:spPr>
          <a:xfrm>
            <a:off x="10657044" y="8873349"/>
            <a:ext cx="516434" cy="22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r>
              <a:t>false</a:t>
            </a:r>
          </a:p>
        </p:txBody>
      </p:sp>
      <p:sp>
        <p:nvSpPr>
          <p:cNvPr id="2412" name="Line"/>
          <p:cNvSpPr/>
          <p:nvPr/>
        </p:nvSpPr>
        <p:spPr>
          <a:xfrm flipV="1">
            <a:off x="1295400" y="7959900"/>
            <a:ext cx="1257301" cy="879300"/>
          </a:xfrm>
          <a:prstGeom prst="line">
            <a:avLst/>
          </a:prstGeom>
          <a:ln w="190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413" name="Line"/>
          <p:cNvSpPr/>
          <p:nvPr/>
        </p:nvSpPr>
        <p:spPr>
          <a:xfrm flipV="1">
            <a:off x="1384300" y="7912100"/>
            <a:ext cx="3949700" cy="993599"/>
          </a:xfrm>
          <a:prstGeom prst="line">
            <a:avLst/>
          </a:prstGeom>
          <a:ln w="190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414" name="Line"/>
          <p:cNvSpPr/>
          <p:nvPr/>
        </p:nvSpPr>
        <p:spPr>
          <a:xfrm flipV="1">
            <a:off x="1397000" y="7934214"/>
            <a:ext cx="6970851" cy="1034985"/>
          </a:xfrm>
          <a:prstGeom prst="line">
            <a:avLst/>
          </a:prstGeom>
          <a:ln w="190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pic>
        <p:nvPicPr>
          <p:cNvPr id="2415" name="image.pdf" descr="image.pdf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9630268" y="6486595"/>
            <a:ext cx="2578384" cy="457201"/>
          </a:xfrm>
          <a:prstGeom prst="rect">
            <a:avLst/>
          </a:prstGeom>
          <a:ln w="12700">
            <a:miter lim="400000"/>
          </a:ln>
        </p:spPr>
      </p:pic>
      <p:sp>
        <p:nvSpPr>
          <p:cNvPr id="2416" name="Circle"/>
          <p:cNvSpPr/>
          <p:nvPr/>
        </p:nvSpPr>
        <p:spPr>
          <a:xfrm>
            <a:off x="2489200" y="8794044"/>
            <a:ext cx="431800" cy="431801"/>
          </a:xfrm>
          <a:prstGeom prst="ellipse">
            <a:avLst/>
          </a:prstGeom>
          <a:solidFill>
            <a:srgbClr val="FFFFFF"/>
          </a:solidFill>
          <a:ln w="12700" cap="sq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pic>
        <p:nvPicPr>
          <p:cNvPr id="2417" name="image.pdf" descr="image.pdf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8441831" y="6616700"/>
            <a:ext cx="246099" cy="259645"/>
          </a:xfrm>
          <a:prstGeom prst="rect">
            <a:avLst/>
          </a:prstGeom>
          <a:ln w="12700">
            <a:miter lim="400000"/>
          </a:ln>
        </p:spPr>
      </p:pic>
      <p:sp>
        <p:nvSpPr>
          <p:cNvPr id="2418" name="💣"/>
          <p:cNvSpPr txBox="1"/>
          <p:nvPr/>
        </p:nvSpPr>
        <p:spPr>
          <a:xfrm>
            <a:off x="8381999" y="8807167"/>
            <a:ext cx="381001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Apple Color Emoji"/>
                <a:ea typeface="Apple Color Emoji"/>
                <a:cs typeface="Apple Color Emoji"/>
                <a:sym typeface="Apple Color Emoji"/>
              </a:defRPr>
            </a:lvl1pPr>
          </a:lstStyle>
          <a:p>
            <a:r>
              <a:t>💣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2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2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67" grpId="7" animBg="1" advAuto="0"/>
      <p:bldP spid="2368" grpId="6" animBg="1" advAuto="0"/>
      <p:bldP spid="2373" grpId="1" animBg="1" advAuto="0"/>
      <p:bldP spid="2374" grpId="2" animBg="1" advAuto="0"/>
      <p:bldP spid="2375" grpId="3" animBg="1" advAuto="0"/>
      <p:bldP spid="2389" grpId="4" animBg="1" advAuto="0"/>
      <p:bldP spid="2416" grpId="5" animBg="1" advAuto="0"/>
      <p:bldP spid="2418" grpId="8" animBg="1" advAuto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5" name="Line"/>
          <p:cNvSpPr/>
          <p:nvPr/>
        </p:nvSpPr>
        <p:spPr>
          <a:xfrm flipV="1">
            <a:off x="825500" y="990572"/>
            <a:ext cx="11366500" cy="28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426" name="Circle"/>
          <p:cNvSpPr/>
          <p:nvPr/>
        </p:nvSpPr>
        <p:spPr>
          <a:xfrm>
            <a:off x="2489200" y="8800817"/>
            <a:ext cx="431800" cy="431801"/>
          </a:xfrm>
          <a:prstGeom prst="ellipse">
            <a:avLst/>
          </a:prstGeom>
          <a:solidFill>
            <a:srgbClr val="D5D5D5"/>
          </a:solidFill>
          <a:ln w="12700" cap="sq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427" name="Circle"/>
          <p:cNvSpPr/>
          <p:nvPr/>
        </p:nvSpPr>
        <p:spPr>
          <a:xfrm>
            <a:off x="5308600" y="8800817"/>
            <a:ext cx="431800" cy="431801"/>
          </a:xfrm>
          <a:prstGeom prst="ellipse">
            <a:avLst/>
          </a:prstGeom>
          <a:solidFill>
            <a:srgbClr val="D5D5D5"/>
          </a:solidFill>
          <a:ln w="12700" cap="sq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428" name="3-satisfiability reduces to 3-colorabilit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3-satisfiability reduces to 3-colorability</a:t>
            </a:r>
          </a:p>
        </p:txBody>
      </p:sp>
      <p:sp>
        <p:nvSpPr>
          <p:cNvPr id="2429" name="Lemma.  Graph G is 3-colorable iff Φ is satisfiable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Lemma. 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Graph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G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is 3-colorable iff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Φ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is satisfiable.</a:t>
            </a:r>
          </a:p>
          <a:p>
            <a:r>
              <a:t>Pf.  </a:t>
            </a:r>
            <a:r>
              <a:rPr>
                <a:latin typeface="Symbol"/>
                <a:ea typeface="Symbol"/>
                <a:cs typeface="Symbol"/>
                <a:sym typeface="Symbol"/>
              </a:rPr>
              <a:t>Ü</a:t>
            </a:r>
            <a:r>
              <a:t>  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Suppose </a:t>
            </a:r>
            <a:r>
              <a:rPr cap="small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3-Sat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instance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Φ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is satisfiable.</a:t>
            </a:r>
          </a:p>
          <a:p>
            <a:pPr lvl="1"/>
            <a:r>
              <a:t>Color all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true</a:t>
            </a:r>
            <a:r>
              <a:t> literals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black</a:t>
            </a:r>
            <a:r>
              <a:t> and all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false</a:t>
            </a:r>
            <a:r>
              <a:t> literals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white</a:t>
            </a:r>
            <a:r>
              <a:t>.</a:t>
            </a:r>
          </a:p>
          <a:p>
            <a:pPr lvl="1"/>
            <a:r>
              <a:t>Pick one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true</a:t>
            </a:r>
            <a:r>
              <a:t> literal; color node below that node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white</a:t>
            </a:r>
            <a:r>
              <a:t>,</a:t>
            </a:r>
            <a:br/>
            <a:r>
              <a:t>and node below that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blue</a:t>
            </a:r>
            <a:r>
              <a:t>.</a:t>
            </a:r>
          </a:p>
          <a:p>
            <a:pPr lvl="1"/>
            <a:r>
              <a:t>Color remaining middle row nodes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blue</a:t>
            </a:r>
            <a:r>
              <a:t>.</a:t>
            </a:r>
          </a:p>
          <a:p>
            <a:pPr lvl="1"/>
            <a:r>
              <a:t>Color remaining bottom nodes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black</a:t>
            </a:r>
            <a:r>
              <a:t> or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white</a:t>
            </a:r>
            <a:r>
              <a:t>, as forced.  </a:t>
            </a:r>
            <a:r>
              <a:rPr>
                <a:latin typeface="Lucida Grande"/>
                <a:ea typeface="Lucida Grande"/>
                <a:cs typeface="Lucida Grande"/>
                <a:sym typeface="Lucida Grande"/>
              </a:rPr>
              <a:t>▪</a:t>
            </a:r>
          </a:p>
        </p:txBody>
      </p:sp>
      <p:sp>
        <p:nvSpPr>
          <p:cNvPr id="2430" name="Circle"/>
          <p:cNvSpPr/>
          <p:nvPr/>
        </p:nvSpPr>
        <p:spPr>
          <a:xfrm>
            <a:off x="5308600" y="8800817"/>
            <a:ext cx="431800" cy="431801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431" name="Circle"/>
          <p:cNvSpPr/>
          <p:nvPr/>
        </p:nvSpPr>
        <p:spPr>
          <a:xfrm>
            <a:off x="2489200" y="8800817"/>
            <a:ext cx="431800" cy="431801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432" name="Circle"/>
          <p:cNvSpPr/>
          <p:nvPr/>
        </p:nvSpPr>
        <p:spPr>
          <a:xfrm>
            <a:off x="8305800" y="6489700"/>
            <a:ext cx="494454" cy="494454"/>
          </a:xfrm>
          <a:prstGeom prst="ellipse">
            <a:avLst/>
          </a:prstGeom>
          <a:solidFill>
            <a:srgbClr val="CBCBCB"/>
          </a:solidFill>
          <a:ln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433" name="Circle"/>
          <p:cNvSpPr/>
          <p:nvPr/>
        </p:nvSpPr>
        <p:spPr>
          <a:xfrm>
            <a:off x="8343900" y="8794044"/>
            <a:ext cx="431800" cy="431801"/>
          </a:xfrm>
          <a:prstGeom prst="ellipse">
            <a:avLst/>
          </a:prstGeom>
          <a:solidFill>
            <a:srgbClr val="D5D5D5"/>
          </a:solidFill>
          <a:ln w="12700" cap="sq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43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42</a:t>
            </a:fld>
            <a:endParaRPr/>
          </a:p>
        </p:txBody>
      </p:sp>
      <p:sp>
        <p:nvSpPr>
          <p:cNvPr id="2435" name="Circle"/>
          <p:cNvSpPr/>
          <p:nvPr/>
        </p:nvSpPr>
        <p:spPr>
          <a:xfrm>
            <a:off x="5308600" y="7620000"/>
            <a:ext cx="431800" cy="431800"/>
          </a:xfrm>
          <a:prstGeom prst="ellipse">
            <a:avLst/>
          </a:prstGeom>
          <a:solidFill>
            <a:srgbClr val="CBCBCB"/>
          </a:solidFill>
          <a:ln w="12700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436" name="Circle"/>
          <p:cNvSpPr/>
          <p:nvPr/>
        </p:nvSpPr>
        <p:spPr>
          <a:xfrm>
            <a:off x="8343900" y="7620000"/>
            <a:ext cx="431800" cy="431800"/>
          </a:xfrm>
          <a:prstGeom prst="ellipse">
            <a:avLst/>
          </a:prstGeom>
          <a:solidFill>
            <a:srgbClr val="CBCBCB"/>
          </a:solidFill>
          <a:ln w="12700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437" name="Circle"/>
          <p:cNvSpPr/>
          <p:nvPr/>
        </p:nvSpPr>
        <p:spPr>
          <a:xfrm>
            <a:off x="2489200" y="7620000"/>
            <a:ext cx="431800" cy="431800"/>
          </a:xfrm>
          <a:prstGeom prst="ellipse">
            <a:avLst/>
          </a:prstGeom>
          <a:solidFill>
            <a:srgbClr val="CBCBCB"/>
          </a:solidFill>
          <a:ln w="12700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cxnSp>
        <p:nvCxnSpPr>
          <p:cNvPr id="2438" name="Connection Line"/>
          <p:cNvCxnSpPr>
            <a:cxnSpLocks/>
            <a:stCxn id="2430" idx="6"/>
            <a:endCxn id="2469" idx="2"/>
          </p:cNvCxnSpPr>
          <p:nvPr/>
        </p:nvCxnSpPr>
        <p:spPr>
          <a:xfrm>
            <a:off x="5740400" y="9016718"/>
            <a:ext cx="2603500" cy="0"/>
          </a:xfrm>
          <a:prstGeom prst="straightConnector1">
            <a:avLst/>
          </a:prstGeom>
          <a:ln w="19050" cap="sq">
            <a:solidFill>
              <a:srgbClr val="000000"/>
            </a:solidFill>
            <a:miter lim="400000"/>
          </a:ln>
        </p:spPr>
      </p:cxnSp>
      <p:sp>
        <p:nvSpPr>
          <p:cNvPr id="2439" name="Line"/>
          <p:cNvSpPr/>
          <p:nvPr/>
        </p:nvSpPr>
        <p:spPr>
          <a:xfrm flipH="1" flipV="1">
            <a:off x="2707075" y="6689795"/>
            <a:ext cx="2259" cy="932463"/>
          </a:xfrm>
          <a:prstGeom prst="line">
            <a:avLst/>
          </a:prstGeom>
          <a:ln w="19050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grpSp>
        <p:nvGrpSpPr>
          <p:cNvPr id="2442" name="Group"/>
          <p:cNvGrpSpPr/>
          <p:nvPr/>
        </p:nvGrpSpPr>
        <p:grpSpPr>
          <a:xfrm>
            <a:off x="977900" y="8800817"/>
            <a:ext cx="431800" cy="431801"/>
            <a:chOff x="0" y="0"/>
            <a:chExt cx="431800" cy="431800"/>
          </a:xfrm>
        </p:grpSpPr>
        <p:sp>
          <p:nvSpPr>
            <p:cNvPr id="2440" name="Circle"/>
            <p:cNvSpPr/>
            <p:nvPr/>
          </p:nvSpPr>
          <p:spPr>
            <a:xfrm>
              <a:off x="0" y="0"/>
              <a:ext cx="431800" cy="431800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441" name="T"/>
            <p:cNvSpPr txBox="1"/>
            <p:nvPr/>
          </p:nvSpPr>
          <p:spPr>
            <a:xfrm>
              <a:off x="68611" y="75668"/>
              <a:ext cx="291192" cy="28582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marL="57587" marR="57587">
                <a:defRPr sz="1800">
                  <a:solidFill>
                    <a:srgbClr val="FFFFFF"/>
                  </a:solidFill>
                </a:defRPr>
              </a:lvl1pPr>
            </a:lstStyle>
            <a:p>
              <a:r>
                <a:t>T</a:t>
              </a:r>
            </a:p>
          </p:txBody>
        </p:sp>
      </p:grpSp>
      <p:sp>
        <p:nvSpPr>
          <p:cNvPr id="2482" name="Connection Line"/>
          <p:cNvSpPr/>
          <p:nvPr/>
        </p:nvSpPr>
        <p:spPr>
          <a:xfrm>
            <a:off x="1409832" y="9016717"/>
            <a:ext cx="1073019" cy="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extrusionOk="0">
                <a:moveTo>
                  <a:pt x="0" y="0"/>
                </a:moveTo>
                <a:cubicBezTo>
                  <a:pt x="7200" y="0"/>
                  <a:pt x="14400" y="0"/>
                  <a:pt x="21600" y="0"/>
                </a:cubicBezTo>
              </a:path>
            </a:pathLst>
          </a:custGeom>
          <a:ln w="19050" cap="sq">
            <a:solidFill>
              <a:srgbClr val="000000"/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2444" name="Circle"/>
          <p:cNvSpPr/>
          <p:nvPr/>
        </p:nvSpPr>
        <p:spPr>
          <a:xfrm>
            <a:off x="8343900" y="7620000"/>
            <a:ext cx="431800" cy="4318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cxnSp>
        <p:nvCxnSpPr>
          <p:cNvPr id="2445" name="Connection Line"/>
          <p:cNvCxnSpPr>
            <a:cxnSpLocks/>
            <a:stCxn id="2430" idx="2"/>
            <a:endCxn id="2431" idx="6"/>
          </p:cNvCxnSpPr>
          <p:nvPr/>
        </p:nvCxnSpPr>
        <p:spPr>
          <a:xfrm flipH="1">
            <a:off x="2921000" y="9016718"/>
            <a:ext cx="2387600" cy="0"/>
          </a:xfrm>
          <a:prstGeom prst="straightConnector1">
            <a:avLst/>
          </a:prstGeom>
          <a:ln w="19050" cap="sq">
            <a:solidFill>
              <a:srgbClr val="000000"/>
            </a:solidFill>
            <a:miter lim="400000"/>
          </a:ln>
        </p:spPr>
      </p:cxnSp>
      <p:sp>
        <p:nvSpPr>
          <p:cNvPr id="2446" name="Circle"/>
          <p:cNvSpPr/>
          <p:nvPr/>
        </p:nvSpPr>
        <p:spPr>
          <a:xfrm>
            <a:off x="2454204" y="6489700"/>
            <a:ext cx="494454" cy="494454"/>
          </a:xfrm>
          <a:prstGeom prst="ellipse">
            <a:avLst/>
          </a:prstGeom>
          <a:solidFill>
            <a:srgbClr val="CBCBCB"/>
          </a:solidFill>
          <a:ln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cxnSp>
        <p:nvCxnSpPr>
          <p:cNvPr id="2447" name="Connection Line"/>
          <p:cNvCxnSpPr>
            <a:cxnSpLocks/>
            <a:stCxn id="2431" idx="0"/>
            <a:endCxn id="2471" idx="4"/>
          </p:cNvCxnSpPr>
          <p:nvPr/>
        </p:nvCxnSpPr>
        <p:spPr>
          <a:xfrm flipV="1">
            <a:off x="2705100" y="8051800"/>
            <a:ext cx="0" cy="749017"/>
          </a:xfrm>
          <a:prstGeom prst="straightConnector1">
            <a:avLst/>
          </a:prstGeom>
          <a:ln w="19050" cap="sq">
            <a:solidFill>
              <a:srgbClr val="000000"/>
            </a:solidFill>
            <a:miter lim="400000"/>
          </a:ln>
        </p:spPr>
      </p:cxnSp>
      <p:cxnSp>
        <p:nvCxnSpPr>
          <p:cNvPr id="2448" name="Connection Line"/>
          <p:cNvCxnSpPr>
            <a:cxnSpLocks/>
            <a:stCxn id="2430" idx="0"/>
            <a:endCxn id="2470" idx="4"/>
          </p:cNvCxnSpPr>
          <p:nvPr/>
        </p:nvCxnSpPr>
        <p:spPr>
          <a:xfrm flipV="1">
            <a:off x="5524500" y="8051800"/>
            <a:ext cx="0" cy="749017"/>
          </a:xfrm>
          <a:prstGeom prst="straightConnector1">
            <a:avLst/>
          </a:prstGeom>
          <a:ln w="19050" cap="sq">
            <a:solidFill>
              <a:srgbClr val="000000"/>
            </a:solidFill>
            <a:miter lim="400000"/>
          </a:ln>
        </p:spPr>
      </p:cxnSp>
      <p:cxnSp>
        <p:nvCxnSpPr>
          <p:cNvPr id="2449" name="Connection Line"/>
          <p:cNvCxnSpPr>
            <a:cxnSpLocks/>
            <a:stCxn id="2469" idx="0"/>
            <a:endCxn id="2444" idx="4"/>
          </p:cNvCxnSpPr>
          <p:nvPr/>
        </p:nvCxnSpPr>
        <p:spPr>
          <a:xfrm flipV="1">
            <a:off x="8559800" y="8051800"/>
            <a:ext cx="0" cy="749017"/>
          </a:xfrm>
          <a:prstGeom prst="straightConnector1">
            <a:avLst/>
          </a:prstGeom>
          <a:ln w="19050" cap="sq">
            <a:solidFill>
              <a:srgbClr val="000000"/>
            </a:solidFill>
            <a:miter lim="400000"/>
          </a:ln>
        </p:spPr>
      </p:cxnSp>
      <p:sp>
        <p:nvSpPr>
          <p:cNvPr id="2450" name="Circle"/>
          <p:cNvSpPr/>
          <p:nvPr/>
        </p:nvSpPr>
        <p:spPr>
          <a:xfrm>
            <a:off x="5278684" y="6489700"/>
            <a:ext cx="494454" cy="494454"/>
          </a:xfrm>
          <a:prstGeom prst="ellipse">
            <a:avLst/>
          </a:prstGeom>
          <a:solidFill>
            <a:srgbClr val="CBCBCB"/>
          </a:solidFill>
          <a:ln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cxnSp>
        <p:nvCxnSpPr>
          <p:cNvPr id="2451" name="Connection Line"/>
          <p:cNvCxnSpPr>
            <a:cxnSpLocks/>
            <a:stCxn id="2470" idx="0"/>
            <a:endCxn id="2480" idx="4"/>
          </p:cNvCxnSpPr>
          <p:nvPr/>
        </p:nvCxnSpPr>
        <p:spPr>
          <a:xfrm flipV="1">
            <a:off x="5524500" y="6981049"/>
            <a:ext cx="0" cy="638951"/>
          </a:xfrm>
          <a:prstGeom prst="straightConnector1">
            <a:avLst/>
          </a:prstGeom>
          <a:ln w="19050" cap="sq">
            <a:solidFill>
              <a:srgbClr val="000000"/>
            </a:solidFill>
            <a:miter lim="400000"/>
          </a:ln>
        </p:spPr>
      </p:cxnSp>
      <p:cxnSp>
        <p:nvCxnSpPr>
          <p:cNvPr id="2452" name="Connection Line"/>
          <p:cNvCxnSpPr>
            <a:cxnSpLocks/>
            <a:stCxn id="2444" idx="0"/>
            <a:endCxn id="2477" idx="4"/>
          </p:cNvCxnSpPr>
          <p:nvPr/>
        </p:nvCxnSpPr>
        <p:spPr>
          <a:xfrm flipH="1" flipV="1">
            <a:off x="8548264" y="6981049"/>
            <a:ext cx="11536" cy="638951"/>
          </a:xfrm>
          <a:prstGeom prst="straightConnector1">
            <a:avLst/>
          </a:prstGeom>
          <a:ln w="19050" cap="sq">
            <a:solidFill>
              <a:srgbClr val="000000"/>
            </a:solidFill>
            <a:miter lim="400000"/>
          </a:ln>
        </p:spPr>
      </p:cxnSp>
      <p:grpSp>
        <p:nvGrpSpPr>
          <p:cNvPr id="2455" name="Group"/>
          <p:cNvGrpSpPr/>
          <p:nvPr/>
        </p:nvGrpSpPr>
        <p:grpSpPr>
          <a:xfrm>
            <a:off x="10083800" y="8800817"/>
            <a:ext cx="431800" cy="431801"/>
            <a:chOff x="0" y="0"/>
            <a:chExt cx="431800" cy="431800"/>
          </a:xfrm>
        </p:grpSpPr>
        <p:sp>
          <p:nvSpPr>
            <p:cNvPr id="2453" name="Circle"/>
            <p:cNvSpPr/>
            <p:nvPr/>
          </p:nvSpPr>
          <p:spPr>
            <a:xfrm>
              <a:off x="0" y="0"/>
              <a:ext cx="431800" cy="431800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454" name="F"/>
            <p:cNvSpPr txBox="1"/>
            <p:nvPr/>
          </p:nvSpPr>
          <p:spPr>
            <a:xfrm>
              <a:off x="77159" y="75668"/>
              <a:ext cx="269018" cy="28582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marL="57587" marR="57587">
                <a:buClr>
                  <a:srgbClr val="FFFFFF"/>
                </a:buClr>
                <a:defRPr sz="1800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defRPr>
              </a:lvl1pPr>
            </a:lstStyle>
            <a:p>
              <a:r>
                <a:t>F</a:t>
              </a:r>
            </a:p>
          </p:txBody>
        </p:sp>
      </p:grpSp>
      <p:sp>
        <p:nvSpPr>
          <p:cNvPr id="2483" name="Connection Line"/>
          <p:cNvSpPr/>
          <p:nvPr/>
        </p:nvSpPr>
        <p:spPr>
          <a:xfrm>
            <a:off x="8782050" y="9016717"/>
            <a:ext cx="1295401" cy="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extrusionOk="0">
                <a:moveTo>
                  <a:pt x="0" y="0"/>
                </a:moveTo>
                <a:cubicBezTo>
                  <a:pt x="7200" y="0"/>
                  <a:pt x="14400" y="0"/>
                  <a:pt x="21600" y="0"/>
                </a:cubicBezTo>
              </a:path>
            </a:pathLst>
          </a:custGeom>
          <a:ln w="19050" cap="sq">
            <a:solidFill>
              <a:srgbClr val="000000"/>
            </a:solidFill>
            <a:miter lim="400000"/>
          </a:ln>
        </p:spPr>
        <p:txBody>
          <a:bodyPr/>
          <a:lstStyle/>
          <a:p>
            <a:endParaRPr/>
          </a:p>
        </p:txBody>
      </p:sp>
      <p:grpSp>
        <p:nvGrpSpPr>
          <p:cNvPr id="2459" name="Group"/>
          <p:cNvGrpSpPr/>
          <p:nvPr/>
        </p:nvGrpSpPr>
        <p:grpSpPr>
          <a:xfrm>
            <a:off x="5308035" y="5524500"/>
            <a:ext cx="442526" cy="442525"/>
            <a:chOff x="0" y="0"/>
            <a:chExt cx="442524" cy="442524"/>
          </a:xfrm>
        </p:grpSpPr>
        <p:sp>
          <p:nvSpPr>
            <p:cNvPr id="2457" name="Circle"/>
            <p:cNvSpPr/>
            <p:nvPr/>
          </p:nvSpPr>
          <p:spPr>
            <a:xfrm>
              <a:off x="0" y="0"/>
              <a:ext cx="442525" cy="442525"/>
            </a:xfrm>
            <a:prstGeom prst="ellipse">
              <a:avLst/>
            </a:prstGeom>
            <a:solidFill>
              <a:srgbClr val="003F83">
                <a:alpha val="50000"/>
              </a:srgbClr>
            </a:solidFill>
            <a:ln w="12700" cap="sq">
              <a:solidFill>
                <a:srgbClr val="000000">
                  <a:alpha val="50000"/>
                </a:srgbClr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458" name="B"/>
            <p:cNvSpPr txBox="1"/>
            <p:nvPr/>
          </p:nvSpPr>
          <p:spPr>
            <a:xfrm>
              <a:off x="77134" y="82723"/>
              <a:ext cx="277933" cy="28582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marL="57587" marR="57587">
                <a:buClr>
                  <a:srgbClr val="FFFFFF"/>
                </a:buClr>
                <a:defRPr sz="1800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defRPr>
              </a:lvl1pPr>
            </a:lstStyle>
            <a:p>
              <a:r>
                <a:t>B</a:t>
              </a:r>
            </a:p>
          </p:txBody>
        </p:sp>
      </p:grpSp>
      <p:sp>
        <p:nvSpPr>
          <p:cNvPr id="2484" name="Connection Line"/>
          <p:cNvSpPr/>
          <p:nvPr/>
        </p:nvSpPr>
        <p:spPr>
          <a:xfrm>
            <a:off x="2939166" y="5821053"/>
            <a:ext cx="2375320" cy="8325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19050" cap="sq">
            <a:solidFill>
              <a:srgbClr val="000000"/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2485" name="Connection Line"/>
          <p:cNvSpPr/>
          <p:nvPr/>
        </p:nvSpPr>
        <p:spPr>
          <a:xfrm>
            <a:off x="5526772" y="5973363"/>
            <a:ext cx="1749" cy="5115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19050" cap="sq">
            <a:solidFill>
              <a:srgbClr val="000000"/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2486" name="Connection Line"/>
          <p:cNvSpPr/>
          <p:nvPr/>
        </p:nvSpPr>
        <p:spPr>
          <a:xfrm>
            <a:off x="5745625" y="5816562"/>
            <a:ext cx="2567627" cy="8403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19050" cap="sq">
            <a:solidFill>
              <a:srgbClr val="000000"/>
            </a:solidFill>
            <a:miter lim="400000"/>
          </a:ln>
        </p:spPr>
        <p:txBody>
          <a:bodyPr/>
          <a:lstStyle/>
          <a:p>
            <a:endParaRPr/>
          </a:p>
        </p:txBody>
      </p:sp>
      <p:pic>
        <p:nvPicPr>
          <p:cNvPr id="2463" name="image.pdf" descr="image.pdf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8441831" y="6616700"/>
            <a:ext cx="246099" cy="25964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466" name="Group"/>
          <p:cNvGrpSpPr/>
          <p:nvPr/>
        </p:nvGrpSpPr>
        <p:grpSpPr>
          <a:xfrm>
            <a:off x="8704298" y="5304931"/>
            <a:ext cx="2360732" cy="1006970"/>
            <a:chOff x="0" y="0"/>
            <a:chExt cx="2360730" cy="1006968"/>
          </a:xfrm>
        </p:grpSpPr>
        <p:sp>
          <p:nvSpPr>
            <p:cNvPr id="2464" name="a literal set to true…"/>
            <p:cNvSpPr txBox="1"/>
            <p:nvPr/>
          </p:nvSpPr>
          <p:spPr>
            <a:xfrm>
              <a:off x="326190" y="0"/>
              <a:ext cx="2034541" cy="44543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r>
                <a:t>a literal set to true</a:t>
              </a:r>
            </a:p>
            <a:p>
              <a:r>
                <a:t>in 3-SAT assignment</a:t>
              </a:r>
            </a:p>
          </p:txBody>
        </p:sp>
        <p:sp>
          <p:nvSpPr>
            <p:cNvPr id="2465" name="Line"/>
            <p:cNvSpPr/>
            <p:nvPr/>
          </p:nvSpPr>
          <p:spPr>
            <a:xfrm flipV="1">
              <a:off x="0" y="543073"/>
              <a:ext cx="269003" cy="463896"/>
            </a:xfrm>
            <a:prstGeom prst="line">
              <a:avLst/>
            </a:prstGeom>
            <a:noFill/>
            <a:ln w="25400" cap="flat">
              <a:solidFill>
                <a:srgbClr val="8D3124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lnSpc>
                  <a:spcPct val="100000"/>
                </a:lnSpc>
                <a:buClrTx/>
                <a:buFontTx/>
                <a:tabLst/>
                <a:defRPr sz="12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sp>
        <p:nvSpPr>
          <p:cNvPr id="2467" name="true"/>
          <p:cNvSpPr txBox="1"/>
          <p:nvPr/>
        </p:nvSpPr>
        <p:spPr>
          <a:xfrm>
            <a:off x="292519" y="8823395"/>
            <a:ext cx="439937" cy="22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r>
              <a:t>true</a:t>
            </a:r>
          </a:p>
        </p:txBody>
      </p:sp>
      <p:sp>
        <p:nvSpPr>
          <p:cNvPr id="2468" name="false"/>
          <p:cNvSpPr txBox="1"/>
          <p:nvPr/>
        </p:nvSpPr>
        <p:spPr>
          <a:xfrm>
            <a:off x="10657044" y="8873349"/>
            <a:ext cx="516434" cy="22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r>
              <a:t>false</a:t>
            </a:r>
          </a:p>
        </p:txBody>
      </p:sp>
      <p:sp>
        <p:nvSpPr>
          <p:cNvPr id="2469" name="Circle"/>
          <p:cNvSpPr/>
          <p:nvPr/>
        </p:nvSpPr>
        <p:spPr>
          <a:xfrm>
            <a:off x="8343900" y="8800817"/>
            <a:ext cx="431800" cy="431801"/>
          </a:xfrm>
          <a:prstGeom prst="ellipse">
            <a:avLst/>
          </a:prstGeom>
          <a:solidFill>
            <a:srgbClr val="003F83">
              <a:alpha val="50000"/>
            </a:srgbClr>
          </a:solidFill>
          <a:ln w="12700">
            <a:solidFill>
              <a:srgbClr val="000000">
                <a:alpha val="50000"/>
              </a:srgbClr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470" name="Circle"/>
          <p:cNvSpPr/>
          <p:nvPr/>
        </p:nvSpPr>
        <p:spPr>
          <a:xfrm>
            <a:off x="5308600" y="7620000"/>
            <a:ext cx="431800" cy="431800"/>
          </a:xfrm>
          <a:prstGeom prst="ellipse">
            <a:avLst/>
          </a:prstGeom>
          <a:solidFill>
            <a:srgbClr val="003F83">
              <a:alpha val="50000"/>
            </a:srgbClr>
          </a:solidFill>
          <a:ln w="12700">
            <a:solidFill>
              <a:srgbClr val="000000">
                <a:alpha val="50000"/>
              </a:srgbClr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471" name="Circle"/>
          <p:cNvSpPr/>
          <p:nvPr/>
        </p:nvSpPr>
        <p:spPr>
          <a:xfrm>
            <a:off x="2489200" y="7620000"/>
            <a:ext cx="431800" cy="431800"/>
          </a:xfrm>
          <a:prstGeom prst="ellipse">
            <a:avLst/>
          </a:prstGeom>
          <a:solidFill>
            <a:srgbClr val="003F83">
              <a:alpha val="50000"/>
            </a:srgbClr>
          </a:solidFill>
          <a:ln w="12700">
            <a:solidFill>
              <a:srgbClr val="000000">
                <a:alpha val="50000"/>
              </a:srgbClr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472" name="Line"/>
          <p:cNvSpPr/>
          <p:nvPr/>
        </p:nvSpPr>
        <p:spPr>
          <a:xfrm flipV="1">
            <a:off x="1295400" y="7959900"/>
            <a:ext cx="1257301" cy="879300"/>
          </a:xfrm>
          <a:prstGeom prst="line">
            <a:avLst/>
          </a:prstGeom>
          <a:ln w="190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473" name="Line"/>
          <p:cNvSpPr/>
          <p:nvPr/>
        </p:nvSpPr>
        <p:spPr>
          <a:xfrm flipV="1">
            <a:off x="1384300" y="7912100"/>
            <a:ext cx="3949700" cy="993599"/>
          </a:xfrm>
          <a:prstGeom prst="line">
            <a:avLst/>
          </a:prstGeom>
          <a:ln w="190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474" name="Line"/>
          <p:cNvSpPr/>
          <p:nvPr/>
        </p:nvSpPr>
        <p:spPr>
          <a:xfrm flipV="1">
            <a:off x="1397000" y="7934214"/>
            <a:ext cx="6970851" cy="1034985"/>
          </a:xfrm>
          <a:prstGeom prst="line">
            <a:avLst/>
          </a:prstGeom>
          <a:ln w="190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pic>
        <p:nvPicPr>
          <p:cNvPr id="2475" name="image.pdf" descr="image.pdf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9630268" y="6486595"/>
            <a:ext cx="2578384" cy="457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476" name="image.pdf" descr="image.pdf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8441831" y="6616700"/>
            <a:ext cx="246099" cy="259645"/>
          </a:xfrm>
          <a:prstGeom prst="rect">
            <a:avLst/>
          </a:prstGeom>
          <a:ln w="12700">
            <a:miter lim="400000"/>
          </a:ln>
        </p:spPr>
      </p:pic>
      <p:sp>
        <p:nvSpPr>
          <p:cNvPr id="2477" name="x3"/>
          <p:cNvSpPr/>
          <p:nvPr/>
        </p:nvSpPr>
        <p:spPr>
          <a:xfrm>
            <a:off x="8301037" y="6486595"/>
            <a:ext cx="494454" cy="494454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 defTabSz="457200">
              <a:lnSpc>
                <a:spcPct val="100000"/>
              </a:lnSpc>
              <a:defRPr sz="21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pPr>
            <a:r>
              <a:rPr i="1"/>
              <a:t>x</a:t>
            </a:r>
            <a:r>
              <a:rPr baseline="-5999"/>
              <a:t>3</a:t>
            </a:r>
          </a:p>
        </p:txBody>
      </p:sp>
      <p:sp>
        <p:nvSpPr>
          <p:cNvPr id="2478" name="Circle"/>
          <p:cNvSpPr/>
          <p:nvPr/>
        </p:nvSpPr>
        <p:spPr>
          <a:xfrm>
            <a:off x="2450324" y="6486595"/>
            <a:ext cx="494454" cy="494454"/>
          </a:xfrm>
          <a:prstGeom prst="ellipse">
            <a:avLst/>
          </a:prstGeom>
          <a:solidFill>
            <a:srgbClr val="FFFFFF"/>
          </a:solidFill>
          <a:ln>
            <a:solidFill>
              <a:srgbClr val="000000"/>
            </a:solidFill>
            <a:miter lim="400000"/>
          </a:ln>
        </p:spPr>
        <p:txBody>
          <a:bodyPr lIns="0" tIns="0" rIns="0" bIns="0" anchor="ctr"/>
          <a:lstStyle/>
          <a:p>
            <a:pPr defTabSz="457200">
              <a:lnSpc>
                <a:spcPct val="100000"/>
              </a:lnSpc>
              <a:defRPr sz="21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pPr>
            <a:endParaRPr/>
          </a:p>
        </p:txBody>
      </p:sp>
      <p:pic>
        <p:nvPicPr>
          <p:cNvPr id="2479" name="image.pdf" descr="image.pdf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2567093" y="6585938"/>
            <a:ext cx="215901" cy="259645"/>
          </a:xfrm>
          <a:prstGeom prst="rect">
            <a:avLst/>
          </a:prstGeom>
          <a:ln w="12700">
            <a:miter lim="400000"/>
          </a:ln>
        </p:spPr>
      </p:pic>
      <p:sp>
        <p:nvSpPr>
          <p:cNvPr id="2480" name="Circle"/>
          <p:cNvSpPr/>
          <p:nvPr/>
        </p:nvSpPr>
        <p:spPr>
          <a:xfrm>
            <a:off x="5277273" y="6486595"/>
            <a:ext cx="494454" cy="494454"/>
          </a:xfrm>
          <a:prstGeom prst="ellipse">
            <a:avLst/>
          </a:prstGeom>
          <a:solidFill>
            <a:srgbClr val="FFFFFF"/>
          </a:solidFill>
          <a:ln>
            <a:solidFill>
              <a:srgbClr val="000000"/>
            </a:solidFill>
            <a:miter lim="400000"/>
          </a:ln>
        </p:spPr>
        <p:txBody>
          <a:bodyPr lIns="0" tIns="0" rIns="0" bIns="0" anchor="ctr"/>
          <a:lstStyle/>
          <a:p>
            <a:pPr defTabSz="457200">
              <a:lnSpc>
                <a:spcPct val="100000"/>
              </a:lnSpc>
              <a:defRPr sz="21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pPr>
            <a:endParaRPr/>
          </a:p>
        </p:txBody>
      </p:sp>
      <p:pic>
        <p:nvPicPr>
          <p:cNvPr id="2481" name="image.pdf" descr="image.pdf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402862" y="6567875"/>
            <a:ext cx="259645" cy="33189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4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4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2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4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2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2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2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24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8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3" fill="hold"/>
                                        <p:tgtEl>
                                          <p:spTgt spid="2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9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2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0" fill="hold"/>
                                        <p:tgtEl>
                                          <p:spTgt spid="242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1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4" fill="hold"/>
                                        <p:tgtEl>
                                          <p:spTgt spid="2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1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8" fill="hold"/>
                                        <p:tgtEl>
                                          <p:spTgt spid="2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29" grpId="1" build="p" bldLvl="5" animBg="1" advAuto="0"/>
      <p:bldP spid="2430" grpId="11" animBg="1" advAuto="0"/>
      <p:bldP spid="2431" grpId="10" animBg="1" advAuto="0"/>
      <p:bldP spid="2444" grpId="6" animBg="1" advAuto="0"/>
      <p:bldP spid="2466" grpId="5" animBg="1" advAuto="0"/>
      <p:bldP spid="2469" grpId="7" animBg="1" advAuto="0"/>
      <p:bldP spid="2470" grpId="8" animBg="1" advAuto="0"/>
      <p:bldP spid="2471" grpId="9" animBg="1" advAuto="0"/>
      <p:bldP spid="2477" grpId="4" animBg="1" advAuto="0"/>
      <p:bldP spid="2478" grpId="2" animBg="1" advAuto="0"/>
      <p:bldP spid="2480" grpId="3" animBg="1" advAuto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8" name="Line"/>
          <p:cNvSpPr/>
          <p:nvPr/>
        </p:nvSpPr>
        <p:spPr>
          <a:xfrm flipV="1">
            <a:off x="825500" y="990572"/>
            <a:ext cx="11366500" cy="28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489" name="Poly-time reduction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Poly-time reductions</a:t>
            </a:r>
          </a:p>
        </p:txBody>
      </p:sp>
      <p:sp>
        <p:nvSpPr>
          <p:cNvPr id="249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43</a:t>
            </a:fld>
            <a:endParaRPr/>
          </a:p>
        </p:txBody>
      </p:sp>
      <p:sp>
        <p:nvSpPr>
          <p:cNvPr id="2491" name="3-Sat"/>
          <p:cNvSpPr txBox="1"/>
          <p:nvPr/>
        </p:nvSpPr>
        <p:spPr>
          <a:xfrm>
            <a:off x="5163551" y="2062578"/>
            <a:ext cx="1045324" cy="550419"/>
          </a:xfrm>
          <a:prstGeom prst="rect">
            <a:avLst/>
          </a:prstGeom>
          <a:solidFill>
            <a:srgbClr val="8D3124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52400" tIns="152400" rIns="152400" bIns="152400" anchor="ctr">
            <a:spAutoFit/>
          </a:bodyPr>
          <a:lstStyle>
            <a:lvl1pPr marL="78751" marR="78751">
              <a:lnSpc>
                <a:spcPct val="100000"/>
              </a:lnSpc>
              <a:defRPr sz="2000" cap="small">
                <a:solidFill>
                  <a:srgbClr val="FFFFFF"/>
                </a:solidFill>
              </a:defRPr>
            </a:lvl1pPr>
          </a:lstStyle>
          <a:p>
            <a:r>
              <a:t>3-Sat</a:t>
            </a:r>
          </a:p>
        </p:txBody>
      </p:sp>
      <p:sp>
        <p:nvSpPr>
          <p:cNvPr id="2492" name="Dir-Ham-Cycle"/>
          <p:cNvSpPr txBox="1"/>
          <p:nvPr/>
        </p:nvSpPr>
        <p:spPr>
          <a:xfrm>
            <a:off x="3865327" y="4372174"/>
            <a:ext cx="2190023" cy="615553"/>
          </a:xfrm>
          <a:prstGeom prst="rect">
            <a:avLst/>
          </a:prstGeom>
          <a:solidFill>
            <a:srgbClr val="CBCBCB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52400" tIns="152400" rIns="152400" bIns="152400" anchor="ctr">
            <a:spAutoFit/>
          </a:bodyPr>
          <a:lstStyle>
            <a:lvl1pPr marL="78751" marR="78751">
              <a:lnSpc>
                <a:spcPct val="100000"/>
              </a:lnSpc>
              <a:defRPr sz="2000" cap="small">
                <a:solidFill>
                  <a:srgbClr val="000000"/>
                </a:solidFill>
              </a:defRPr>
            </a:lvl1pPr>
          </a:lstStyle>
          <a:p>
            <a:r>
              <a:rPr dirty="0">
                <a:solidFill>
                  <a:srgbClr val="949494"/>
                </a:solidFill>
              </a:rPr>
              <a:t>Dir-Ham-Cycle</a:t>
            </a:r>
          </a:p>
        </p:txBody>
      </p:sp>
      <p:cxnSp>
        <p:nvCxnSpPr>
          <p:cNvPr id="2493" name="Connection Line"/>
          <p:cNvCxnSpPr>
            <a:cxnSpLocks/>
            <a:stCxn id="2491" idx="2"/>
            <a:endCxn id="2492" idx="0"/>
          </p:cNvCxnSpPr>
          <p:nvPr/>
        </p:nvCxnSpPr>
        <p:spPr>
          <a:xfrm flipH="1">
            <a:off x="4960339" y="2612997"/>
            <a:ext cx="725874" cy="1759177"/>
          </a:xfrm>
          <a:prstGeom prst="straightConnector1">
            <a:avLst/>
          </a:prstGeom>
          <a:ln w="25400">
            <a:solidFill>
              <a:srgbClr val="CBCBCB"/>
            </a:solidFill>
            <a:miter lim="400000"/>
            <a:tailEnd type="stealth"/>
          </a:ln>
        </p:spPr>
      </p:cxnSp>
      <p:sp>
        <p:nvSpPr>
          <p:cNvPr id="2494" name="Independent-Set"/>
          <p:cNvSpPr txBox="1"/>
          <p:nvPr/>
        </p:nvSpPr>
        <p:spPr>
          <a:xfrm>
            <a:off x="886375" y="4404741"/>
            <a:ext cx="2255126" cy="550418"/>
          </a:xfrm>
          <a:prstGeom prst="rect">
            <a:avLst/>
          </a:prstGeom>
          <a:solidFill>
            <a:srgbClr val="CBCBCB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52400" tIns="152400" rIns="152400" bIns="152400" anchor="ctr">
            <a:spAutoFit/>
          </a:bodyPr>
          <a:lstStyle>
            <a:lvl1pPr marL="78751" marR="78751">
              <a:lnSpc>
                <a:spcPct val="100000"/>
              </a:lnSpc>
              <a:defRPr sz="2000" cap="small">
                <a:solidFill>
                  <a:srgbClr val="000000"/>
                </a:solidFill>
              </a:defRPr>
            </a:lvl1pPr>
          </a:lstStyle>
          <a:p>
            <a:r>
              <a:t>Independent-Set</a:t>
            </a:r>
          </a:p>
        </p:txBody>
      </p:sp>
      <p:cxnSp>
        <p:nvCxnSpPr>
          <p:cNvPr id="2495" name="Connection Line"/>
          <p:cNvCxnSpPr>
            <a:cxnSpLocks/>
            <a:endCxn id="2494" idx="0"/>
          </p:cNvCxnSpPr>
          <p:nvPr/>
        </p:nvCxnSpPr>
        <p:spPr>
          <a:xfrm flipH="1">
            <a:off x="2013938" y="2612997"/>
            <a:ext cx="3583838" cy="1791744"/>
          </a:xfrm>
          <a:prstGeom prst="straightConnector1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</p:cxnSp>
      <p:sp>
        <p:nvSpPr>
          <p:cNvPr id="2496" name="Vertex-Cover"/>
          <p:cNvSpPr txBox="1"/>
          <p:nvPr/>
        </p:nvSpPr>
        <p:spPr>
          <a:xfrm>
            <a:off x="1042052" y="5972767"/>
            <a:ext cx="1954949" cy="550419"/>
          </a:xfrm>
          <a:prstGeom prst="rect">
            <a:avLst/>
          </a:prstGeom>
          <a:solidFill>
            <a:srgbClr val="CBCBCB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52400" tIns="152400" rIns="152400" bIns="152400" anchor="ctr">
            <a:spAutoFit/>
          </a:bodyPr>
          <a:lstStyle>
            <a:lvl1pPr marL="78751" marR="78751">
              <a:lnSpc>
                <a:spcPct val="100000"/>
              </a:lnSpc>
              <a:defRPr sz="2000" cap="small">
                <a:solidFill>
                  <a:srgbClr val="000000"/>
                </a:solidFill>
              </a:defRPr>
            </a:lvl1pPr>
          </a:lstStyle>
          <a:p>
            <a:r>
              <a:t>Vertex-Cover</a:t>
            </a:r>
          </a:p>
        </p:txBody>
      </p:sp>
      <p:cxnSp>
        <p:nvCxnSpPr>
          <p:cNvPr id="2497" name="Connection Line"/>
          <p:cNvCxnSpPr>
            <a:cxnSpLocks/>
            <a:stCxn id="2494" idx="2"/>
            <a:endCxn id="2496" idx="0"/>
          </p:cNvCxnSpPr>
          <p:nvPr/>
        </p:nvCxnSpPr>
        <p:spPr>
          <a:xfrm>
            <a:off x="2013938" y="4955159"/>
            <a:ext cx="5589" cy="1017608"/>
          </a:xfrm>
          <a:prstGeom prst="straightConnector1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</p:cxnSp>
      <p:sp>
        <p:nvSpPr>
          <p:cNvPr id="2498" name="3-Color"/>
          <p:cNvSpPr txBox="1"/>
          <p:nvPr/>
        </p:nvSpPr>
        <p:spPr>
          <a:xfrm>
            <a:off x="6925036" y="4421674"/>
            <a:ext cx="1676401" cy="550419"/>
          </a:xfrm>
          <a:prstGeom prst="rect">
            <a:avLst/>
          </a:prstGeom>
          <a:solidFill>
            <a:srgbClr val="CBCBCB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52400" tIns="152400" rIns="152400" bIns="152400" anchor="ctr">
            <a:spAutoFit/>
          </a:bodyPr>
          <a:lstStyle>
            <a:lvl1pPr marL="78751" marR="78751">
              <a:lnSpc>
                <a:spcPct val="100000"/>
              </a:lnSpc>
              <a:defRPr sz="2000" cap="small">
                <a:solidFill>
                  <a:srgbClr val="000000"/>
                </a:solidFill>
              </a:defRPr>
            </a:lvl1pPr>
          </a:lstStyle>
          <a:p>
            <a:r>
              <a:t>3-Color</a:t>
            </a:r>
          </a:p>
        </p:txBody>
      </p:sp>
      <p:cxnSp>
        <p:nvCxnSpPr>
          <p:cNvPr id="2499" name="Connection Line"/>
          <p:cNvCxnSpPr>
            <a:cxnSpLocks/>
            <a:stCxn id="2491" idx="2"/>
            <a:endCxn id="2498" idx="0"/>
          </p:cNvCxnSpPr>
          <p:nvPr/>
        </p:nvCxnSpPr>
        <p:spPr>
          <a:xfrm>
            <a:off x="5686213" y="2612997"/>
            <a:ext cx="2077024" cy="1808677"/>
          </a:xfrm>
          <a:prstGeom prst="straightConnector1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</p:cxnSp>
      <p:sp>
        <p:nvSpPr>
          <p:cNvPr id="2500" name="Ham-Cycle"/>
          <p:cNvSpPr txBox="1"/>
          <p:nvPr/>
        </p:nvSpPr>
        <p:spPr>
          <a:xfrm>
            <a:off x="4092026" y="5965036"/>
            <a:ext cx="1725152" cy="615553"/>
          </a:xfrm>
          <a:prstGeom prst="rect">
            <a:avLst/>
          </a:prstGeom>
          <a:solidFill>
            <a:srgbClr val="CBCBCB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52400" tIns="152400" rIns="152400" bIns="152400" anchor="ctr">
            <a:spAutoFit/>
          </a:bodyPr>
          <a:lstStyle>
            <a:lvl1pPr marL="78751" marR="78751">
              <a:lnSpc>
                <a:spcPct val="100000"/>
              </a:lnSpc>
              <a:defRPr sz="2000" cap="small">
                <a:solidFill>
                  <a:srgbClr val="000000"/>
                </a:solidFill>
              </a:defRPr>
            </a:lvl1pPr>
          </a:lstStyle>
          <a:p>
            <a:r>
              <a:rPr>
                <a:solidFill>
                  <a:srgbClr val="949494"/>
                </a:solidFill>
              </a:rPr>
              <a:t>Ham-Cycle</a:t>
            </a:r>
          </a:p>
        </p:txBody>
      </p:sp>
      <p:cxnSp>
        <p:nvCxnSpPr>
          <p:cNvPr id="2501" name="Connection Line"/>
          <p:cNvCxnSpPr>
            <a:cxnSpLocks/>
            <a:stCxn id="2492" idx="2"/>
            <a:endCxn id="2500" idx="0"/>
          </p:cNvCxnSpPr>
          <p:nvPr/>
        </p:nvCxnSpPr>
        <p:spPr>
          <a:xfrm flipH="1">
            <a:off x="4954602" y="4987727"/>
            <a:ext cx="5737" cy="977309"/>
          </a:xfrm>
          <a:prstGeom prst="straightConnector1">
            <a:avLst/>
          </a:prstGeom>
          <a:ln w="25400">
            <a:solidFill>
              <a:srgbClr val="CBCBCB"/>
            </a:solidFill>
            <a:miter lim="400000"/>
            <a:tailEnd type="stealth"/>
          </a:ln>
        </p:spPr>
      </p:cxnSp>
      <p:sp>
        <p:nvSpPr>
          <p:cNvPr id="2502" name="Subset-Sum"/>
          <p:cNvSpPr txBox="1"/>
          <p:nvPr/>
        </p:nvSpPr>
        <p:spPr>
          <a:xfrm>
            <a:off x="9855136" y="4430705"/>
            <a:ext cx="1816101" cy="550419"/>
          </a:xfrm>
          <a:prstGeom prst="rect">
            <a:avLst/>
          </a:prstGeom>
          <a:solidFill>
            <a:srgbClr val="CBCBCB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52400" tIns="152400" rIns="152400" bIns="152400" anchor="ctr">
            <a:spAutoFit/>
          </a:bodyPr>
          <a:lstStyle>
            <a:lvl1pPr marL="78751" marR="78751">
              <a:lnSpc>
                <a:spcPct val="100000"/>
              </a:lnSpc>
              <a:defRPr sz="2000" cap="small">
                <a:solidFill>
                  <a:srgbClr val="929292"/>
                </a:solidFill>
              </a:defRPr>
            </a:lvl1pPr>
          </a:lstStyle>
          <a:p>
            <a:r>
              <a:t>Subset-Sum</a:t>
            </a:r>
          </a:p>
        </p:txBody>
      </p:sp>
      <p:cxnSp>
        <p:nvCxnSpPr>
          <p:cNvPr id="2503" name="Connection Line"/>
          <p:cNvCxnSpPr>
            <a:cxnSpLocks/>
            <a:stCxn id="2491" idx="2"/>
            <a:endCxn id="2502" idx="0"/>
          </p:cNvCxnSpPr>
          <p:nvPr/>
        </p:nvCxnSpPr>
        <p:spPr>
          <a:xfrm>
            <a:off x="5686213" y="2612997"/>
            <a:ext cx="5076974" cy="1817708"/>
          </a:xfrm>
          <a:prstGeom prst="straightConnector1">
            <a:avLst/>
          </a:prstGeom>
          <a:ln w="25400">
            <a:solidFill>
              <a:srgbClr val="CBCBCB"/>
            </a:solidFill>
            <a:miter lim="400000"/>
            <a:tailEnd type="stealth"/>
          </a:ln>
        </p:spPr>
      </p:cxnSp>
      <p:sp>
        <p:nvSpPr>
          <p:cNvPr id="2504" name="Knapsack"/>
          <p:cNvSpPr txBox="1"/>
          <p:nvPr/>
        </p:nvSpPr>
        <p:spPr>
          <a:xfrm>
            <a:off x="10019036" y="5988572"/>
            <a:ext cx="1488300" cy="550419"/>
          </a:xfrm>
          <a:prstGeom prst="rect">
            <a:avLst/>
          </a:prstGeom>
          <a:solidFill>
            <a:srgbClr val="CBCBCB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52400" tIns="152400" rIns="152400" bIns="152400" anchor="ctr">
            <a:spAutoFit/>
          </a:bodyPr>
          <a:lstStyle>
            <a:lvl1pPr marL="78751" marR="78751">
              <a:lnSpc>
                <a:spcPct val="100000"/>
              </a:lnSpc>
              <a:defRPr sz="2000" cap="small">
                <a:solidFill>
                  <a:srgbClr val="929292"/>
                </a:solidFill>
              </a:defRPr>
            </a:lvl1pPr>
          </a:lstStyle>
          <a:p>
            <a:r>
              <a:t>Knapsack</a:t>
            </a:r>
          </a:p>
        </p:txBody>
      </p:sp>
      <p:cxnSp>
        <p:nvCxnSpPr>
          <p:cNvPr id="2505" name="Connection Line"/>
          <p:cNvCxnSpPr>
            <a:cxnSpLocks/>
            <a:stCxn id="2502" idx="2"/>
            <a:endCxn id="2504" idx="0"/>
          </p:cNvCxnSpPr>
          <p:nvPr/>
        </p:nvCxnSpPr>
        <p:spPr>
          <a:xfrm flipH="1">
            <a:off x="10763186" y="4981124"/>
            <a:ext cx="1" cy="1007448"/>
          </a:xfrm>
          <a:prstGeom prst="straightConnector1">
            <a:avLst/>
          </a:prstGeom>
          <a:ln w="25400">
            <a:solidFill>
              <a:srgbClr val="BABABA"/>
            </a:solidFill>
            <a:miter lim="400000"/>
            <a:tailEnd type="stealth"/>
          </a:ln>
        </p:spPr>
      </p:cxnSp>
      <p:sp>
        <p:nvSpPr>
          <p:cNvPr id="2506" name="Set-Cover"/>
          <p:cNvSpPr txBox="1"/>
          <p:nvPr/>
        </p:nvSpPr>
        <p:spPr>
          <a:xfrm>
            <a:off x="1229252" y="7584821"/>
            <a:ext cx="1559776" cy="550419"/>
          </a:xfrm>
          <a:prstGeom prst="rect">
            <a:avLst/>
          </a:prstGeom>
          <a:solidFill>
            <a:srgbClr val="CBCBCB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52400" tIns="152400" rIns="152400" bIns="152400" anchor="ctr">
            <a:spAutoFit/>
          </a:bodyPr>
          <a:lstStyle>
            <a:lvl1pPr marL="78751" marR="78751">
              <a:lnSpc>
                <a:spcPct val="100000"/>
              </a:lnSpc>
              <a:defRPr sz="2000" cap="small">
                <a:solidFill>
                  <a:srgbClr val="000000"/>
                </a:solidFill>
              </a:defRPr>
            </a:lvl1pPr>
          </a:lstStyle>
          <a:p>
            <a:r>
              <a:t>Set-Cover</a:t>
            </a:r>
          </a:p>
        </p:txBody>
      </p:sp>
      <p:cxnSp>
        <p:nvCxnSpPr>
          <p:cNvPr id="2507" name="Connection Line"/>
          <p:cNvCxnSpPr>
            <a:cxnSpLocks/>
            <a:stCxn id="2496" idx="2"/>
            <a:endCxn id="2506" idx="0"/>
          </p:cNvCxnSpPr>
          <p:nvPr/>
        </p:nvCxnSpPr>
        <p:spPr>
          <a:xfrm flipH="1">
            <a:off x="2009140" y="6523186"/>
            <a:ext cx="10387" cy="1061635"/>
          </a:xfrm>
          <a:prstGeom prst="straightConnector1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</p:cxnSp>
      <p:sp>
        <p:nvSpPr>
          <p:cNvPr id="2508" name="packing and covering"/>
          <p:cNvSpPr txBox="1"/>
          <p:nvPr/>
        </p:nvSpPr>
        <p:spPr>
          <a:xfrm>
            <a:off x="546151" y="8606649"/>
            <a:ext cx="2601965" cy="266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marL="58702" marR="58702">
              <a:defRPr sz="1800"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r>
              <a:t>packing and covering</a:t>
            </a:r>
          </a:p>
        </p:txBody>
      </p:sp>
      <p:sp>
        <p:nvSpPr>
          <p:cNvPr id="2509" name="sequencing"/>
          <p:cNvSpPr txBox="1"/>
          <p:nvPr/>
        </p:nvSpPr>
        <p:spPr>
          <a:xfrm>
            <a:off x="4180557" y="8604391"/>
            <a:ext cx="1417219" cy="266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marL="58702" marR="58702">
              <a:defRPr sz="1800"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r>
              <a:t>sequencing</a:t>
            </a:r>
          </a:p>
        </p:txBody>
      </p:sp>
      <p:sp>
        <p:nvSpPr>
          <p:cNvPr id="2510" name="partitioning"/>
          <p:cNvSpPr txBox="1"/>
          <p:nvPr/>
        </p:nvSpPr>
        <p:spPr>
          <a:xfrm>
            <a:off x="7029959" y="8604391"/>
            <a:ext cx="1466555" cy="266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marL="58702" marR="58702">
              <a:defRPr sz="1800"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r>
              <a:t>partitioning</a:t>
            </a:r>
          </a:p>
        </p:txBody>
      </p:sp>
      <p:sp>
        <p:nvSpPr>
          <p:cNvPr id="2511" name="numerical"/>
          <p:cNvSpPr txBox="1"/>
          <p:nvPr/>
        </p:nvSpPr>
        <p:spPr>
          <a:xfrm>
            <a:off x="10048796" y="8604391"/>
            <a:ext cx="1235946" cy="266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marL="58702" marR="58702">
              <a:defRPr sz="1800" b="1">
                <a:solidFill>
                  <a:srgbClr val="BABABA"/>
                </a:solidFill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r>
              <a:t>numerical</a:t>
            </a:r>
          </a:p>
        </p:txBody>
      </p:sp>
      <p:sp>
        <p:nvSpPr>
          <p:cNvPr id="2512" name="constraint satisfaction"/>
          <p:cNvSpPr txBox="1"/>
          <p:nvPr/>
        </p:nvSpPr>
        <p:spPr>
          <a:xfrm>
            <a:off x="4375428" y="1651000"/>
            <a:ext cx="2715707" cy="266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marL="58702" marR="58702">
              <a:defRPr sz="1800"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r>
              <a:t>constraint satisfaction</a:t>
            </a:r>
          </a:p>
        </p:txBody>
      </p:sp>
      <p:sp>
        <p:nvSpPr>
          <p:cNvPr id="2513" name="3-Sat poly-time reduces…"/>
          <p:cNvSpPr txBox="1"/>
          <p:nvPr/>
        </p:nvSpPr>
        <p:spPr>
          <a:xfrm rot="20102060">
            <a:off x="2017283" y="2935965"/>
            <a:ext cx="2822432" cy="4268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58702" marR="58702">
              <a:lnSpc>
                <a:spcPct val="120000"/>
              </a:lnSpc>
            </a:pPr>
            <a:r>
              <a:rPr cap="small" dirty="0"/>
              <a:t>3-Sat</a:t>
            </a:r>
            <a:r>
              <a:rPr dirty="0"/>
              <a:t> poly-time reduces</a:t>
            </a:r>
          </a:p>
          <a:p>
            <a:pPr marL="58702" marR="58702">
              <a:lnSpc>
                <a:spcPct val="120000"/>
              </a:lnSpc>
            </a:pPr>
            <a:r>
              <a:rPr dirty="0"/>
              <a:t>to </a:t>
            </a:r>
            <a:r>
              <a:rPr cap="small" dirty="0"/>
              <a:t>Independent-Set</a:t>
            </a:r>
          </a:p>
        </p:txBody>
      </p:sp>
    </p:spTree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3" name="Line"/>
          <p:cNvSpPr/>
          <p:nvPr/>
        </p:nvSpPr>
        <p:spPr>
          <a:xfrm flipV="1">
            <a:off x="825500" y="990572"/>
            <a:ext cx="11366500" cy="28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pic>
        <p:nvPicPr>
          <p:cNvPr id="2704" name="karp21.pdf" descr="karp21.pdf"/>
          <p:cNvPicPr>
            <a:picLocks noChangeAspect="1"/>
          </p:cNvPicPr>
          <p:nvPr/>
        </p:nvPicPr>
        <p:blipFill>
          <a:blip r:embed="rId3"/>
          <a:srcRect l="15162" t="4782" r="9381" b="11628"/>
          <a:stretch>
            <a:fillRect/>
          </a:stretch>
        </p:blipFill>
        <p:spPr>
          <a:xfrm rot="5400000">
            <a:off x="2533649" y="-305275"/>
            <a:ext cx="7937501" cy="11379201"/>
          </a:xfrm>
          <a:prstGeom prst="rect">
            <a:avLst/>
          </a:prstGeom>
          <a:ln w="12700">
            <a:miter lim="400000"/>
          </a:ln>
        </p:spPr>
      </p:pic>
      <p:sp>
        <p:nvSpPr>
          <p:cNvPr id="2705" name="Karp’s 20 poly-time reductions from satisfiabilit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Karp’s 20 poly-time reductions from satisfiability</a:t>
            </a:r>
          </a:p>
        </p:txBody>
      </p:sp>
      <p:sp>
        <p:nvSpPr>
          <p:cNvPr id="270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44</a:t>
            </a:fld>
            <a:endParaRPr/>
          </a:p>
        </p:txBody>
      </p:sp>
      <p:pic>
        <p:nvPicPr>
          <p:cNvPr id="2707" name="karp.png" descr="karp.png"/>
          <p:cNvPicPr>
            <a:picLocks noChangeAspect="1"/>
          </p:cNvPicPr>
          <p:nvPr/>
        </p:nvPicPr>
        <p:blipFill>
          <a:blip r:embed="rId4"/>
          <a:srcRect l="1082" r="1082"/>
          <a:stretch>
            <a:fillRect/>
          </a:stretch>
        </p:blipFill>
        <p:spPr>
          <a:xfrm>
            <a:off x="1720082" y="6438900"/>
            <a:ext cx="1270001" cy="1905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954" y="0"/>
                </a:moveTo>
                <a:cubicBezTo>
                  <a:pt x="3529" y="0"/>
                  <a:pt x="2807" y="1"/>
                  <a:pt x="2045" y="162"/>
                </a:cubicBezTo>
                <a:cubicBezTo>
                  <a:pt x="1207" y="365"/>
                  <a:pt x="548" y="805"/>
                  <a:pt x="243" y="1364"/>
                </a:cubicBezTo>
                <a:cubicBezTo>
                  <a:pt x="0" y="1874"/>
                  <a:pt x="0" y="2356"/>
                  <a:pt x="0" y="3303"/>
                </a:cubicBezTo>
                <a:lnTo>
                  <a:pt x="0" y="18284"/>
                </a:lnTo>
                <a:cubicBezTo>
                  <a:pt x="0" y="19245"/>
                  <a:pt x="0" y="19726"/>
                  <a:pt x="243" y="20236"/>
                </a:cubicBezTo>
                <a:cubicBezTo>
                  <a:pt x="548" y="20795"/>
                  <a:pt x="1207" y="21235"/>
                  <a:pt x="2045" y="21438"/>
                </a:cubicBezTo>
                <a:cubicBezTo>
                  <a:pt x="2811" y="21600"/>
                  <a:pt x="3535" y="21600"/>
                  <a:pt x="4954" y="21600"/>
                </a:cubicBezTo>
                <a:lnTo>
                  <a:pt x="16625" y="21600"/>
                </a:lnTo>
                <a:cubicBezTo>
                  <a:pt x="18067" y="21600"/>
                  <a:pt x="18789" y="21600"/>
                  <a:pt x="19555" y="21438"/>
                </a:cubicBezTo>
                <a:cubicBezTo>
                  <a:pt x="20393" y="21235"/>
                  <a:pt x="21052" y="20795"/>
                  <a:pt x="21357" y="20236"/>
                </a:cubicBezTo>
                <a:cubicBezTo>
                  <a:pt x="21600" y="19726"/>
                  <a:pt x="21600" y="19244"/>
                  <a:pt x="21600" y="18297"/>
                </a:cubicBezTo>
                <a:lnTo>
                  <a:pt x="21600" y="3316"/>
                </a:lnTo>
                <a:cubicBezTo>
                  <a:pt x="21600" y="2355"/>
                  <a:pt x="21600" y="1874"/>
                  <a:pt x="21357" y="1364"/>
                </a:cubicBezTo>
                <a:cubicBezTo>
                  <a:pt x="21052" y="805"/>
                  <a:pt x="20393" y="365"/>
                  <a:pt x="19555" y="162"/>
                </a:cubicBezTo>
                <a:cubicBezTo>
                  <a:pt x="18789" y="0"/>
                  <a:pt x="18065" y="0"/>
                  <a:pt x="16646" y="0"/>
                </a:cubicBezTo>
                <a:lnTo>
                  <a:pt x="4954" y="0"/>
                </a:lnTo>
                <a:close/>
              </a:path>
            </a:pathLst>
          </a:custGeom>
          <a:ln w="12700">
            <a:miter lim="400000"/>
          </a:ln>
        </p:spPr>
      </p:pic>
      <p:sp>
        <p:nvSpPr>
          <p:cNvPr id="2708" name="Dick Karp (1972) 1985 Turing Award"/>
          <p:cNvSpPr txBox="1"/>
          <p:nvPr/>
        </p:nvSpPr>
        <p:spPr>
          <a:xfrm>
            <a:off x="1191260" y="8470335"/>
            <a:ext cx="2209801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defRPr sz="1400"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defRPr>
            </a:pPr>
            <a:r>
              <a:t>Dick Karp (1972)</a:t>
            </a:r>
            <a:br/>
            <a:r>
              <a:t>1985 Turing Award</a:t>
            </a:r>
          </a:p>
        </p:txBody>
      </p:sp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KleinbergTardosCover.pdf" descr="KleinbergTardosCover.pdf"/>
          <p:cNvPicPr>
            <a:picLocks noChangeAspect="1"/>
          </p:cNvPicPr>
          <p:nvPr/>
        </p:nvPicPr>
        <p:blipFill>
          <a:blip r:embed="rId2">
            <a:alphaModFix amt="50000"/>
          </a:blip>
          <a:srcRect l="1755" t="7594" r="1755" b="7594"/>
          <a:stretch>
            <a:fillRect/>
          </a:stretch>
        </p:blipFill>
        <p:spPr>
          <a:xfrm>
            <a:off x="655880" y="1764307"/>
            <a:ext cx="4445201" cy="5056414"/>
          </a:xfrm>
          <a:prstGeom prst="rect">
            <a:avLst/>
          </a:prstGeom>
          <a:ln w="12700">
            <a:miter lim="400000"/>
          </a:ln>
        </p:spPr>
      </p:pic>
      <p:pic>
        <p:nvPicPr>
          <p:cNvPr id="111" name="Aw_COLOR_web_logo.png" descr="Aw_COLOR_web_logo.png"/>
          <p:cNvPicPr>
            <a:picLocks noChangeAspect="1"/>
          </p:cNvPicPr>
          <p:nvPr/>
        </p:nvPicPr>
        <p:blipFill>
          <a:blip r:embed="rId3">
            <a:alphaModFix amt="33000"/>
          </a:blip>
          <a:stretch>
            <a:fillRect/>
          </a:stretch>
        </p:blipFill>
        <p:spPr>
          <a:xfrm>
            <a:off x="4164381" y="1892300"/>
            <a:ext cx="737819" cy="812800"/>
          </a:xfrm>
          <a:prstGeom prst="rect">
            <a:avLst/>
          </a:prstGeom>
          <a:ln w="12700">
            <a:miter lim="400000"/>
          </a:ln>
        </p:spPr>
      </p:pic>
      <p:sp>
        <p:nvSpPr>
          <p:cNvPr id="112" name="Line"/>
          <p:cNvSpPr/>
          <p:nvPr/>
        </p:nvSpPr>
        <p:spPr>
          <a:xfrm>
            <a:off x="5778500" y="2349500"/>
            <a:ext cx="6515101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13" name="8.  Intractability II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Reductions, P and NP</a:t>
            </a:r>
            <a:endParaRPr dirty="0"/>
          </a:p>
        </p:txBody>
      </p:sp>
      <p:sp>
        <p:nvSpPr>
          <p:cNvPr id="114" name="P vs. NP…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lvl="2"/>
            <a:r>
              <a:rPr lang="en-GB" dirty="0">
                <a:solidFill>
                  <a:srgbClr val="D5D5D5"/>
                </a:solidFill>
              </a:rPr>
              <a:t>poly-time reductions</a:t>
            </a:r>
          </a:p>
          <a:p>
            <a:pPr lvl="1"/>
            <a:r>
              <a:rPr lang="en-GB" dirty="0"/>
              <a:t>packing and covering problems</a:t>
            </a:r>
          </a:p>
          <a:p>
            <a:pPr lvl="1"/>
            <a:r>
              <a:rPr lang="en-GB" dirty="0"/>
              <a:t>constraint satisfaction problems</a:t>
            </a:r>
          </a:p>
          <a:p>
            <a:pPr lvl="1"/>
            <a:r>
              <a:rPr lang="en-GB" dirty="0"/>
              <a:t>graph </a:t>
            </a:r>
            <a:r>
              <a:rPr lang="en-GB" dirty="0" err="1"/>
              <a:t>coloring</a:t>
            </a:r>
            <a:endParaRPr lang="en-US" dirty="0"/>
          </a:p>
          <a:p>
            <a:r>
              <a:rPr dirty="0"/>
              <a:t>P vs. NP</a:t>
            </a:r>
          </a:p>
          <a:p>
            <a:pPr lvl="1"/>
            <a:r>
              <a:rPr dirty="0"/>
              <a:t>NP-complete</a:t>
            </a:r>
          </a:p>
        </p:txBody>
      </p:sp>
      <p:sp>
        <p:nvSpPr>
          <p:cNvPr id="115" name="Section 8.3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Section 8.3</a:t>
            </a:r>
          </a:p>
        </p:txBody>
      </p:sp>
    </p:spTree>
    <p:extLst>
      <p:ext uri="{BB962C8B-B14F-4D97-AF65-F5344CB8AC3E}">
        <p14:creationId xmlns:p14="http://schemas.microsoft.com/office/powerpoint/2010/main" val="2437371493"/>
      </p:ext>
    </p:extLst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Line"/>
          <p:cNvSpPr/>
          <p:nvPr/>
        </p:nvSpPr>
        <p:spPr>
          <a:xfrm flipV="1">
            <a:off x="825500" y="990572"/>
            <a:ext cx="11366500" cy="28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18" name="P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</a:t>
            </a:r>
          </a:p>
        </p:txBody>
      </p:sp>
      <p:sp>
        <p:nvSpPr>
          <p:cNvPr id="119" name="Decision problem.…"/>
          <p:cNvSpPr txBox="1">
            <a:spLocks noGrp="1"/>
          </p:cNvSpPr>
          <p:nvPr>
            <p:ph type="body" idx="1"/>
          </p:nvPr>
        </p:nvSpPr>
        <p:spPr>
          <a:xfrm>
            <a:off x="812800" y="1270000"/>
            <a:ext cx="11776685" cy="8178800"/>
          </a:xfrm>
          <a:prstGeom prst="rect">
            <a:avLst/>
          </a:prstGeom>
        </p:spPr>
        <p:txBody>
          <a:bodyPr/>
          <a:lstStyle/>
          <a:p>
            <a:r>
              <a:rPr dirty="0"/>
              <a:t>Decision problem.</a:t>
            </a:r>
          </a:p>
          <a:p>
            <a:pPr lvl="1"/>
            <a:r>
              <a:rPr dirty="0"/>
              <a:t>Problem </a:t>
            </a:r>
            <a:r>
              <a:rPr i="1" dirty="0">
                <a:latin typeface="Times"/>
                <a:ea typeface="Times"/>
                <a:cs typeface="Times"/>
                <a:sym typeface="Times"/>
              </a:rPr>
              <a:t>X</a:t>
            </a:r>
            <a:r>
              <a:rPr dirty="0"/>
              <a:t> is a set of strings.</a:t>
            </a:r>
          </a:p>
          <a:p>
            <a:pPr lvl="1"/>
            <a:r>
              <a:rPr dirty="0"/>
              <a:t>Instance </a:t>
            </a:r>
            <a:r>
              <a:rPr i="1" dirty="0">
                <a:latin typeface="Times"/>
                <a:ea typeface="Times"/>
                <a:cs typeface="Times"/>
                <a:sym typeface="Times"/>
              </a:rPr>
              <a:t>s </a:t>
            </a:r>
            <a:r>
              <a:rPr dirty="0"/>
              <a:t>is one string.</a:t>
            </a:r>
          </a:p>
          <a:p>
            <a:pPr lvl="1"/>
            <a:r>
              <a:rPr dirty="0"/>
              <a:t>Algorithm </a:t>
            </a:r>
            <a:r>
              <a:rPr i="1" dirty="0">
                <a:latin typeface="Times"/>
                <a:ea typeface="Times"/>
                <a:cs typeface="Times"/>
                <a:sym typeface="Times"/>
              </a:rPr>
              <a:t>A</a:t>
            </a:r>
            <a:r>
              <a:rPr dirty="0"/>
              <a:t> solves problem </a:t>
            </a:r>
            <a:r>
              <a:rPr i="1" dirty="0">
                <a:latin typeface="Times"/>
                <a:ea typeface="Times"/>
                <a:cs typeface="Times"/>
                <a:sym typeface="Times"/>
              </a:rPr>
              <a:t>X </a:t>
            </a:r>
            <a:r>
              <a:rPr dirty="0"/>
              <a:t>:</a:t>
            </a:r>
          </a:p>
          <a:p>
            <a:br>
              <a:rPr dirty="0"/>
            </a:br>
            <a:r>
              <a:rPr dirty="0"/>
              <a:t>Def.  </a:t>
            </a:r>
            <a:r>
              <a:rPr dirty="0">
                <a:solidFill>
                  <a:srgbClr val="000000"/>
                </a:solidFill>
              </a:rPr>
              <a:t>Algorithm </a:t>
            </a:r>
            <a:r>
              <a:rPr i="1" dirty="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A</a:t>
            </a:r>
            <a:r>
              <a:rPr dirty="0">
                <a:solidFill>
                  <a:srgbClr val="000000"/>
                </a:solidFill>
              </a:rPr>
              <a:t> runs in </a:t>
            </a:r>
            <a:r>
              <a:rPr dirty="0">
                <a:solidFill>
                  <a:srgbClr val="8D3124"/>
                </a:solidFill>
              </a:rPr>
              <a:t>polynomial time</a:t>
            </a:r>
            <a:r>
              <a:rPr dirty="0">
                <a:solidFill>
                  <a:srgbClr val="000000"/>
                </a:solidFill>
              </a:rPr>
              <a:t> if for every string </a:t>
            </a:r>
            <a:r>
              <a:rPr i="1" dirty="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s</a:t>
            </a:r>
            <a:r>
              <a:rPr dirty="0">
                <a:solidFill>
                  <a:srgbClr val="000000"/>
                </a:solidFill>
              </a:rPr>
              <a:t>, </a:t>
            </a:r>
            <a:r>
              <a:rPr i="1" dirty="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A</a:t>
            </a:r>
            <a:r>
              <a:rPr dirty="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(</a:t>
            </a:r>
            <a:r>
              <a:rPr i="1" dirty="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s</a:t>
            </a:r>
            <a:r>
              <a:rPr dirty="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)</a:t>
            </a:r>
            <a:br>
              <a:rPr dirty="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</a:br>
            <a:r>
              <a:rPr dirty="0">
                <a:solidFill>
                  <a:srgbClr val="000000"/>
                </a:solidFill>
              </a:rPr>
              <a:t>terminates in </a:t>
            </a:r>
            <a:r>
              <a:rPr dirty="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≤</a:t>
            </a:r>
            <a:r>
              <a:rPr dirty="0">
                <a:solidFill>
                  <a:srgbClr val="000000"/>
                </a:solidFill>
              </a:rPr>
              <a:t> </a:t>
            </a:r>
            <a:r>
              <a:rPr i="1" dirty="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p</a:t>
            </a:r>
            <a:r>
              <a:rPr dirty="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(</a:t>
            </a:r>
            <a:r>
              <a:rPr i="1" baseline="-5999" dirty="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 sz="2000" baseline="5000" dirty="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⎢</a:t>
            </a:r>
            <a:r>
              <a:rPr i="1" spc="240" dirty="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s</a:t>
            </a:r>
            <a:r>
              <a:rPr sz="2000" baseline="5000" dirty="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⎢</a:t>
            </a:r>
            <a:r>
              <a:rPr dirty="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)</a:t>
            </a:r>
            <a:r>
              <a:rPr dirty="0">
                <a:solidFill>
                  <a:srgbClr val="000000"/>
                </a:solidFill>
              </a:rPr>
              <a:t> “steps,” where </a:t>
            </a:r>
            <a:r>
              <a:rPr i="1" dirty="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p</a:t>
            </a:r>
            <a:r>
              <a:rPr dirty="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(⋅)</a:t>
            </a:r>
            <a:r>
              <a:rPr dirty="0">
                <a:solidFill>
                  <a:srgbClr val="000000"/>
                </a:solidFill>
              </a:rPr>
              <a:t> is some polynomial function. </a:t>
            </a:r>
          </a:p>
          <a:p>
            <a:br>
              <a:rPr dirty="0">
                <a:solidFill>
                  <a:srgbClr val="000000"/>
                </a:solidFill>
              </a:rPr>
            </a:br>
            <a:br>
              <a:rPr dirty="0">
                <a:solidFill>
                  <a:srgbClr val="000000"/>
                </a:solidFill>
              </a:rPr>
            </a:br>
            <a:r>
              <a:rPr dirty="0"/>
              <a:t>Def.  </a:t>
            </a:r>
            <a:r>
              <a:rPr b="1" dirty="0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rPr>
              <a:t>P </a:t>
            </a:r>
            <a:r>
              <a:rPr dirty="0">
                <a:solidFill>
                  <a:srgbClr val="000000"/>
                </a:solidFill>
              </a:rPr>
              <a:t>= set of decision problems for which there exists a poly-time algorithm.</a:t>
            </a:r>
          </a:p>
        </p:txBody>
      </p:sp>
      <p:sp>
        <p:nvSpPr>
          <p:cNvPr id="12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404115" y="9347200"/>
            <a:ext cx="185370" cy="21595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46</a:t>
            </a:fld>
            <a:endParaRPr/>
          </a:p>
        </p:txBody>
      </p:sp>
      <p:grpSp>
        <p:nvGrpSpPr>
          <p:cNvPr id="123" name="Group"/>
          <p:cNvGrpSpPr/>
          <p:nvPr/>
        </p:nvGrpSpPr>
        <p:grpSpPr>
          <a:xfrm>
            <a:off x="3193905" y="4764147"/>
            <a:ext cx="1055891" cy="738905"/>
            <a:chOff x="-30765" y="0"/>
            <a:chExt cx="1055889" cy="738903"/>
          </a:xfrm>
        </p:grpSpPr>
        <p:sp>
          <p:nvSpPr>
            <p:cNvPr id="121" name="Line"/>
            <p:cNvSpPr/>
            <p:nvPr/>
          </p:nvSpPr>
          <p:spPr>
            <a:xfrm flipH="1">
              <a:off x="333586" y="0"/>
              <a:ext cx="1" cy="389376"/>
            </a:xfrm>
            <a:prstGeom prst="line">
              <a:avLst/>
            </a:prstGeom>
            <a:noFill/>
            <a:ln w="25400" cap="flat">
              <a:solidFill>
                <a:srgbClr val="8D3124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lnSpc>
                  <a:spcPct val="100000"/>
                </a:lnSpc>
                <a:buClrTx/>
                <a:buFontTx/>
                <a:tabLst/>
                <a:defRPr sz="1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22" name="length of s"/>
            <p:cNvSpPr txBox="1"/>
            <p:nvPr/>
          </p:nvSpPr>
          <p:spPr>
            <a:xfrm>
              <a:off x="-30766" y="446803"/>
              <a:ext cx="1055890" cy="292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r>
                <a:t>length of </a:t>
              </a:r>
              <a:r>
                <a:rPr sz="1800" i="1">
                  <a:latin typeface="Times"/>
                  <a:ea typeface="Times"/>
                  <a:cs typeface="Times"/>
                  <a:sym typeface="Times"/>
                </a:rPr>
                <a:t>s</a:t>
              </a:r>
            </a:p>
          </p:txBody>
        </p:sp>
      </p:grpSp>
      <p:sp>
        <p:nvSpPr>
          <p:cNvPr id="124" name="problem PRIMES: { 2, 3, 5, 7, 11, 13, 17, 19, 23, 29, 31, … }…"/>
          <p:cNvSpPr/>
          <p:nvPr/>
        </p:nvSpPr>
        <p:spPr>
          <a:xfrm>
            <a:off x="2065069" y="7137200"/>
            <a:ext cx="8411101" cy="1807889"/>
          </a:xfrm>
          <a:prstGeom prst="rect">
            <a:avLst/>
          </a:prstGeom>
          <a:solidFill>
            <a:srgbClr val="FFFFFF"/>
          </a:solidFill>
          <a:ln w="15875">
            <a:solidFill>
              <a:srgbClr val="000000"/>
            </a:solidFill>
            <a:custDash>
              <a:ds d="200000" sp="200000"/>
            </a:custDash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39700" tIns="139700" rIns="139700" bIns="139700"/>
          <a:lstStyle/>
          <a:p>
            <a:pPr lvl="1" indent="0" algn="l" defTabSz="457200">
              <a:lnSpc>
                <a:spcPts val="3800"/>
              </a:lnSpc>
              <a:buClrTx/>
              <a:buFontTx/>
              <a:tabLst>
                <a:tab pos="1244600" algn="l"/>
              </a:tabLst>
              <a:defRPr sz="2400">
                <a:solidFill>
                  <a:srgbClr val="000000"/>
                </a:solidFill>
              </a:defRPr>
            </a:pPr>
            <a:r>
              <a:rPr sz="1800" b="1">
                <a:latin typeface="Lucida Grande"/>
                <a:ea typeface="Lucida Grande"/>
                <a:cs typeface="Lucida Grande"/>
                <a:sym typeface="Lucida Grande"/>
              </a:rPr>
              <a:t>      problem PRIMES:	</a:t>
            </a:r>
            <a:r>
              <a:rPr>
                <a:latin typeface="Times"/>
                <a:ea typeface="Times"/>
                <a:cs typeface="Times"/>
                <a:sym typeface="Times"/>
              </a:rPr>
              <a:t>{ 2, 3, 5, 7, 11, 13, 17, 19, 23, 29, 31, … }</a:t>
            </a:r>
          </a:p>
          <a:p>
            <a:pPr lvl="1" indent="0" algn="l" defTabSz="457200">
              <a:lnSpc>
                <a:spcPts val="3800"/>
              </a:lnSpc>
              <a:buClrTx/>
              <a:buFontTx/>
              <a:tabLst>
                <a:tab pos="1244600" algn="l"/>
              </a:tabLst>
              <a:defRPr sz="2400">
                <a:solidFill>
                  <a:srgbClr val="000000"/>
                </a:solidFill>
              </a:defRPr>
            </a:pPr>
            <a:r>
              <a:t>     </a:t>
            </a:r>
            <a:r>
              <a:rPr sz="1800" b="1">
                <a:latin typeface="Lucida Grande"/>
                <a:ea typeface="Lucida Grande"/>
                <a:cs typeface="Lucida Grande"/>
                <a:sym typeface="Lucida Grande"/>
              </a:rPr>
              <a:t>instance s:			</a:t>
            </a:r>
            <a:r>
              <a:rPr>
                <a:latin typeface="Times"/>
                <a:ea typeface="Times"/>
                <a:cs typeface="Times"/>
                <a:sym typeface="Times"/>
              </a:rPr>
              <a:t>592335744548702854681</a:t>
            </a:r>
          </a:p>
          <a:p>
            <a:pPr lvl="1" indent="0" algn="l" defTabSz="457200">
              <a:lnSpc>
                <a:spcPts val="3800"/>
              </a:lnSpc>
              <a:buClrTx/>
              <a:buFontTx/>
              <a:tabLst>
                <a:tab pos="1244600" algn="l"/>
              </a:tabLst>
              <a:defRPr sz="2400">
                <a:solidFill>
                  <a:srgbClr val="000000"/>
                </a:solidFill>
              </a:defRPr>
            </a:pPr>
            <a:r>
              <a:t>     </a:t>
            </a:r>
            <a:r>
              <a:rPr sz="1800" b="1">
                <a:latin typeface="Lucida Grande"/>
                <a:ea typeface="Lucida Grande"/>
                <a:cs typeface="Lucida Grande"/>
                <a:sym typeface="Lucida Grande"/>
              </a:rPr>
              <a:t>algorithm:			</a:t>
            </a:r>
            <a:r>
              <a:rPr sz="2200"/>
              <a:t>Agrawal–Kayal–Saxena (2002)</a:t>
            </a:r>
          </a:p>
        </p:txBody>
      </p:sp>
      <p:pic>
        <p:nvPicPr>
          <p:cNvPr id="125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870" y="2552700"/>
            <a:ext cx="3276601" cy="9271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28" name="Group"/>
          <p:cNvGrpSpPr/>
          <p:nvPr/>
        </p:nvGrpSpPr>
        <p:grpSpPr>
          <a:xfrm>
            <a:off x="10845286" y="6133625"/>
            <a:ext cx="1858570" cy="943039"/>
            <a:chOff x="-533705" y="-25400"/>
            <a:chExt cx="1858568" cy="943038"/>
          </a:xfrm>
        </p:grpSpPr>
        <p:sp>
          <p:nvSpPr>
            <p:cNvPr id="126" name="Line"/>
            <p:cNvSpPr/>
            <p:nvPr/>
          </p:nvSpPr>
          <p:spPr>
            <a:xfrm flipH="1">
              <a:off x="333586" y="-25400"/>
              <a:ext cx="1" cy="389376"/>
            </a:xfrm>
            <a:prstGeom prst="line">
              <a:avLst/>
            </a:prstGeom>
            <a:noFill/>
            <a:ln w="25400" cap="flat">
              <a:solidFill>
                <a:srgbClr val="8D3124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lnSpc>
                  <a:spcPct val="100000"/>
                </a:lnSpc>
                <a:buClrTx/>
                <a:buFontTx/>
                <a:tabLst/>
                <a:defRPr sz="1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27" name="on a deterministic…"/>
            <p:cNvSpPr txBox="1"/>
            <p:nvPr/>
          </p:nvSpPr>
          <p:spPr>
            <a:xfrm>
              <a:off x="-533706" y="472203"/>
              <a:ext cx="1858570" cy="44543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r>
                <a:t>on a deterministic</a:t>
              </a:r>
            </a:p>
            <a:p>
              <a:r>
                <a:t>Turing machine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09795479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1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2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1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1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1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1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5" fill="hold"/>
                                        <p:tgtEl>
                                          <p:spTgt spid="1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8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9" grpId="0" build="p" bldLvl="5" animBg="1" advAuto="0"/>
      <p:bldP spid="123" grpId="0" animBg="1" advAuto="0"/>
      <p:bldP spid="124" grpId="0" build="p" bldLvl="5" animBg="1" advAuto="0"/>
      <p:bldP spid="125" grpId="0" animBg="1" advAuto="0"/>
      <p:bldP spid="128" grpId="0" animBg="1" advAuto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Line"/>
          <p:cNvSpPr/>
          <p:nvPr/>
        </p:nvSpPr>
        <p:spPr>
          <a:xfrm flipV="1">
            <a:off x="825500" y="990572"/>
            <a:ext cx="11366500" cy="28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66" name="NP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NP</a:t>
            </a:r>
          </a:p>
        </p:txBody>
      </p:sp>
      <p:sp>
        <p:nvSpPr>
          <p:cNvPr id="167" name="Def.  Algorithm C(s, t) is a certifier for problem X if for every string s : s ∈ X iff there exists a string t such that C(s, t) = yes.…"/>
          <p:cNvSpPr txBox="1">
            <a:spLocks noGrp="1"/>
          </p:cNvSpPr>
          <p:nvPr>
            <p:ph type="body" idx="1"/>
          </p:nvPr>
        </p:nvSpPr>
        <p:spPr>
          <a:xfrm>
            <a:off x="812800" y="1270000"/>
            <a:ext cx="11684000" cy="8178800"/>
          </a:xfrm>
          <a:prstGeom prst="rect">
            <a:avLst/>
          </a:prstGeom>
        </p:spPr>
        <p:txBody>
          <a:bodyPr/>
          <a:lstStyle/>
          <a:p>
            <a:r>
              <a:t>Def.  </a:t>
            </a:r>
            <a:r>
              <a:rPr>
                <a:solidFill>
                  <a:srgbClr val="000000"/>
                </a:solidFill>
              </a:rPr>
              <a:t>Algorithm 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C</a:t>
            </a:r>
            <a:r>
              <a: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(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s</a:t>
            </a:r>
            <a:r>
              <a: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, 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t</a:t>
            </a:r>
            <a:r>
              <a: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)</a:t>
            </a:r>
            <a:r>
              <a:rPr>
                <a:solidFill>
                  <a:srgbClr val="000000"/>
                </a:solidFill>
              </a:rPr>
              <a:t> is a </a:t>
            </a:r>
            <a:r>
              <a:rPr>
                <a:solidFill>
                  <a:srgbClr val="8D3124"/>
                </a:solidFill>
              </a:rPr>
              <a:t>certifier</a:t>
            </a:r>
            <a:r>
              <a:rPr>
                <a:solidFill>
                  <a:srgbClr val="000000"/>
                </a:solidFill>
              </a:rPr>
              <a:t> for problem 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X</a:t>
            </a:r>
            <a:r>
              <a:rPr>
                <a:solidFill>
                  <a:srgbClr val="000000"/>
                </a:solidFill>
              </a:rPr>
              <a:t> if for every string 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s </a:t>
            </a:r>
            <a:r>
              <a:rPr>
                <a:solidFill>
                  <a:srgbClr val="000000"/>
                </a:solidFill>
              </a:rPr>
              <a:t>:</a:t>
            </a:r>
            <a:br>
              <a:rPr>
                <a:solidFill>
                  <a:srgbClr val="000000"/>
                </a:solidFill>
              </a:rPr>
            </a:b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s</a:t>
            </a:r>
            <a:r>
              <a: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 ∈ 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X</a:t>
            </a:r>
            <a:r>
              <a:rPr>
                <a:solidFill>
                  <a:srgbClr val="000000"/>
                </a:solidFill>
              </a:rPr>
              <a:t> iff there exists a string 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t</a:t>
            </a:r>
            <a:r>
              <a:rPr>
                <a:solidFill>
                  <a:srgbClr val="000000"/>
                </a:solidFill>
              </a:rPr>
              <a:t> such that 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C</a:t>
            </a:r>
            <a:r>
              <a: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(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s</a:t>
            </a:r>
            <a:r>
              <a: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, 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t</a:t>
            </a:r>
            <a:r>
              <a: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) = 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yes</a:t>
            </a:r>
            <a:r>
              <a:rPr>
                <a:solidFill>
                  <a:srgbClr val="000000"/>
                </a:solidFill>
              </a:rPr>
              <a:t>.</a:t>
            </a:r>
          </a:p>
          <a:p>
            <a:br>
              <a:rPr>
                <a:solidFill>
                  <a:srgbClr val="000000"/>
                </a:solidFill>
              </a:rPr>
            </a:br>
            <a:r>
              <a:t>Def.  </a:t>
            </a:r>
            <a:r>
              <a:rPr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rPr>
              <a:t>NP </a:t>
            </a:r>
            <a:r>
              <a:rPr>
                <a:solidFill>
                  <a:srgbClr val="000000"/>
                </a:solidFill>
              </a:rPr>
              <a:t>= set of decision problems for which there exists a poly-time certifier.</a:t>
            </a:r>
          </a:p>
          <a:p>
            <a:pPr lvl="1"/>
            <a:r>
              <a:rPr i="1">
                <a:latin typeface="Times"/>
                <a:ea typeface="Times"/>
                <a:cs typeface="Times"/>
                <a:sym typeface="Times"/>
              </a:rPr>
              <a:t>C</a:t>
            </a:r>
            <a:r>
              <a:rPr>
                <a:latin typeface="Times"/>
                <a:ea typeface="Times"/>
                <a:cs typeface="Times"/>
                <a:sym typeface="Times"/>
              </a:rPr>
              <a:t>(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s</a:t>
            </a:r>
            <a:r>
              <a:rPr>
                <a:latin typeface="Times"/>
                <a:ea typeface="Times"/>
                <a:cs typeface="Times"/>
                <a:sym typeface="Times"/>
              </a:rPr>
              <a:t>,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 t</a:t>
            </a:r>
            <a:r>
              <a:rPr>
                <a:latin typeface="Times"/>
                <a:ea typeface="Times"/>
                <a:cs typeface="Times"/>
                <a:sym typeface="Times"/>
              </a:rPr>
              <a:t>)</a:t>
            </a:r>
            <a:r>
              <a:t> is a poly-time algorithm.</a:t>
            </a:r>
          </a:p>
          <a:p>
            <a:pPr lvl="1"/>
            <a:r>
              <a:t>Certificate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t </a:t>
            </a:r>
            <a:r>
              <a:t>is of polynomial size:  </a:t>
            </a:r>
            <a:r>
              <a:rPr sz="2000" baseline="5000">
                <a:latin typeface="Times"/>
                <a:ea typeface="Times"/>
                <a:cs typeface="Times"/>
                <a:sym typeface="Times"/>
              </a:rPr>
              <a:t>⎢</a:t>
            </a:r>
            <a:r>
              <a:rPr i="1" spc="240">
                <a:latin typeface="Times"/>
                <a:ea typeface="Times"/>
                <a:cs typeface="Times"/>
                <a:sym typeface="Times"/>
              </a:rPr>
              <a:t>t</a:t>
            </a:r>
            <a:r>
              <a:rPr sz="2000" baseline="5000">
                <a:latin typeface="Times"/>
                <a:ea typeface="Times"/>
                <a:cs typeface="Times"/>
                <a:sym typeface="Times"/>
              </a:rPr>
              <a:t>⎢</a:t>
            </a:r>
            <a:r>
              <a:rPr>
                <a:latin typeface="Times"/>
                <a:ea typeface="Times"/>
                <a:cs typeface="Times"/>
                <a:sym typeface="Times"/>
              </a:rPr>
              <a:t> ≤ 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p</a:t>
            </a:r>
            <a:r>
              <a:rPr>
                <a:latin typeface="Times"/>
                <a:ea typeface="Times"/>
                <a:cs typeface="Times"/>
                <a:sym typeface="Times"/>
              </a:rPr>
              <a:t>(</a:t>
            </a:r>
            <a:r>
              <a:rPr sz="2000" baseline="5000">
                <a:latin typeface="Times"/>
                <a:ea typeface="Times"/>
                <a:cs typeface="Times"/>
                <a:sym typeface="Times"/>
              </a:rPr>
              <a:t>⎢</a:t>
            </a:r>
            <a:r>
              <a:rPr i="1" spc="240">
                <a:latin typeface="Times"/>
                <a:ea typeface="Times"/>
                <a:cs typeface="Times"/>
                <a:sym typeface="Times"/>
              </a:rPr>
              <a:t>s</a:t>
            </a:r>
            <a:r>
              <a:rPr sz="2000" baseline="5000">
                <a:latin typeface="Times"/>
                <a:ea typeface="Times"/>
                <a:cs typeface="Times"/>
                <a:sym typeface="Times"/>
              </a:rPr>
              <a:t>⎢</a:t>
            </a:r>
            <a:r>
              <a:rPr>
                <a:latin typeface="Times"/>
                <a:ea typeface="Times"/>
                <a:cs typeface="Times"/>
                <a:sym typeface="Times"/>
              </a:rPr>
              <a:t>)</a:t>
            </a:r>
            <a:r>
              <a:t> for some polynomial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p</a:t>
            </a:r>
            <a:r>
              <a:rPr>
                <a:latin typeface="Times"/>
                <a:ea typeface="Times"/>
                <a:cs typeface="Times"/>
                <a:sym typeface="Times"/>
              </a:rPr>
              <a:t>(⋅).</a:t>
            </a:r>
          </a:p>
        </p:txBody>
      </p:sp>
      <p:sp>
        <p:nvSpPr>
          <p:cNvPr id="16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404115" y="9347200"/>
            <a:ext cx="185370" cy="21595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47</a:t>
            </a:fld>
            <a:endParaRPr/>
          </a:p>
        </p:txBody>
      </p:sp>
      <p:grpSp>
        <p:nvGrpSpPr>
          <p:cNvPr id="171" name="Group"/>
          <p:cNvGrpSpPr/>
          <p:nvPr/>
        </p:nvGrpSpPr>
        <p:grpSpPr>
          <a:xfrm>
            <a:off x="5105400" y="4279900"/>
            <a:ext cx="2384247" cy="694335"/>
            <a:chOff x="0" y="0"/>
            <a:chExt cx="2384246" cy="694334"/>
          </a:xfrm>
        </p:grpSpPr>
        <p:sp>
          <p:nvSpPr>
            <p:cNvPr id="169" name="“certificate” or “witness”"/>
            <p:cNvSpPr txBox="1"/>
            <p:nvPr/>
          </p:nvSpPr>
          <p:spPr>
            <a:xfrm>
              <a:off x="4063" y="508000"/>
              <a:ext cx="2380184" cy="18633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r>
                <a:t>“certificate” or “witness”</a:t>
              </a:r>
            </a:p>
          </p:txBody>
        </p:sp>
        <p:sp>
          <p:nvSpPr>
            <p:cNvPr id="170" name="Line"/>
            <p:cNvSpPr/>
            <p:nvPr/>
          </p:nvSpPr>
          <p:spPr>
            <a:xfrm>
              <a:off x="0" y="0"/>
              <a:ext cx="245474" cy="451128"/>
            </a:xfrm>
            <a:prstGeom prst="line">
              <a:avLst/>
            </a:prstGeom>
            <a:noFill/>
            <a:ln w="25400" cap="flat">
              <a:solidFill>
                <a:srgbClr val="8D3124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lnSpc>
                  <a:spcPct val="100000"/>
                </a:lnSpc>
                <a:buClrTx/>
                <a:buFontTx/>
                <a:tabLst/>
                <a:defRPr sz="12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sp>
        <p:nvSpPr>
          <p:cNvPr id="172" name="problem COMPOSITES:    { 4, 6, 8, 9, 10, 12, 14, 15, 16, 18, 20, …. }…"/>
          <p:cNvSpPr/>
          <p:nvPr/>
        </p:nvSpPr>
        <p:spPr>
          <a:xfrm>
            <a:off x="1811069" y="6248200"/>
            <a:ext cx="9382662" cy="2349072"/>
          </a:xfrm>
          <a:prstGeom prst="rect">
            <a:avLst/>
          </a:prstGeom>
          <a:solidFill>
            <a:srgbClr val="FFFFFF"/>
          </a:solidFill>
          <a:ln w="15875">
            <a:solidFill>
              <a:srgbClr val="000000"/>
            </a:solidFill>
            <a:custDash>
              <a:ds d="200000" sp="200000"/>
            </a:custDash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39700" tIns="139700" rIns="139700" bIns="139700"/>
          <a:lstStyle/>
          <a:p>
            <a:pPr lvl="1" indent="0" algn="l" defTabSz="457200">
              <a:lnSpc>
                <a:spcPts val="3800"/>
              </a:lnSpc>
              <a:buClrTx/>
              <a:buFontTx/>
              <a:tabLst>
                <a:tab pos="1244600" algn="l"/>
              </a:tabLst>
              <a:defRPr sz="2400">
                <a:solidFill>
                  <a:srgbClr val="000000"/>
                </a:solidFill>
              </a:defRPr>
            </a:pPr>
            <a:r>
              <a:rPr sz="1800" b="1">
                <a:latin typeface="Lucida Grande"/>
                <a:ea typeface="Lucida Grande"/>
                <a:cs typeface="Lucida Grande"/>
                <a:sym typeface="Lucida Grande"/>
              </a:rPr>
              <a:t>     problem COMPOSITES:	   </a:t>
            </a:r>
            <a:r>
              <a:rPr>
                <a:latin typeface="Times"/>
                <a:ea typeface="Times"/>
                <a:cs typeface="Times"/>
                <a:sym typeface="Times"/>
              </a:rPr>
              <a:t>{ 4, 6, 8, 9, 10, 12, 14, 15, 16, 18, 20, …. }</a:t>
            </a:r>
          </a:p>
          <a:p>
            <a:pPr lvl="1" indent="0" algn="l" defTabSz="457200">
              <a:lnSpc>
                <a:spcPts val="3800"/>
              </a:lnSpc>
              <a:buClrTx/>
              <a:buFontTx/>
              <a:tabLst>
                <a:tab pos="1244600" algn="l"/>
              </a:tabLst>
              <a:defRPr sz="2400">
                <a:solidFill>
                  <a:srgbClr val="000000"/>
                </a:solidFill>
              </a:defRPr>
            </a:pPr>
            <a:r>
              <a:t>    </a:t>
            </a:r>
            <a:r>
              <a:rPr sz="1800" b="1">
                <a:latin typeface="Lucida Grande"/>
                <a:ea typeface="Lucida Grande"/>
                <a:cs typeface="Lucida Grande"/>
                <a:sym typeface="Lucida Grande"/>
              </a:rPr>
              <a:t>instance s:				   </a:t>
            </a:r>
            <a:r>
              <a:rPr>
                <a:latin typeface="Times"/>
                <a:ea typeface="Times"/>
                <a:cs typeface="Times"/>
                <a:sym typeface="Times"/>
              </a:rPr>
              <a:t>437669</a:t>
            </a:r>
          </a:p>
          <a:p>
            <a:pPr lvl="1" indent="0" algn="l" defTabSz="457200">
              <a:lnSpc>
                <a:spcPts val="3800"/>
              </a:lnSpc>
              <a:buClrTx/>
              <a:buFontTx/>
              <a:tabLst>
                <a:tab pos="1244600" algn="l"/>
              </a:tabLst>
              <a:defRPr sz="2400">
                <a:solidFill>
                  <a:srgbClr val="000000"/>
                </a:solidFill>
              </a:defRPr>
            </a:pPr>
            <a:r>
              <a:t>    </a:t>
            </a:r>
            <a:r>
              <a:rPr sz="1800" b="1">
                <a:latin typeface="Lucida Grande"/>
                <a:ea typeface="Lucida Grande"/>
                <a:cs typeface="Lucida Grande"/>
                <a:sym typeface="Lucida Grande"/>
              </a:rPr>
              <a:t>certificate t:				   </a:t>
            </a:r>
            <a:r>
              <a:rPr>
                <a:latin typeface="Times"/>
                <a:ea typeface="Times"/>
                <a:cs typeface="Times"/>
                <a:sym typeface="Times"/>
              </a:rPr>
              <a:t>541</a:t>
            </a:r>
          </a:p>
          <a:p>
            <a:pPr lvl="1" indent="0" algn="l" defTabSz="457200">
              <a:lnSpc>
                <a:spcPts val="3800"/>
              </a:lnSpc>
              <a:buClrTx/>
              <a:buFontTx/>
              <a:tabLst>
                <a:tab pos="1244600" algn="l"/>
              </a:tabLst>
              <a:defRPr sz="2400">
                <a:solidFill>
                  <a:srgbClr val="000000"/>
                </a:solidFill>
              </a:defRPr>
            </a:pPr>
            <a:r>
              <a:rPr>
                <a:latin typeface="Times"/>
                <a:ea typeface="Times"/>
                <a:cs typeface="Times"/>
                <a:sym typeface="Times"/>
              </a:rPr>
              <a:t>     </a:t>
            </a:r>
            <a:r>
              <a:rPr sz="1800" b="1">
                <a:latin typeface="Lucida Grande"/>
                <a:ea typeface="Lucida Grande"/>
                <a:cs typeface="Lucida Grande"/>
                <a:sym typeface="Lucida Grande"/>
              </a:rPr>
              <a:t>certifier C(s, t):			   </a:t>
            </a:r>
            <a:r>
              <a:rPr sz="2200"/>
              <a:t>grade-school division</a:t>
            </a:r>
          </a:p>
        </p:txBody>
      </p:sp>
      <p:grpSp>
        <p:nvGrpSpPr>
          <p:cNvPr id="175" name="Group"/>
          <p:cNvGrpSpPr/>
          <p:nvPr/>
        </p:nvGrpSpPr>
        <p:grpSpPr>
          <a:xfrm>
            <a:off x="6121706" y="7571458"/>
            <a:ext cx="2840808" cy="186335"/>
            <a:chOff x="0" y="0"/>
            <a:chExt cx="2840806" cy="186334"/>
          </a:xfrm>
        </p:grpSpPr>
        <p:sp>
          <p:nvSpPr>
            <p:cNvPr id="173" name="437,669 = 541 × 809"/>
            <p:cNvSpPr txBox="1"/>
            <p:nvPr/>
          </p:nvSpPr>
          <p:spPr>
            <a:xfrm>
              <a:off x="706291" y="0"/>
              <a:ext cx="2134516" cy="18633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r>
                <a:t>437,669 = 541 × 809</a:t>
              </a:r>
            </a:p>
          </p:txBody>
        </p:sp>
        <p:sp>
          <p:nvSpPr>
            <p:cNvPr id="174" name="Line"/>
            <p:cNvSpPr/>
            <p:nvPr/>
          </p:nvSpPr>
          <p:spPr>
            <a:xfrm flipV="1">
              <a:off x="0" y="92847"/>
              <a:ext cx="533444" cy="5"/>
            </a:xfrm>
            <a:prstGeom prst="line">
              <a:avLst/>
            </a:prstGeom>
            <a:noFill/>
            <a:ln w="25400" cap="flat">
              <a:solidFill>
                <a:srgbClr val="8D3124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lnSpc>
                  <a:spcPct val="100000"/>
                </a:lnSpc>
                <a:buClrTx/>
                <a:buFontTx/>
                <a:tabLst/>
                <a:defRPr sz="1200">
                  <a:solidFill>
                    <a:srgbClr val="000000"/>
                  </a:solidFill>
                </a:defRPr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889650767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7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1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1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1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1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7" grpId="0" build="p" bldLvl="5" animBg="1" advAuto="0"/>
      <p:bldP spid="171" grpId="0" animBg="1" advAuto="0"/>
      <p:bldP spid="172" grpId="0" build="p" bldLvl="5" animBg="1" advAuto="0"/>
      <p:bldP spid="175" grpId="0" animBg="1" advAuto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Line"/>
          <p:cNvSpPr/>
          <p:nvPr/>
        </p:nvSpPr>
        <p:spPr>
          <a:xfrm flipV="1">
            <a:off x="825500" y="990572"/>
            <a:ext cx="11366500" cy="28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80" name="Certifiers and certificates:  satisfiabilit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Certifiers and certificates:  satisfiability</a:t>
            </a:r>
          </a:p>
        </p:txBody>
      </p:sp>
      <p:sp>
        <p:nvSpPr>
          <p:cNvPr id="181" name="Sat.  Given a CNF formula Φ, does it have a satisfying truth assignment?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cap="small"/>
              <a:t>Sat</a:t>
            </a:r>
            <a:r>
              <a:t>. 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Given a CNF formula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Φ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, does it have a satisfying truth assignment?</a:t>
            </a:r>
          </a:p>
          <a:p>
            <a:r>
              <a:rPr cap="small"/>
              <a:t>3-Sat</a:t>
            </a:r>
            <a:r>
              <a:t>.  </a:t>
            </a:r>
            <a:r>
              <a:rPr cap="small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Sat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where each clause contains exactly 3 literals.</a:t>
            </a:r>
          </a:p>
          <a:p>
            <a:br>
              <a:rPr>
                <a:solidFill>
                  <a:srgbClr val="000000"/>
                </a:solidFill>
              </a:rPr>
            </a:br>
            <a:r>
              <a:t>Certificate.  </a:t>
            </a:r>
            <a:r>
              <a:rPr>
                <a:solidFill>
                  <a:srgbClr val="000000"/>
                </a:solidFill>
              </a:rPr>
              <a:t>An assignment of truth values to the Boolean variables.</a:t>
            </a:r>
          </a:p>
          <a:p>
            <a:br>
              <a:rPr>
                <a:solidFill>
                  <a:srgbClr val="000000"/>
                </a:solidFill>
              </a:rPr>
            </a:br>
            <a:r>
              <a:t>Certifier.  </a:t>
            </a:r>
            <a:r>
              <a:rPr>
                <a:solidFill>
                  <a:srgbClr val="000000"/>
                </a:solidFill>
              </a:rPr>
              <a:t>Check that each clause in </a:t>
            </a:r>
            <a:r>
              <a: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Φ</a:t>
            </a:r>
            <a:r>
              <a:rPr>
                <a:solidFill>
                  <a:srgbClr val="000000"/>
                </a:solidFill>
              </a:rPr>
              <a:t> has at least one true literal.</a:t>
            </a:r>
          </a:p>
          <a:p>
            <a:br>
              <a:rPr>
                <a:solidFill>
                  <a:srgbClr val="000000"/>
                </a:solidFill>
              </a:rPr>
            </a:br>
            <a:br>
              <a:rPr>
                <a:solidFill>
                  <a:srgbClr val="000000"/>
                </a:solidFill>
              </a:rPr>
            </a:br>
            <a:br>
              <a:rPr>
                <a:solidFill>
                  <a:srgbClr val="000000"/>
                </a:solidFill>
              </a:rPr>
            </a:br>
            <a:br>
              <a:rPr>
                <a:solidFill>
                  <a:srgbClr val="000000"/>
                </a:solidFill>
              </a:rPr>
            </a:br>
            <a:br>
              <a:rPr>
                <a:solidFill>
                  <a:srgbClr val="000000"/>
                </a:solidFill>
              </a:rPr>
            </a:br>
            <a:br>
              <a:rPr>
                <a:solidFill>
                  <a:srgbClr val="000000"/>
                </a:solidFill>
              </a:rPr>
            </a:br>
            <a:br>
              <a:rPr>
                <a:solidFill>
                  <a:srgbClr val="000000"/>
                </a:solidFill>
              </a:rPr>
            </a:br>
            <a:br>
              <a:rPr>
                <a:solidFill>
                  <a:srgbClr val="000000"/>
                </a:solidFill>
              </a:rPr>
            </a:br>
            <a:br>
              <a:rPr>
                <a:solidFill>
                  <a:srgbClr val="000000"/>
                </a:solidFill>
              </a:rPr>
            </a:br>
            <a:r>
              <a:t>Conclusions.  </a:t>
            </a:r>
            <a:r>
              <a:rPr cap="small">
                <a:solidFill>
                  <a:srgbClr val="000000"/>
                </a:solidFill>
              </a:rPr>
              <a:t>Sat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∈</a:t>
            </a:r>
            <a:r>
              <a:rPr>
                <a:solidFill>
                  <a:srgbClr val="000000"/>
                </a:solidFill>
              </a:rPr>
              <a:t> </a:t>
            </a:r>
            <a:r>
              <a:rPr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rPr>
              <a:t>NP</a:t>
            </a:r>
            <a:r>
              <a:rPr cap="small">
                <a:solidFill>
                  <a:srgbClr val="000000"/>
                </a:solidFill>
              </a:rPr>
              <a:t>, 3-Sat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∈</a:t>
            </a:r>
            <a:r>
              <a:rPr>
                <a:solidFill>
                  <a:srgbClr val="000000"/>
                </a:solidFill>
              </a:rPr>
              <a:t> </a:t>
            </a:r>
            <a:r>
              <a:rPr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rPr>
              <a:t>NP</a:t>
            </a:r>
            <a:r>
              <a:rPr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18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404115" y="9347200"/>
            <a:ext cx="185370" cy="21595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48</a:t>
            </a:fld>
            <a:endParaRPr/>
          </a:p>
        </p:txBody>
      </p:sp>
      <p:sp>
        <p:nvSpPr>
          <p:cNvPr id="183" name="Rectangle"/>
          <p:cNvSpPr/>
          <p:nvPr/>
        </p:nvSpPr>
        <p:spPr>
          <a:xfrm>
            <a:off x="998213" y="5271294"/>
            <a:ext cx="10566401" cy="2058010"/>
          </a:xfrm>
          <a:prstGeom prst="rect">
            <a:avLst/>
          </a:prstGeom>
          <a:solidFill>
            <a:srgbClr val="FFFFFF"/>
          </a:solidFill>
          <a:ln w="15875">
            <a:solidFill>
              <a:srgbClr val="000000"/>
            </a:solidFill>
            <a:custDash>
              <a:ds d="200000" sp="200000"/>
            </a:custDash>
            <a:miter lim="400000"/>
          </a:ln>
        </p:spPr>
        <p:txBody>
          <a:bodyPr lIns="139700" tIns="139700" rIns="139700" bIns="139700" anchor="ctr"/>
          <a:lstStyle/>
          <a:p>
            <a:pPr lvl="1" indent="0" algn="l" defTabSz="457200">
              <a:lnSpc>
                <a:spcPts val="3800"/>
              </a:lnSpc>
              <a:buClrTx/>
              <a:buFontTx/>
              <a:tabLst>
                <a:tab pos="1244600" algn="l"/>
              </a:tabLst>
              <a:defRPr sz="2400">
                <a:solidFill>
                  <a:srgbClr val="000000"/>
                </a:solidFill>
              </a:defRPr>
            </a:pPr>
            <a:endParaRPr/>
          </a:p>
        </p:txBody>
      </p:sp>
      <p:pic>
        <p:nvPicPr>
          <p:cNvPr id="184" name="image.pdf" descr="image.pdf"/>
          <p:cNvPicPr>
            <a:picLocks noChangeAspect="1"/>
          </p:cNvPicPr>
          <p:nvPr/>
        </p:nvPicPr>
        <p:blipFill>
          <a:blip r:embed="rId2"/>
          <a:srcRect l="74" t="212"/>
          <a:stretch>
            <a:fillRect/>
          </a:stretch>
        </p:blipFill>
        <p:spPr>
          <a:xfrm>
            <a:off x="2933700" y="5638800"/>
            <a:ext cx="8113319" cy="494248"/>
          </a:xfrm>
          <a:prstGeom prst="rect">
            <a:avLst/>
          </a:prstGeom>
          <a:ln w="12700">
            <a:miter lim="400000"/>
          </a:ln>
        </p:spPr>
      </p:pic>
      <p:sp>
        <p:nvSpPr>
          <p:cNvPr id="185" name="instance s"/>
          <p:cNvSpPr txBox="1"/>
          <p:nvPr/>
        </p:nvSpPr>
        <p:spPr>
          <a:xfrm>
            <a:off x="1384300" y="5727700"/>
            <a:ext cx="1203809" cy="266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l">
              <a:defRPr sz="1800"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r>
              <a:t>instance s</a:t>
            </a:r>
          </a:p>
        </p:txBody>
      </p:sp>
      <p:grpSp>
        <p:nvGrpSpPr>
          <p:cNvPr id="188" name="Group"/>
          <p:cNvGrpSpPr/>
          <p:nvPr/>
        </p:nvGrpSpPr>
        <p:grpSpPr>
          <a:xfrm>
            <a:off x="1255179" y="6464300"/>
            <a:ext cx="6926308" cy="368301"/>
            <a:chOff x="0" y="0"/>
            <a:chExt cx="6926306" cy="368300"/>
          </a:xfrm>
        </p:grpSpPr>
        <p:sp>
          <p:nvSpPr>
            <p:cNvPr id="186" name="certificate t"/>
            <p:cNvSpPr txBox="1"/>
            <p:nvPr/>
          </p:nvSpPr>
          <p:spPr>
            <a:xfrm>
              <a:off x="0" y="76200"/>
              <a:ext cx="1344787" cy="2667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 algn="l">
                <a:defRPr sz="1800" b="1">
                  <a:solidFill>
                    <a:srgbClr val="000000"/>
                  </a:solidFill>
                  <a:latin typeface="Lucida Grande"/>
                  <a:ea typeface="Lucida Grande"/>
                  <a:cs typeface="Lucida Grande"/>
                  <a:sym typeface="Lucida Grande"/>
                </a:defRPr>
              </a:lvl1pPr>
            </a:lstStyle>
            <a:p>
              <a:r>
                <a:t>certificate t</a:t>
              </a:r>
            </a:p>
          </p:txBody>
        </p:sp>
        <p:sp>
          <p:nvSpPr>
            <p:cNvPr id="187" name="x1 = true,  x2 = true,  x3 = false,  x4 = false"/>
            <p:cNvSpPr txBox="1"/>
            <p:nvPr/>
          </p:nvSpPr>
          <p:spPr>
            <a:xfrm>
              <a:off x="1714643" y="0"/>
              <a:ext cx="5211664" cy="368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pPr>
                <a:defRPr sz="2400" i="1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t>x</a:t>
              </a:r>
              <a:r>
                <a:rPr i="0" baseline="-5999"/>
                <a:t>1</a:t>
              </a:r>
              <a:r>
                <a:t> = true</a:t>
              </a:r>
              <a:r>
                <a:rPr i="0"/>
                <a:t>,  </a:t>
              </a:r>
              <a:r>
                <a:t>x</a:t>
              </a:r>
              <a:r>
                <a:rPr i="0" baseline="-5999"/>
                <a:t>2</a:t>
              </a:r>
              <a:r>
                <a:t> = true</a:t>
              </a:r>
              <a:r>
                <a:rPr i="0"/>
                <a:t>,  </a:t>
              </a:r>
              <a:r>
                <a:t>x</a:t>
              </a:r>
              <a:r>
                <a:rPr i="0" baseline="-5999"/>
                <a:t>3</a:t>
              </a:r>
              <a:r>
                <a:t> = false</a:t>
              </a:r>
              <a:r>
                <a:rPr i="0"/>
                <a:t>,  </a:t>
              </a:r>
              <a:r>
                <a:t>x</a:t>
              </a:r>
              <a:r>
                <a:rPr i="0" baseline="-5999"/>
                <a:t>4</a:t>
              </a:r>
              <a:r>
                <a:t> = false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60768346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18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18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18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1" grpId="0" build="p" animBg="1" advAuto="0"/>
      <p:bldP spid="183" grpId="0" animBg="1" advAuto="0"/>
      <p:bldP spid="184" grpId="0" animBg="1" advAuto="0"/>
      <p:bldP spid="185" grpId="0" animBg="1" advAuto="0"/>
      <p:bldP spid="188" grpId="0" animBg="1" advAuto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Intractability:  quiz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Intractability:  quiz </a:t>
            </a:r>
            <a:r>
              <a:rPr lang="en-US" altLang="zh-CN" dirty="0"/>
              <a:t>5</a:t>
            </a:r>
            <a:endParaRPr dirty="0"/>
          </a:p>
        </p:txBody>
      </p:sp>
      <p:sp>
        <p:nvSpPr>
          <p:cNvPr id="356" name="Which of the following graph problems are known to be in NP?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>
                <a:latin typeface="Lucida Grande"/>
                <a:ea typeface="Lucida Grande"/>
                <a:cs typeface="Lucida Grande"/>
                <a:sym typeface="Lucida Grande"/>
              </a:defRPr>
            </a:pPr>
            <a:r>
              <a:t>Which of the following graph problems are known to be in NP?</a:t>
            </a:r>
          </a:p>
          <a:p>
            <a:endParaRPr/>
          </a:p>
          <a:p>
            <a:pPr lvl="1">
              <a:defRPr>
                <a:latin typeface="Lucida Sans"/>
                <a:ea typeface="Lucida Sans"/>
                <a:cs typeface="Lucida Sans"/>
                <a:sym typeface="Lucida Sans"/>
              </a:defRPr>
            </a:pPr>
            <a:r>
              <a:rPr b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Is the length of the longest simple path </a:t>
            </a:r>
            <a:r>
              <a:rPr b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≤</a:t>
            </a:r>
            <a:r>
              <a:rPr b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</a:t>
            </a:r>
            <a:r>
              <a:rPr b="0"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k </a:t>
            </a:r>
            <a:r>
              <a:rPr b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?</a:t>
            </a:r>
            <a:endParaRPr>
              <a:solidFill>
                <a:srgbClr val="000000"/>
              </a:solidFill>
              <a:uFill>
                <a:solidFill>
                  <a:srgbClr val="000000"/>
                </a:solidFill>
              </a:uFill>
            </a:endParaRPr>
          </a:p>
          <a:p>
            <a:pPr lvl="1">
              <a:defRPr>
                <a:latin typeface="Lucida Sans"/>
                <a:ea typeface="Lucida Sans"/>
                <a:cs typeface="Lucida Sans"/>
                <a:sym typeface="Lucida Sans"/>
              </a:defRPr>
            </a:pPr>
            <a:r>
              <a:rPr b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Is the length of the longest simple path </a:t>
            </a:r>
            <a:r>
              <a:rPr b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≥</a:t>
            </a:r>
            <a:r>
              <a:rPr b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</a:t>
            </a:r>
            <a:r>
              <a:rPr b="0"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k </a:t>
            </a:r>
            <a:r>
              <a:rPr b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?</a:t>
            </a:r>
            <a:endParaRPr>
              <a:solidFill>
                <a:srgbClr val="000000"/>
              </a:solidFill>
              <a:uFill>
                <a:solidFill>
                  <a:srgbClr val="000000"/>
                </a:solidFill>
              </a:uFill>
            </a:endParaRPr>
          </a:p>
          <a:p>
            <a:pPr lvl="1">
              <a:defRPr>
                <a:latin typeface="Lucida Sans"/>
                <a:ea typeface="Lucida Sans"/>
                <a:cs typeface="Lucida Sans"/>
                <a:sym typeface="Lucida Sans"/>
              </a:defRPr>
            </a:pPr>
            <a:r>
              <a:rPr b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Is the length of the longest simple path </a:t>
            </a:r>
            <a:r>
              <a:rPr b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=</a:t>
            </a:r>
            <a:r>
              <a:rPr b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</a:t>
            </a:r>
            <a:r>
              <a:rPr b="0"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k </a:t>
            </a:r>
            <a:r>
              <a:rPr b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?</a:t>
            </a:r>
            <a:endParaRPr>
              <a:solidFill>
                <a:srgbClr val="000000"/>
              </a:solidFill>
              <a:uFill>
                <a:solidFill>
                  <a:srgbClr val="000000"/>
                </a:solidFill>
              </a:uFill>
            </a:endParaRPr>
          </a:p>
          <a:p>
            <a:pPr lvl="1">
              <a:defRPr>
                <a:latin typeface="Lucida Sans"/>
                <a:ea typeface="Lucida Sans"/>
                <a:cs typeface="Lucida Sans"/>
                <a:sym typeface="Lucida Sans"/>
              </a:defRPr>
            </a:pPr>
            <a:r>
              <a:rPr b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Find the length of the longest simple path.</a:t>
            </a:r>
            <a:endParaRPr>
              <a:solidFill>
                <a:srgbClr val="000000"/>
              </a:solidFill>
              <a:uFill>
                <a:solidFill>
                  <a:srgbClr val="000000"/>
                </a:solidFill>
              </a:uFill>
            </a:endParaRPr>
          </a:p>
          <a:p>
            <a:pPr lvl="1">
              <a:defRPr>
                <a:latin typeface="Lucida Sans"/>
                <a:ea typeface="Lucida Sans"/>
                <a:cs typeface="Lucida Sans"/>
                <a:sym typeface="Lucida Sans"/>
              </a:defRPr>
            </a:pPr>
            <a:r>
              <a:rPr b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All of the above.</a:t>
            </a:r>
          </a:p>
        </p:txBody>
      </p:sp>
      <p:sp>
        <p:nvSpPr>
          <p:cNvPr id="35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49</a:t>
            </a:fld>
            <a:endParaRPr/>
          </a:p>
        </p:txBody>
      </p:sp>
      <p:sp>
        <p:nvSpPr>
          <p:cNvPr id="358" name="Rounded Rectangle"/>
          <p:cNvSpPr/>
          <p:nvPr/>
        </p:nvSpPr>
        <p:spPr>
          <a:xfrm>
            <a:off x="1054100" y="3022600"/>
            <a:ext cx="609600" cy="609600"/>
          </a:xfrm>
          <a:prstGeom prst="roundRect">
            <a:avLst>
              <a:gd name="adj" fmla="val 31250"/>
            </a:avLst>
          </a:prstGeom>
          <a:ln w="50800">
            <a:solidFill>
              <a:srgbClr val="8D3124"/>
            </a:solidFill>
          </a:ln>
        </p:spPr>
        <p:txBody>
          <a:bodyPr lIns="203200" tIns="203200" rIns="203200" bIns="203200"/>
          <a:lstStyle/>
          <a:p>
            <a:pPr marL="7224" marR="7224" algn="l" defTabSz="1295400">
              <a:lnSpc>
                <a:spcPct val="120000"/>
              </a:lnSpc>
              <a:buClrTx/>
              <a:buFontTx/>
              <a:tabLst/>
              <a:defRPr sz="2200">
                <a:solidFill>
                  <a:srgbClr val="005493"/>
                </a:solidFill>
                <a:uFill>
                  <a:solidFill>
                    <a:srgbClr val="0048AA"/>
                  </a:solidFill>
                </a:uFill>
              </a:defRPr>
            </a:pPr>
            <a:endParaRPr/>
          </a:p>
        </p:txBody>
      </p:sp>
      <p:sp>
        <p:nvSpPr>
          <p:cNvPr id="359" name="Rounded Rectangle"/>
          <p:cNvSpPr/>
          <p:nvPr/>
        </p:nvSpPr>
        <p:spPr>
          <a:xfrm>
            <a:off x="1054100" y="3022600"/>
            <a:ext cx="609600" cy="609600"/>
          </a:xfrm>
          <a:prstGeom prst="roundRect">
            <a:avLst>
              <a:gd name="adj" fmla="val 31250"/>
            </a:avLst>
          </a:prstGeom>
          <a:ln w="152400">
            <a:solidFill>
              <a:srgbClr val="FBE8E5"/>
            </a:solidFill>
          </a:ln>
        </p:spPr>
        <p:txBody>
          <a:bodyPr lIns="203200" tIns="203200" rIns="203200" bIns="203200"/>
          <a:lstStyle/>
          <a:p>
            <a:pPr marL="7224" marR="7224" algn="l" defTabSz="1295400">
              <a:lnSpc>
                <a:spcPct val="120000"/>
              </a:lnSpc>
              <a:buClrTx/>
              <a:buFontTx/>
              <a:tabLst/>
              <a:defRPr sz="2200">
                <a:solidFill>
                  <a:srgbClr val="005493"/>
                </a:solidFill>
                <a:uFill>
                  <a:solidFill>
                    <a:srgbClr val="0048AA"/>
                  </a:solidFill>
                </a:u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3841875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9" grpId="0" animBg="1" advAuto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Line"/>
          <p:cNvSpPr/>
          <p:nvPr/>
        </p:nvSpPr>
        <p:spPr>
          <a:xfrm flipV="1">
            <a:off x="825500" y="990572"/>
            <a:ext cx="11366500" cy="28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44" name="Classify problems according to computational requiremen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Classify problems according to computational requirements</a:t>
            </a:r>
          </a:p>
        </p:txBody>
      </p:sp>
      <p:sp>
        <p:nvSpPr>
          <p:cNvPr id="145" name="Q.  Which problems will we be able to solve in practice?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Q. 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Which problems will we be able to solve in practice?</a:t>
            </a:r>
          </a:p>
          <a:p>
            <a:endParaRPr>
              <a:solidFill>
                <a:srgbClr val="000000"/>
              </a:solidFill>
              <a:uFill>
                <a:solidFill>
                  <a:srgbClr val="000000"/>
                </a:solidFill>
              </a:uFill>
            </a:endParaRPr>
          </a:p>
          <a:p>
            <a:r>
              <a:t>A working definition.</a:t>
            </a:r>
            <a:r>
              <a:rPr sz="1600">
                <a:solidFill>
                  <a:srgbClr val="606060"/>
                </a:solidFill>
                <a:uFill>
                  <a:solidFill>
                    <a:srgbClr val="606060"/>
                  </a:solidFill>
                </a:uFill>
              </a:rPr>
              <a:t> 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Those with poly-time algorithms.</a:t>
            </a:r>
          </a:p>
        </p:txBody>
      </p:sp>
      <p:sp>
        <p:nvSpPr>
          <p:cNvPr id="14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404115" y="9347200"/>
            <a:ext cx="185370" cy="21595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</a:t>
            </a:fld>
            <a:endParaRPr/>
          </a:p>
        </p:txBody>
      </p:sp>
      <p:graphicFrame>
        <p:nvGraphicFramePr>
          <p:cNvPr id="147" name="Table"/>
          <p:cNvGraphicFramePr/>
          <p:nvPr/>
        </p:nvGraphicFramePr>
        <p:xfrm>
          <a:off x="2692400" y="3599462"/>
          <a:ext cx="7620000" cy="5569929"/>
        </p:xfrm>
        <a:graphic>
          <a:graphicData uri="http://schemas.openxmlformats.org/drawingml/2006/table">
            <a:tbl>
              <a:tblPr firstRow="1">
                <a:tableStyleId>{8F44A2F1-9E1F-4B54-A3A2-5F16C0AD49E2}</a:tableStyleId>
              </a:tblPr>
              <a:tblGrid>
                <a:gridCol w="381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1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18881"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30000"/>
                        </a:lnSpc>
                        <a:tabLst/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Lucida Grande"/>
                          <a:ea typeface="Lucida Grande"/>
                          <a:cs typeface="Lucida Grande"/>
                          <a:sym typeface="Lucida Grande"/>
                        </a:rPr>
                        <a:t>yes</a:t>
                      </a:r>
                    </a:p>
                  </a:txBody>
                  <a:tcPr marL="50800" marR="50800" marT="50800" marB="50800" anchor="ctr" horzOverflow="overflow">
                    <a:lnL w="28575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30000"/>
                        </a:lnSpc>
                        <a:tabLst/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Lucida Grande"/>
                          <a:ea typeface="Lucida Grande"/>
                          <a:cs typeface="Lucida Grande"/>
                          <a:sym typeface="Lucida Grande"/>
                        </a:rPr>
                        <a:t>probably no</a:t>
                      </a:r>
                    </a:p>
                  </a:txBody>
                  <a:tcPr marL="50800" marR="50800" marT="50800" marB="50800" anchor="ctr" horzOverflow="overflow">
                    <a:lnR w="28575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8881"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30000"/>
                        </a:lnSpc>
                        <a:tabLst/>
                        <a:defRPr sz="1800"/>
                      </a:pPr>
                      <a:r>
                        <a:rPr>
                          <a:uFill>
                            <a:solidFill>
                              <a:srgbClr val="000000"/>
                            </a:solidFill>
                          </a:uFill>
                        </a:rPr>
                        <a:t>shortest path</a:t>
                      </a:r>
                    </a:p>
                  </a:txBody>
                  <a:tcPr marL="50800" marR="50800" marT="50800" marB="50800" anchor="ctr" horzOverflow="overflow">
                    <a:lnL w="28575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30000"/>
                        </a:lnSpc>
                        <a:tabLst/>
                        <a:defRPr sz="1800"/>
                      </a:pPr>
                      <a:r>
                        <a:rPr>
                          <a:uFill>
                            <a:solidFill>
                              <a:srgbClr val="000000"/>
                            </a:solidFill>
                          </a:uFill>
                        </a:rPr>
                        <a:t>longest path</a:t>
                      </a:r>
                    </a:p>
                  </a:txBody>
                  <a:tcPr marL="50800" marR="50800" marT="50800" marB="50800" anchor="ctr" horzOverflow="overflow">
                    <a:lnR w="28575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8881"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30000"/>
                        </a:lnSpc>
                        <a:tabLst/>
                        <a:defRPr sz="1800"/>
                      </a:pPr>
                      <a:r>
                        <a:rPr>
                          <a:uFill>
                            <a:solidFill>
                              <a:srgbClr val="000000"/>
                            </a:solidFill>
                          </a:uFill>
                        </a:rPr>
                        <a:t>min cut</a:t>
                      </a:r>
                    </a:p>
                  </a:txBody>
                  <a:tcPr marL="50800" marR="50800" marT="50800" marB="50800" anchor="ctr" horzOverflow="overflow">
                    <a:lnL w="28575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30000"/>
                        </a:lnSpc>
                        <a:tabLst/>
                        <a:defRPr sz="1800"/>
                      </a:pPr>
                      <a:r>
                        <a:rPr>
                          <a:uFill>
                            <a:solidFill>
                              <a:srgbClr val="000000"/>
                            </a:solidFill>
                          </a:uFill>
                        </a:rPr>
                        <a:t>max cut</a:t>
                      </a:r>
                    </a:p>
                  </a:txBody>
                  <a:tcPr marL="50800" marR="50800" marT="50800" marB="50800" anchor="ctr" horzOverflow="overflow">
                    <a:lnR w="28575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8881"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30000"/>
                        </a:lnSpc>
                        <a:tabLst/>
                        <a:defRPr sz="1800"/>
                      </a:pPr>
                      <a:r>
                        <a:rPr>
                          <a:uFill>
                            <a:solidFill>
                              <a:srgbClr val="000000"/>
                            </a:solidFill>
                          </a:uFill>
                        </a:rPr>
                        <a:t>2-satisfiability</a:t>
                      </a:r>
                    </a:p>
                  </a:txBody>
                  <a:tcPr marL="50800" marR="50800" marT="50800" marB="50800" anchor="ctr" horzOverflow="overflow">
                    <a:lnL w="28575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30000"/>
                        </a:lnSpc>
                        <a:tabLst/>
                        <a:defRPr sz="1800"/>
                      </a:pPr>
                      <a:r>
                        <a:rPr>
                          <a:uFill>
                            <a:solidFill>
                              <a:srgbClr val="000000"/>
                            </a:solidFill>
                          </a:uFill>
                        </a:rPr>
                        <a:t>3-satisfiability</a:t>
                      </a:r>
                    </a:p>
                  </a:txBody>
                  <a:tcPr marL="50800" marR="50800" marT="50800" marB="50800" anchor="ctr" horzOverflow="overflow">
                    <a:lnR w="28575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8881"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30000"/>
                        </a:lnSpc>
                        <a:tabLst/>
                        <a:defRPr sz="1800"/>
                      </a:pPr>
                      <a:r>
                        <a:rPr>
                          <a:uFill>
                            <a:solidFill>
                              <a:srgbClr val="000000"/>
                            </a:solidFill>
                          </a:uFill>
                        </a:rPr>
                        <a:t>planar 4-colorability</a:t>
                      </a:r>
                    </a:p>
                  </a:txBody>
                  <a:tcPr marL="50800" marR="50800" marT="50800" marB="50800" anchor="ctr" horzOverflow="overflow">
                    <a:lnL w="28575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30000"/>
                        </a:lnSpc>
                        <a:tabLst/>
                        <a:defRPr sz="1800"/>
                      </a:pPr>
                      <a:r>
                        <a:rPr>
                          <a:uFill>
                            <a:solidFill>
                              <a:srgbClr val="000000"/>
                            </a:solidFill>
                          </a:uFill>
                        </a:rPr>
                        <a:t>planar 3-colorability</a:t>
                      </a:r>
                    </a:p>
                  </a:txBody>
                  <a:tcPr marL="50800" marR="50800" marT="50800" marB="50800" anchor="ctr" horzOverflow="overflow">
                    <a:lnR w="28575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18881"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30000"/>
                        </a:lnSpc>
                        <a:tabLst/>
                        <a:defRPr sz="1800"/>
                      </a:pPr>
                      <a:r>
                        <a:rPr>
                          <a:uFill>
                            <a:solidFill>
                              <a:srgbClr val="000000"/>
                            </a:solidFill>
                          </a:uFill>
                        </a:rPr>
                        <a:t>bipartite vertex cover</a:t>
                      </a:r>
                    </a:p>
                  </a:txBody>
                  <a:tcPr marL="50800" marR="50800" marT="50800" marB="50800" anchor="ctr" horzOverflow="overflow">
                    <a:lnL w="28575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30000"/>
                        </a:lnSpc>
                        <a:tabLst/>
                        <a:defRPr sz="1800"/>
                      </a:pPr>
                      <a:r>
                        <a:rPr>
                          <a:uFill>
                            <a:solidFill>
                              <a:srgbClr val="000000"/>
                            </a:solidFill>
                          </a:uFill>
                        </a:rPr>
                        <a:t>vertex cover</a:t>
                      </a:r>
                    </a:p>
                  </a:txBody>
                  <a:tcPr marL="50800" marR="50800" marT="50800" marB="50800" anchor="ctr" horzOverflow="overflow">
                    <a:lnR w="28575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18881"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30000"/>
                        </a:lnSpc>
                        <a:tabLst/>
                        <a:defRPr sz="1800"/>
                      </a:pPr>
                      <a:r>
                        <a:rPr>
                          <a:uFill>
                            <a:solidFill>
                              <a:srgbClr val="000000"/>
                            </a:solidFill>
                          </a:uFill>
                        </a:rPr>
                        <a:t>matching</a:t>
                      </a:r>
                    </a:p>
                  </a:txBody>
                  <a:tcPr marL="50800" marR="50800" marT="50800" marB="50800" anchor="ctr" horzOverflow="overflow">
                    <a:lnL w="28575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30000"/>
                        </a:lnSpc>
                        <a:tabLst/>
                        <a:defRPr sz="1800"/>
                      </a:pPr>
                      <a:r>
                        <a:rPr>
                          <a:uFill>
                            <a:solidFill>
                              <a:srgbClr val="000000"/>
                            </a:solidFill>
                          </a:uFill>
                        </a:rPr>
                        <a:t>3d-matching</a:t>
                      </a:r>
                    </a:p>
                  </a:txBody>
                  <a:tcPr marL="50800" marR="50800" marT="50800" marB="50800" anchor="ctr" horzOverflow="overflow">
                    <a:lnR w="28575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18881"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30000"/>
                        </a:lnSpc>
                        <a:tabLst/>
                        <a:defRPr sz="1800"/>
                      </a:pPr>
                      <a:r>
                        <a:rPr>
                          <a:uFill>
                            <a:solidFill>
                              <a:srgbClr val="000000"/>
                            </a:solidFill>
                          </a:uFill>
                        </a:rPr>
                        <a:t>primality testing</a:t>
                      </a:r>
                    </a:p>
                  </a:txBody>
                  <a:tcPr marL="50800" marR="50800" marT="50800" marB="50800" anchor="ctr" horzOverflow="overflow">
                    <a:lnL w="28575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30000"/>
                        </a:lnSpc>
                        <a:tabLst/>
                        <a:defRPr sz="1800"/>
                      </a:pPr>
                      <a:r>
                        <a:rPr>
                          <a:uFill>
                            <a:solidFill>
                              <a:srgbClr val="000000"/>
                            </a:solidFill>
                          </a:uFill>
                        </a:rPr>
                        <a:t>factoring</a:t>
                      </a:r>
                    </a:p>
                  </a:txBody>
                  <a:tcPr marL="50800" marR="50800" marT="50800" marB="50800" anchor="ctr" horzOverflow="overflow">
                    <a:lnR w="28575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18881"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30000"/>
                        </a:lnSpc>
                        <a:tabLst/>
                        <a:defRPr sz="1800"/>
                      </a:pPr>
                      <a:r>
                        <a:rPr>
                          <a:uFill>
                            <a:solidFill>
                              <a:srgbClr val="000000"/>
                            </a:solidFill>
                          </a:uFill>
                        </a:rPr>
                        <a:t>linear programming</a:t>
                      </a:r>
                    </a:p>
                  </a:txBody>
                  <a:tcPr marL="50800" marR="50800" marT="50800" marB="50800" anchor="ctr" horzOverflow="overflow">
                    <a:lnL w="28575">
                      <a:miter lim="400000"/>
                    </a:lnL>
                    <a:lnB w="28575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30000"/>
                        </a:lnSpc>
                        <a:tabLst/>
                        <a:defRPr sz="1800"/>
                      </a:pPr>
                      <a:r>
                        <a:rPr>
                          <a:uFill>
                            <a:solidFill>
                              <a:srgbClr val="000000"/>
                            </a:solidFill>
                          </a:uFill>
                        </a:rPr>
                        <a:t>integer linear programming</a:t>
                      </a:r>
                    </a:p>
                  </a:txBody>
                  <a:tcPr marL="50800" marR="50800" marT="50800" marB="50800" anchor="ctr" horzOverflow="overflow">
                    <a:lnR w="28575">
                      <a:miter lim="400000"/>
                    </a:lnR>
                    <a:lnB w="28575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7" grpId="1" animBg="1" advAuto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Intractability:  quiz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Intractability:  quiz </a:t>
            </a:r>
            <a:r>
              <a:rPr lang="en-US" altLang="zh-CN" dirty="0"/>
              <a:t>6</a:t>
            </a:r>
            <a:endParaRPr dirty="0"/>
          </a:p>
        </p:txBody>
      </p:sp>
      <p:sp>
        <p:nvSpPr>
          <p:cNvPr id="362" name="In complexity theory, the abbreviation NP stands for…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>
                <a:latin typeface="Lucida Grande"/>
                <a:ea typeface="Lucida Grande"/>
                <a:cs typeface="Lucida Grande"/>
                <a:sym typeface="Lucida Grande"/>
              </a:defRPr>
            </a:pPr>
            <a:r>
              <a:rPr dirty="0"/>
              <a:t>In complexity theory, the abbreviation NP stands for…</a:t>
            </a:r>
          </a:p>
          <a:p>
            <a:endParaRPr dirty="0"/>
          </a:p>
          <a:p>
            <a:pPr lvl="1">
              <a:defRPr>
                <a:latin typeface="Lucida Sans"/>
                <a:ea typeface="Lucida Sans"/>
                <a:cs typeface="Lucida Sans"/>
                <a:sym typeface="Lucida Sans"/>
              </a:defRPr>
            </a:pPr>
            <a:r>
              <a:rPr b="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Nope. </a:t>
            </a:r>
          </a:p>
          <a:p>
            <a:pPr lvl="1">
              <a:defRPr>
                <a:latin typeface="Lucida Sans"/>
                <a:ea typeface="Lucida Sans"/>
                <a:cs typeface="Lucida Sans"/>
                <a:sym typeface="Lucida Sans"/>
              </a:defRPr>
            </a:pPr>
            <a:r>
              <a:rPr b="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No problem.</a:t>
            </a:r>
          </a:p>
          <a:p>
            <a:pPr lvl="1">
              <a:defRPr>
                <a:latin typeface="Lucida Sans"/>
                <a:ea typeface="Lucida Sans"/>
                <a:cs typeface="Lucida Sans"/>
                <a:sym typeface="Lucida Sans"/>
              </a:defRPr>
            </a:pPr>
            <a:r>
              <a:rPr b="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Not polynomial time.</a:t>
            </a:r>
          </a:p>
          <a:p>
            <a:pPr lvl="1">
              <a:defRPr>
                <a:latin typeface="Lucida Sans"/>
                <a:ea typeface="Lucida Sans"/>
                <a:cs typeface="Lucida Sans"/>
                <a:sym typeface="Lucida Sans"/>
              </a:defRPr>
            </a:pPr>
            <a:r>
              <a:rPr b="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Not polynomial space.</a:t>
            </a:r>
          </a:p>
          <a:p>
            <a:pPr lvl="1">
              <a:defRPr>
                <a:latin typeface="Lucida Sans"/>
                <a:ea typeface="Lucida Sans"/>
                <a:cs typeface="Lucida Sans"/>
                <a:sym typeface="Lucida Sans"/>
              </a:defRPr>
            </a:pPr>
            <a:r>
              <a:rPr b="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Nondeterministic polynomial time.</a:t>
            </a:r>
          </a:p>
        </p:txBody>
      </p:sp>
      <p:sp>
        <p:nvSpPr>
          <p:cNvPr id="36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50</a:t>
            </a:fld>
            <a:endParaRPr/>
          </a:p>
        </p:txBody>
      </p:sp>
      <p:sp>
        <p:nvSpPr>
          <p:cNvPr id="364" name="Rounded Rectangle"/>
          <p:cNvSpPr/>
          <p:nvPr/>
        </p:nvSpPr>
        <p:spPr>
          <a:xfrm>
            <a:off x="1054100" y="5092700"/>
            <a:ext cx="609600" cy="609600"/>
          </a:xfrm>
          <a:prstGeom prst="roundRect">
            <a:avLst>
              <a:gd name="adj" fmla="val 31250"/>
            </a:avLst>
          </a:prstGeom>
          <a:ln w="50800">
            <a:solidFill>
              <a:srgbClr val="8D3124"/>
            </a:solidFill>
          </a:ln>
        </p:spPr>
        <p:txBody>
          <a:bodyPr lIns="203200" tIns="203200" rIns="203200" bIns="203200"/>
          <a:lstStyle/>
          <a:p>
            <a:pPr marL="7224" marR="7224" algn="l" defTabSz="1295400">
              <a:lnSpc>
                <a:spcPct val="120000"/>
              </a:lnSpc>
              <a:buClrTx/>
              <a:buFontTx/>
              <a:tabLst/>
              <a:defRPr sz="2200">
                <a:solidFill>
                  <a:srgbClr val="005493"/>
                </a:solidFill>
                <a:uFill>
                  <a:solidFill>
                    <a:srgbClr val="0048AA"/>
                  </a:solidFill>
                </a:uFill>
              </a:defRPr>
            </a:pPr>
            <a:endParaRPr/>
          </a:p>
        </p:txBody>
      </p:sp>
      <p:sp>
        <p:nvSpPr>
          <p:cNvPr id="365" name="Rounded Rectangle"/>
          <p:cNvSpPr/>
          <p:nvPr/>
        </p:nvSpPr>
        <p:spPr>
          <a:xfrm>
            <a:off x="1054100" y="5092700"/>
            <a:ext cx="609600" cy="609600"/>
          </a:xfrm>
          <a:prstGeom prst="roundRect">
            <a:avLst>
              <a:gd name="adj" fmla="val 31250"/>
            </a:avLst>
          </a:prstGeom>
          <a:ln w="152400">
            <a:solidFill>
              <a:srgbClr val="FBE8E5"/>
            </a:solidFill>
          </a:ln>
        </p:spPr>
        <p:txBody>
          <a:bodyPr lIns="203200" tIns="203200" rIns="203200" bIns="203200"/>
          <a:lstStyle/>
          <a:p>
            <a:pPr marL="7224" marR="7224" algn="l" defTabSz="1295400">
              <a:lnSpc>
                <a:spcPct val="120000"/>
              </a:lnSpc>
              <a:buClrTx/>
              <a:buFontTx/>
              <a:tabLst/>
              <a:defRPr sz="2200">
                <a:solidFill>
                  <a:srgbClr val="005493"/>
                </a:solidFill>
                <a:uFill>
                  <a:solidFill>
                    <a:srgbClr val="0048AA"/>
                  </a:solidFill>
                </a:u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808837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5" grpId="0" animBg="1" advAuto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Line"/>
          <p:cNvSpPr/>
          <p:nvPr/>
        </p:nvSpPr>
        <p:spPr>
          <a:xfrm flipV="1">
            <a:off x="825500" y="990572"/>
            <a:ext cx="11366500" cy="28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68" name="Significance of NP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Significance of NP</a:t>
            </a:r>
          </a:p>
        </p:txBody>
      </p:sp>
      <p:sp>
        <p:nvSpPr>
          <p:cNvPr id="369" name="NP.  Decision problems for which there exists a poly-time certifier.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NP.  </a:t>
            </a:r>
            <a:r>
              <a:rPr>
                <a:solidFill>
                  <a:srgbClr val="000000"/>
                </a:solidFill>
              </a:rPr>
              <a:t>Decision problems for which there exists a poly-time certifier.</a:t>
            </a:r>
          </a:p>
        </p:txBody>
      </p:sp>
      <p:sp>
        <p:nvSpPr>
          <p:cNvPr id="37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51</a:t>
            </a:fld>
            <a:endParaRPr/>
          </a:p>
        </p:txBody>
      </p:sp>
      <p:sp>
        <p:nvSpPr>
          <p:cNvPr id="371" name="“ NP captures vast domains of computational, scientific, and mathematical    endeavors, and seems to roughly delimit what mathematicians and scientists    have been aspiring to compute feasibly. ”     —   Christos Papadimitriou"/>
          <p:cNvSpPr/>
          <p:nvPr/>
        </p:nvSpPr>
        <p:spPr>
          <a:xfrm>
            <a:off x="1016000" y="3454400"/>
            <a:ext cx="10414000" cy="2133600"/>
          </a:xfrm>
          <a:prstGeom prst="rect">
            <a:avLst/>
          </a:prstGeom>
          <a:solidFill>
            <a:srgbClr val="FFFFFF"/>
          </a:solidFill>
          <a:ln w="12700"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66700" tIns="266700" rIns="266700" bIns="266700"/>
          <a:lstStyle/>
          <a:p>
            <a:pPr marL="7224" marR="7224" algn="l" defTabSz="1295400">
              <a:lnSpc>
                <a:spcPct val="150000"/>
              </a:lnSpc>
              <a:buClrTx/>
              <a:buFontTx/>
              <a:tabLst/>
              <a:defRPr sz="2400" i="1">
                <a:solidFill>
                  <a:srgbClr val="005493"/>
                </a:solidFill>
                <a:uFill>
                  <a:solidFill>
                    <a:srgbClr val="0048AA"/>
                  </a:solidFill>
                </a:uFill>
                <a:latin typeface="Times"/>
                <a:ea typeface="Times"/>
                <a:cs typeface="Times"/>
                <a:sym typeface="Times"/>
              </a:defRPr>
            </a:pP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“ NP captures vast domains of computational, scientific, and mathematical</a:t>
            </a:r>
            <a:b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  endeavors, and seems to roughly delimit what mathematicians and scientists</a:t>
            </a:r>
            <a:b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  have been aspiring to compute feasibly. ”    </a:t>
            </a:r>
            <a:r>
              <a:t> —   Christos Papadimitriou</a:t>
            </a:r>
          </a:p>
        </p:txBody>
      </p:sp>
      <p:sp>
        <p:nvSpPr>
          <p:cNvPr id="372" name="“ In an ideal world it would be renamed P vs VP. ”     —   Clyde Kruskal"/>
          <p:cNvSpPr/>
          <p:nvPr/>
        </p:nvSpPr>
        <p:spPr>
          <a:xfrm>
            <a:off x="1016000" y="6578600"/>
            <a:ext cx="10414000" cy="1054100"/>
          </a:xfrm>
          <a:prstGeom prst="rect">
            <a:avLst/>
          </a:prstGeom>
          <a:solidFill>
            <a:srgbClr val="FFFFFF"/>
          </a:solidFill>
          <a:ln w="12700"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66700" tIns="266700" rIns="266700" bIns="266700"/>
          <a:lstStyle/>
          <a:p>
            <a:pPr marL="7224" marR="7224" algn="l" defTabSz="1295400">
              <a:lnSpc>
                <a:spcPct val="150000"/>
              </a:lnSpc>
              <a:buClrTx/>
              <a:buFontTx/>
              <a:tabLst/>
              <a:defRPr sz="2400" i="1">
                <a:solidFill>
                  <a:srgbClr val="005493"/>
                </a:solidFill>
                <a:uFill>
                  <a:solidFill>
                    <a:srgbClr val="0048AA"/>
                  </a:solidFill>
                </a:uFill>
                <a:latin typeface="Times"/>
                <a:ea typeface="Times"/>
                <a:cs typeface="Times"/>
                <a:sym typeface="Times"/>
              </a:defRPr>
            </a:pP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“ In an ideal world it would be renamed P vs VP. ”    </a:t>
            </a:r>
            <a:r>
              <a:t> —   Clyde Kruskal</a:t>
            </a:r>
          </a:p>
        </p:txBody>
      </p:sp>
    </p:spTree>
    <p:extLst>
      <p:ext uri="{BB962C8B-B14F-4D97-AF65-F5344CB8AC3E}">
        <p14:creationId xmlns:p14="http://schemas.microsoft.com/office/powerpoint/2010/main" val="1600232466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2" grpId="0" animBg="1" advAuto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Line"/>
          <p:cNvSpPr/>
          <p:nvPr/>
        </p:nvSpPr>
        <p:spPr>
          <a:xfrm flipV="1">
            <a:off x="825500" y="990572"/>
            <a:ext cx="11366500" cy="28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75" name="P, NP, and EXP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P, NP, and EXP</a:t>
            </a:r>
          </a:p>
        </p:txBody>
      </p:sp>
      <p:sp>
        <p:nvSpPr>
          <p:cNvPr id="376" name="P.     Decision problems for which there exists a poly-time algorithm.…"/>
          <p:cNvSpPr txBox="1">
            <a:spLocks noGrp="1"/>
          </p:cNvSpPr>
          <p:nvPr>
            <p:ph type="body" idx="1"/>
          </p:nvPr>
        </p:nvSpPr>
        <p:spPr>
          <a:xfrm>
            <a:off x="812800" y="1270000"/>
            <a:ext cx="11684000" cy="8178800"/>
          </a:xfrm>
          <a:prstGeom prst="rect">
            <a:avLst/>
          </a:prstGeom>
        </p:spPr>
        <p:txBody>
          <a:bodyPr/>
          <a:lstStyle/>
          <a:p>
            <a:r>
              <a:t>P.    </a:t>
            </a:r>
            <a:r>
              <a:rPr spc="215"/>
              <a:t> </a:t>
            </a:r>
            <a:r>
              <a:rPr>
                <a:solidFill>
                  <a:srgbClr val="000000"/>
                </a:solidFill>
              </a:rPr>
              <a:t>Decision problems for which there exists a poly-time algorithm.</a:t>
            </a:r>
          </a:p>
          <a:p>
            <a:r>
              <a:t>NP.  </a:t>
            </a:r>
            <a:r>
              <a:rPr spc="72"/>
              <a:t> </a:t>
            </a:r>
            <a:r>
              <a:rPr>
                <a:solidFill>
                  <a:srgbClr val="000000"/>
                </a:solidFill>
              </a:rPr>
              <a:t>Decision problems for which there exists a poly-time certifier.</a:t>
            </a:r>
          </a:p>
          <a:p>
            <a:r>
              <a:t>EXP.  </a:t>
            </a:r>
            <a:r>
              <a:rPr>
                <a:solidFill>
                  <a:srgbClr val="000000"/>
                </a:solidFill>
              </a:rPr>
              <a:t>Decision problems for which there exists an exponential-time algorithm.</a:t>
            </a:r>
          </a:p>
          <a:p>
            <a:br/>
            <a:r>
              <a:t>Proposition.  </a:t>
            </a:r>
            <a:r>
              <a:rPr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rPr>
              <a:t>P</a:t>
            </a:r>
            <a:r>
              <a: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  ⊆  </a:t>
            </a:r>
            <a:r>
              <a:rPr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rPr>
              <a:t>NP</a:t>
            </a:r>
            <a:r>
              <a:rPr>
                <a:solidFill>
                  <a:srgbClr val="000000"/>
                </a:solidFill>
              </a:rPr>
              <a:t>.</a:t>
            </a:r>
          </a:p>
          <a:p>
            <a:r>
              <a:t>Pf.  </a:t>
            </a:r>
            <a:r>
              <a:rPr>
                <a:solidFill>
                  <a:srgbClr val="000000"/>
                </a:solidFill>
              </a:rPr>
              <a:t>Consider any problem 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X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∈</a:t>
            </a:r>
            <a:r>
              <a:rPr>
                <a:solidFill>
                  <a:srgbClr val="000000"/>
                </a:solidFill>
              </a:rPr>
              <a:t> </a:t>
            </a:r>
            <a:r>
              <a:rPr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rPr>
              <a:t>P</a:t>
            </a:r>
            <a:r>
              <a:rPr>
                <a:solidFill>
                  <a:srgbClr val="000000"/>
                </a:solidFill>
              </a:rPr>
              <a:t>.</a:t>
            </a:r>
          </a:p>
          <a:p>
            <a:pPr lvl="1"/>
            <a:r>
              <a:t>By definition, there exists a poly-time algorithm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A</a:t>
            </a:r>
            <a:r>
              <a:rPr>
                <a:latin typeface="Times"/>
                <a:ea typeface="Times"/>
                <a:cs typeface="Times"/>
                <a:sym typeface="Times"/>
              </a:rPr>
              <a:t>(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s</a:t>
            </a:r>
            <a:r>
              <a:rPr>
                <a:latin typeface="Times"/>
                <a:ea typeface="Times"/>
                <a:cs typeface="Times"/>
                <a:sym typeface="Times"/>
              </a:rPr>
              <a:t>)</a:t>
            </a:r>
            <a:r>
              <a:t> that solves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X</a:t>
            </a:r>
            <a:r>
              <a:t>.</a:t>
            </a:r>
          </a:p>
          <a:p>
            <a:pPr lvl="1"/>
            <a:r>
              <a:t>Certificate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t</a:t>
            </a:r>
            <a:r>
              <a:rPr>
                <a:latin typeface="Times"/>
                <a:ea typeface="Times"/>
                <a:cs typeface="Times"/>
                <a:sym typeface="Times"/>
              </a:rPr>
              <a:t> = ε</a:t>
            </a:r>
            <a:r>
              <a:t>, certifier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C</a:t>
            </a:r>
            <a:r>
              <a:rPr>
                <a:latin typeface="Times"/>
                <a:ea typeface="Times"/>
                <a:cs typeface="Times"/>
                <a:sym typeface="Times"/>
              </a:rPr>
              <a:t>(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s</a:t>
            </a:r>
            <a:r>
              <a:rPr>
                <a:latin typeface="Times"/>
                <a:ea typeface="Times"/>
                <a:cs typeface="Times"/>
                <a:sym typeface="Times"/>
              </a:rPr>
              <a:t>,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t</a:t>
            </a:r>
            <a:r>
              <a:rPr>
                <a:latin typeface="Times"/>
                <a:ea typeface="Times"/>
                <a:cs typeface="Times"/>
                <a:sym typeface="Times"/>
              </a:rPr>
              <a:t>) =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A</a:t>
            </a:r>
            <a:r>
              <a:rPr>
                <a:latin typeface="Times"/>
                <a:ea typeface="Times"/>
                <a:cs typeface="Times"/>
                <a:sym typeface="Times"/>
              </a:rPr>
              <a:t>(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s</a:t>
            </a:r>
            <a:r>
              <a:rPr>
                <a:latin typeface="Times"/>
                <a:ea typeface="Times"/>
                <a:cs typeface="Times"/>
                <a:sym typeface="Times"/>
              </a:rPr>
              <a:t>)</a:t>
            </a:r>
            <a:r>
              <a:t>.   ▪</a:t>
            </a:r>
          </a:p>
          <a:p>
            <a:br/>
            <a:r>
              <a:t>Proposition.  </a:t>
            </a:r>
            <a:r>
              <a:rPr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rPr>
              <a:t>NP</a:t>
            </a:r>
            <a:r>
              <a: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  ⊆  </a:t>
            </a:r>
            <a:r>
              <a:rPr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rPr>
              <a:t>EXP</a:t>
            </a:r>
            <a:r>
              <a:rPr>
                <a:solidFill>
                  <a:srgbClr val="000000"/>
                </a:solidFill>
              </a:rPr>
              <a:t>.</a:t>
            </a:r>
          </a:p>
          <a:p>
            <a:r>
              <a:t>Pf.  </a:t>
            </a:r>
            <a:r>
              <a:rPr>
                <a:solidFill>
                  <a:srgbClr val="000000"/>
                </a:solidFill>
              </a:rPr>
              <a:t>Consider any problem 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X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∈</a:t>
            </a:r>
            <a:r>
              <a:rPr>
                <a:solidFill>
                  <a:srgbClr val="000000"/>
                </a:solidFill>
              </a:rPr>
              <a:t> </a:t>
            </a:r>
            <a:r>
              <a:rPr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rPr>
              <a:t>NP</a:t>
            </a:r>
            <a:r>
              <a:rPr>
                <a:solidFill>
                  <a:srgbClr val="000000"/>
                </a:solidFill>
              </a:rPr>
              <a:t>.</a:t>
            </a:r>
          </a:p>
          <a:p>
            <a:pPr lvl="1"/>
            <a:r>
              <a:t>By definition, there exists a poly-time certifier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C</a:t>
            </a:r>
            <a:r>
              <a:rPr>
                <a:latin typeface="Times"/>
                <a:ea typeface="Times"/>
                <a:cs typeface="Times"/>
                <a:sym typeface="Times"/>
              </a:rPr>
              <a:t>(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s</a:t>
            </a:r>
            <a:r>
              <a:rPr>
                <a:latin typeface="Times"/>
                <a:ea typeface="Times"/>
                <a:cs typeface="Times"/>
                <a:sym typeface="Times"/>
              </a:rPr>
              <a:t>,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t</a:t>
            </a:r>
            <a:r>
              <a:rPr>
                <a:latin typeface="Times"/>
                <a:ea typeface="Times"/>
                <a:cs typeface="Times"/>
                <a:sym typeface="Times"/>
              </a:rPr>
              <a:t>)</a:t>
            </a:r>
            <a:r>
              <a:t> for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X</a:t>
            </a:r>
            <a:r>
              <a:t>,</a:t>
            </a:r>
            <a:br/>
            <a:r>
              <a:t>where certificate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t </a:t>
            </a:r>
            <a:r>
              <a:t>satisfies </a:t>
            </a:r>
            <a:r>
              <a:rPr sz="2000" baseline="5000">
                <a:latin typeface="Times"/>
                <a:ea typeface="Times"/>
                <a:cs typeface="Times"/>
                <a:sym typeface="Times"/>
              </a:rPr>
              <a:t>⎢</a:t>
            </a:r>
            <a:r>
              <a:rPr i="1" spc="240">
                <a:latin typeface="Times"/>
                <a:ea typeface="Times"/>
                <a:cs typeface="Times"/>
                <a:sym typeface="Times"/>
              </a:rPr>
              <a:t>t</a:t>
            </a:r>
            <a:r>
              <a:rPr sz="2000" baseline="5000">
                <a:latin typeface="Times"/>
                <a:ea typeface="Times"/>
                <a:cs typeface="Times"/>
                <a:sym typeface="Times"/>
              </a:rPr>
              <a:t>⎢</a:t>
            </a:r>
            <a:r>
              <a:rPr>
                <a:latin typeface="Times"/>
                <a:ea typeface="Times"/>
                <a:cs typeface="Times"/>
                <a:sym typeface="Times"/>
              </a:rPr>
              <a:t> ≤ 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p</a:t>
            </a:r>
            <a:r>
              <a:rPr>
                <a:latin typeface="Times"/>
                <a:ea typeface="Times"/>
                <a:cs typeface="Times"/>
                <a:sym typeface="Times"/>
              </a:rPr>
              <a:t>(</a:t>
            </a:r>
            <a:r>
              <a:rPr sz="2000" baseline="5000">
                <a:latin typeface="Times"/>
                <a:ea typeface="Times"/>
                <a:cs typeface="Times"/>
                <a:sym typeface="Times"/>
              </a:rPr>
              <a:t>⎢</a:t>
            </a:r>
            <a:r>
              <a:rPr i="1" spc="240">
                <a:latin typeface="Times"/>
                <a:ea typeface="Times"/>
                <a:cs typeface="Times"/>
                <a:sym typeface="Times"/>
              </a:rPr>
              <a:t>s</a:t>
            </a:r>
            <a:r>
              <a:rPr sz="2000" baseline="5000">
                <a:latin typeface="Times"/>
                <a:ea typeface="Times"/>
                <a:cs typeface="Times"/>
                <a:sym typeface="Times"/>
              </a:rPr>
              <a:t>⎢</a:t>
            </a:r>
            <a:r>
              <a:rPr>
                <a:latin typeface="Times"/>
                <a:ea typeface="Times"/>
                <a:cs typeface="Times"/>
                <a:sym typeface="Times"/>
              </a:rPr>
              <a:t>)</a:t>
            </a:r>
            <a:r>
              <a:t> for some polynomial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p</a:t>
            </a:r>
            <a:r>
              <a:rPr>
                <a:latin typeface="Times"/>
                <a:ea typeface="Times"/>
                <a:cs typeface="Times"/>
                <a:sym typeface="Times"/>
              </a:rPr>
              <a:t>(⋅)</a:t>
            </a:r>
            <a:r>
              <a:t>.</a:t>
            </a:r>
          </a:p>
          <a:p>
            <a:pPr lvl="1"/>
            <a:r>
              <a:t>To solve instance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s</a:t>
            </a:r>
            <a:r>
              <a:t>, run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C</a:t>
            </a:r>
            <a:r>
              <a:rPr>
                <a:latin typeface="Times"/>
                <a:ea typeface="Times"/>
                <a:cs typeface="Times"/>
                <a:sym typeface="Times"/>
              </a:rPr>
              <a:t>(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s</a:t>
            </a:r>
            <a:r>
              <a:rPr>
                <a:latin typeface="Times"/>
                <a:ea typeface="Times"/>
                <a:cs typeface="Times"/>
                <a:sym typeface="Times"/>
              </a:rPr>
              <a:t>,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t</a:t>
            </a:r>
            <a:r>
              <a:rPr>
                <a:latin typeface="Times"/>
                <a:ea typeface="Times"/>
                <a:cs typeface="Times"/>
                <a:sym typeface="Times"/>
              </a:rPr>
              <a:t>)</a:t>
            </a:r>
            <a:r>
              <a:t> on all strings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t</a:t>
            </a:r>
            <a:r>
              <a:t> with </a:t>
            </a:r>
            <a:r>
              <a:rPr sz="2000" baseline="5000">
                <a:latin typeface="Times"/>
                <a:ea typeface="Times"/>
                <a:cs typeface="Times"/>
                <a:sym typeface="Times"/>
              </a:rPr>
              <a:t>⎢</a:t>
            </a:r>
            <a:r>
              <a:rPr i="1" spc="240">
                <a:latin typeface="Times"/>
                <a:ea typeface="Times"/>
                <a:cs typeface="Times"/>
                <a:sym typeface="Times"/>
              </a:rPr>
              <a:t>t</a:t>
            </a:r>
            <a:r>
              <a:rPr sz="2000" baseline="5000">
                <a:latin typeface="Times"/>
                <a:ea typeface="Times"/>
                <a:cs typeface="Times"/>
                <a:sym typeface="Times"/>
              </a:rPr>
              <a:t>⎢</a:t>
            </a:r>
            <a:r>
              <a:rPr>
                <a:latin typeface="Times"/>
                <a:ea typeface="Times"/>
                <a:cs typeface="Times"/>
                <a:sym typeface="Times"/>
              </a:rPr>
              <a:t>  ≤ 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p</a:t>
            </a:r>
            <a:r>
              <a:rPr>
                <a:latin typeface="Times"/>
                <a:ea typeface="Times"/>
                <a:cs typeface="Times"/>
                <a:sym typeface="Times"/>
              </a:rPr>
              <a:t>(</a:t>
            </a:r>
            <a:r>
              <a:rPr sz="2000" baseline="5000">
                <a:latin typeface="Times"/>
                <a:ea typeface="Times"/>
                <a:cs typeface="Times"/>
                <a:sym typeface="Times"/>
              </a:rPr>
              <a:t>⎢</a:t>
            </a:r>
            <a:r>
              <a:rPr i="1" spc="240">
                <a:latin typeface="Times"/>
                <a:ea typeface="Times"/>
                <a:cs typeface="Times"/>
                <a:sym typeface="Times"/>
              </a:rPr>
              <a:t>s</a:t>
            </a:r>
            <a:r>
              <a:rPr sz="2000" baseline="5000">
                <a:latin typeface="Times"/>
                <a:ea typeface="Times"/>
                <a:cs typeface="Times"/>
                <a:sym typeface="Times"/>
              </a:rPr>
              <a:t>⎢</a:t>
            </a:r>
            <a:r>
              <a:rPr>
                <a:latin typeface="Times"/>
                <a:ea typeface="Times"/>
                <a:cs typeface="Times"/>
                <a:sym typeface="Times"/>
              </a:rPr>
              <a:t>)</a:t>
            </a:r>
            <a:r>
              <a:t>.</a:t>
            </a:r>
          </a:p>
          <a:p>
            <a:pPr lvl="1"/>
            <a:r>
              <a:t>Return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yes</a:t>
            </a:r>
            <a:r>
              <a:t> iff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C</a:t>
            </a:r>
            <a:r>
              <a:rPr>
                <a:latin typeface="Times"/>
                <a:ea typeface="Times"/>
                <a:cs typeface="Times"/>
                <a:sym typeface="Times"/>
              </a:rPr>
              <a:t>(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s</a:t>
            </a:r>
            <a:r>
              <a:rPr>
                <a:latin typeface="Times"/>
                <a:ea typeface="Times"/>
                <a:cs typeface="Times"/>
                <a:sym typeface="Times"/>
              </a:rPr>
              <a:t>,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t</a:t>
            </a:r>
            <a:r>
              <a:rPr>
                <a:latin typeface="Times"/>
                <a:ea typeface="Times"/>
                <a:cs typeface="Times"/>
                <a:sym typeface="Times"/>
              </a:rPr>
              <a:t>)</a:t>
            </a:r>
            <a:r>
              <a:t> returns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yes</a:t>
            </a:r>
            <a:r>
              <a:t> for any of these potential certificates.  ▪</a:t>
            </a:r>
          </a:p>
          <a:p>
            <a:br/>
            <a:r>
              <a:t>Fact.  </a:t>
            </a:r>
            <a:r>
              <a:rPr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rPr>
              <a:t>P</a:t>
            </a:r>
            <a:r>
              <a: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  ≠  </a:t>
            </a:r>
            <a:r>
              <a:rPr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rPr>
              <a:t>EXP  </a:t>
            </a:r>
            <a:r>
              <a:rPr>
                <a:solidFill>
                  <a:srgbClr val="000000"/>
                </a:solidFill>
              </a:rPr>
              <a:t>⇒  either </a:t>
            </a:r>
            <a:r>
              <a:rPr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rPr>
              <a:t>P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≠</a:t>
            </a:r>
            <a:r>
              <a:rPr>
                <a:solidFill>
                  <a:srgbClr val="000000"/>
                </a:solidFill>
              </a:rPr>
              <a:t> </a:t>
            </a:r>
            <a:r>
              <a:rPr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rPr>
              <a:t>NP</a:t>
            </a:r>
            <a:r>
              <a:rPr>
                <a:solidFill>
                  <a:srgbClr val="000000"/>
                </a:solidFill>
              </a:rPr>
              <a:t>, or </a:t>
            </a:r>
            <a:r>
              <a:rPr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rPr>
              <a:t>NP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≠</a:t>
            </a:r>
            <a:r>
              <a:rPr>
                <a:solidFill>
                  <a:srgbClr val="000000"/>
                </a:solidFill>
              </a:rPr>
              <a:t> </a:t>
            </a:r>
            <a:r>
              <a:rPr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rPr>
              <a:t>EXP</a:t>
            </a:r>
            <a:r>
              <a:rPr>
                <a:solidFill>
                  <a:srgbClr val="000000"/>
                </a:solidFill>
              </a:rPr>
              <a:t>, or both.</a:t>
            </a:r>
          </a:p>
        </p:txBody>
      </p:sp>
      <p:sp>
        <p:nvSpPr>
          <p:cNvPr id="37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89283584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7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3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3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3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3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37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37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37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37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37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8" fill="hold"/>
                                        <p:tgtEl>
                                          <p:spTgt spid="37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2" fill="hold"/>
                                        <p:tgtEl>
                                          <p:spTgt spid="37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6" fill="hold"/>
                                        <p:tgtEl>
                                          <p:spTgt spid="37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6" grpId="0" build="p" bldLvl="5" animBg="1" advAuto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Line"/>
          <p:cNvSpPr/>
          <p:nvPr/>
        </p:nvSpPr>
        <p:spPr>
          <a:xfrm flipV="1">
            <a:off x="825500" y="990572"/>
            <a:ext cx="11366500" cy="28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82" name="The main question:  P vs. NP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 main question:  P vs. NP</a:t>
            </a:r>
          </a:p>
        </p:txBody>
      </p:sp>
      <p:sp>
        <p:nvSpPr>
          <p:cNvPr id="383" name="Q.  How to solve an instance of 3-Sat with n variables?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8702" marR="58702" defTabSz="1295400">
              <a:lnSpc>
                <a:spcPts val="3900"/>
              </a:lnSpc>
              <a:buClr>
                <a:srgbClr val="0048AA"/>
              </a:buClr>
              <a:tabLst/>
              <a:defRPr>
                <a:solidFill>
                  <a:srgbClr val="005493"/>
                </a:solidFill>
                <a:uFill>
                  <a:solidFill>
                    <a:srgbClr val="0048AA"/>
                  </a:solidFill>
                </a:uFill>
              </a:defRPr>
            </a:pPr>
            <a:r>
              <a:t>Q. 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How to solve an instance of </a:t>
            </a:r>
            <a:r>
              <a:rPr cap="small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3-Sat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with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n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variables?</a:t>
            </a:r>
          </a:p>
          <a:p>
            <a:pPr marL="58702" marR="58702" defTabSz="1295400">
              <a:lnSpc>
                <a:spcPts val="3900"/>
              </a:lnSpc>
              <a:buClr>
                <a:srgbClr val="0048AA"/>
              </a:buClr>
              <a:tabLst/>
              <a:defRPr>
                <a:solidFill>
                  <a:srgbClr val="005493"/>
                </a:solidFill>
                <a:uFill>
                  <a:solidFill>
                    <a:srgbClr val="0048AA"/>
                  </a:solidFill>
                </a:uFill>
              </a:defRPr>
            </a:pPr>
            <a:r>
              <a:t>A. 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Exhaustive search:  try all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2</a:t>
            </a:r>
            <a:r>
              <a:rPr i="1" baseline="44499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n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truth assignments.</a:t>
            </a:r>
          </a:p>
          <a:p>
            <a:pPr marL="58702" marR="58702" defTabSz="1295400">
              <a:lnSpc>
                <a:spcPts val="3900"/>
              </a:lnSpc>
              <a:buClr>
                <a:srgbClr val="0048AA"/>
              </a:buClr>
              <a:tabLst/>
              <a:defRPr>
                <a:solidFill>
                  <a:srgbClr val="005493"/>
                </a:solidFill>
                <a:uFill>
                  <a:solidFill>
                    <a:srgbClr val="0048AA"/>
                  </a:solidFill>
                </a:uFill>
              </a:defRPr>
            </a:pPr>
            <a:b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r>
              <a:t>Q. 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Can we do anything substantially more clever?</a:t>
            </a:r>
          </a:p>
          <a:p>
            <a:pPr marL="58702" marR="58702" defTabSz="1295400">
              <a:lnSpc>
                <a:spcPts val="3900"/>
              </a:lnSpc>
              <a:buClr>
                <a:srgbClr val="0048AA"/>
              </a:buClr>
              <a:tabLst/>
              <a:defRPr>
                <a:solidFill>
                  <a:srgbClr val="005493"/>
                </a:solidFill>
                <a:uFill>
                  <a:solidFill>
                    <a:srgbClr val="0048AA"/>
                  </a:solidFill>
                </a:uFill>
              </a:defRPr>
            </a:pPr>
            <a:r>
              <a:t>Conjecture. 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No poly-time algorithm for </a:t>
            </a:r>
            <a:r>
              <a:rPr cap="small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3-Sat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.</a:t>
            </a:r>
          </a:p>
        </p:txBody>
      </p:sp>
      <p:sp>
        <p:nvSpPr>
          <p:cNvPr id="38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53</a:t>
            </a:fld>
            <a:endParaRPr/>
          </a:p>
        </p:txBody>
      </p:sp>
      <p:pic>
        <p:nvPicPr>
          <p:cNvPr id="385" name="image12.jpg" descr="image12.jpg"/>
          <p:cNvPicPr>
            <a:picLocks noChangeAspect="1"/>
          </p:cNvPicPr>
          <p:nvPr/>
        </p:nvPicPr>
        <p:blipFill>
          <a:blip r:embed="rId2"/>
          <a:srcRect l="1022" t="4436" r="1366" b="3039"/>
          <a:stretch>
            <a:fillRect/>
          </a:stretch>
        </p:blipFill>
        <p:spPr>
          <a:xfrm>
            <a:off x="4336713" y="4876799"/>
            <a:ext cx="4331374" cy="419607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26" h="21497" extrusionOk="0">
                <a:moveTo>
                  <a:pt x="6397" y="7"/>
                </a:moveTo>
                <a:cubicBezTo>
                  <a:pt x="5454" y="59"/>
                  <a:pt x="4968" y="280"/>
                  <a:pt x="4750" y="759"/>
                </a:cubicBezTo>
                <a:cubicBezTo>
                  <a:pt x="4627" y="1031"/>
                  <a:pt x="4617" y="1168"/>
                  <a:pt x="4700" y="1416"/>
                </a:cubicBezTo>
                <a:cubicBezTo>
                  <a:pt x="4757" y="1588"/>
                  <a:pt x="4779" y="1754"/>
                  <a:pt x="4748" y="1786"/>
                </a:cubicBezTo>
                <a:cubicBezTo>
                  <a:pt x="4718" y="1818"/>
                  <a:pt x="4192" y="1852"/>
                  <a:pt x="3577" y="1861"/>
                </a:cubicBezTo>
                <a:cubicBezTo>
                  <a:pt x="2336" y="1881"/>
                  <a:pt x="2161" y="1959"/>
                  <a:pt x="2161" y="2498"/>
                </a:cubicBezTo>
                <a:cubicBezTo>
                  <a:pt x="2161" y="2666"/>
                  <a:pt x="2241" y="2896"/>
                  <a:pt x="2337" y="3006"/>
                </a:cubicBezTo>
                <a:cubicBezTo>
                  <a:pt x="2505" y="3201"/>
                  <a:pt x="2501" y="3210"/>
                  <a:pt x="2253" y="3309"/>
                </a:cubicBezTo>
                <a:cubicBezTo>
                  <a:pt x="1516" y="3602"/>
                  <a:pt x="841" y="4494"/>
                  <a:pt x="841" y="5176"/>
                </a:cubicBezTo>
                <a:cubicBezTo>
                  <a:pt x="841" y="5794"/>
                  <a:pt x="1192" y="6264"/>
                  <a:pt x="1946" y="6652"/>
                </a:cubicBezTo>
                <a:cubicBezTo>
                  <a:pt x="2568" y="6972"/>
                  <a:pt x="2570" y="6974"/>
                  <a:pt x="2416" y="7219"/>
                </a:cubicBezTo>
                <a:cubicBezTo>
                  <a:pt x="2294" y="7415"/>
                  <a:pt x="2208" y="7453"/>
                  <a:pt x="1996" y="7404"/>
                </a:cubicBezTo>
                <a:cubicBezTo>
                  <a:pt x="1665" y="7328"/>
                  <a:pt x="1086" y="7570"/>
                  <a:pt x="946" y="7843"/>
                </a:cubicBezTo>
                <a:cubicBezTo>
                  <a:pt x="780" y="8168"/>
                  <a:pt x="819" y="8715"/>
                  <a:pt x="1024" y="8909"/>
                </a:cubicBezTo>
                <a:cubicBezTo>
                  <a:pt x="1127" y="9006"/>
                  <a:pt x="1186" y="9164"/>
                  <a:pt x="1160" y="9269"/>
                </a:cubicBezTo>
                <a:cubicBezTo>
                  <a:pt x="1084" y="9574"/>
                  <a:pt x="1306" y="11171"/>
                  <a:pt x="1477" y="11548"/>
                </a:cubicBezTo>
                <a:cubicBezTo>
                  <a:pt x="1590" y="11798"/>
                  <a:pt x="1638" y="12186"/>
                  <a:pt x="1640" y="12900"/>
                </a:cubicBezTo>
                <a:cubicBezTo>
                  <a:pt x="1644" y="14028"/>
                  <a:pt x="1499" y="14430"/>
                  <a:pt x="985" y="14728"/>
                </a:cubicBezTo>
                <a:cubicBezTo>
                  <a:pt x="-81" y="15344"/>
                  <a:pt x="-359" y="18054"/>
                  <a:pt x="536" y="19107"/>
                </a:cubicBezTo>
                <a:cubicBezTo>
                  <a:pt x="792" y="19409"/>
                  <a:pt x="1620" y="19946"/>
                  <a:pt x="2195" y="20185"/>
                </a:cubicBezTo>
                <a:cubicBezTo>
                  <a:pt x="3986" y="20928"/>
                  <a:pt x="5462" y="21166"/>
                  <a:pt x="9083" y="21287"/>
                </a:cubicBezTo>
                <a:cubicBezTo>
                  <a:pt x="10454" y="21333"/>
                  <a:pt x="11604" y="21399"/>
                  <a:pt x="11637" y="21433"/>
                </a:cubicBezTo>
                <a:cubicBezTo>
                  <a:pt x="11751" y="21553"/>
                  <a:pt x="14229" y="21491"/>
                  <a:pt x="14999" y="21350"/>
                </a:cubicBezTo>
                <a:cubicBezTo>
                  <a:pt x="15425" y="21272"/>
                  <a:pt x="16381" y="21180"/>
                  <a:pt x="17125" y="21147"/>
                </a:cubicBezTo>
                <a:cubicBezTo>
                  <a:pt x="19409" y="21043"/>
                  <a:pt x="20067" y="20913"/>
                  <a:pt x="20206" y="20535"/>
                </a:cubicBezTo>
                <a:cubicBezTo>
                  <a:pt x="20239" y="20444"/>
                  <a:pt x="20314" y="20404"/>
                  <a:pt x="20377" y="20445"/>
                </a:cubicBezTo>
                <a:cubicBezTo>
                  <a:pt x="20447" y="20490"/>
                  <a:pt x="20463" y="20474"/>
                  <a:pt x="20420" y="20400"/>
                </a:cubicBezTo>
                <a:cubicBezTo>
                  <a:pt x="20380" y="20334"/>
                  <a:pt x="20420" y="20255"/>
                  <a:pt x="20513" y="20217"/>
                </a:cubicBezTo>
                <a:cubicBezTo>
                  <a:pt x="20603" y="20182"/>
                  <a:pt x="20787" y="19898"/>
                  <a:pt x="20922" y="19587"/>
                </a:cubicBezTo>
                <a:cubicBezTo>
                  <a:pt x="21116" y="19136"/>
                  <a:pt x="21215" y="18563"/>
                  <a:pt x="21225" y="17954"/>
                </a:cubicBezTo>
                <a:cubicBezTo>
                  <a:pt x="21241" y="16940"/>
                  <a:pt x="21008" y="15826"/>
                  <a:pt x="20560" y="15008"/>
                </a:cubicBezTo>
                <a:cubicBezTo>
                  <a:pt x="20355" y="14634"/>
                  <a:pt x="20092" y="14029"/>
                  <a:pt x="19976" y="13664"/>
                </a:cubicBezTo>
                <a:cubicBezTo>
                  <a:pt x="19752" y="12959"/>
                  <a:pt x="19751" y="12853"/>
                  <a:pt x="19978" y="11027"/>
                </a:cubicBezTo>
                <a:cubicBezTo>
                  <a:pt x="20101" y="10037"/>
                  <a:pt x="20100" y="9985"/>
                  <a:pt x="19891" y="9478"/>
                </a:cubicBezTo>
                <a:cubicBezTo>
                  <a:pt x="19711" y="9041"/>
                  <a:pt x="19679" y="8806"/>
                  <a:pt x="19704" y="8077"/>
                </a:cubicBezTo>
                <a:lnTo>
                  <a:pt x="19735" y="7203"/>
                </a:lnTo>
                <a:lnTo>
                  <a:pt x="19078" y="6841"/>
                </a:lnTo>
                <a:cubicBezTo>
                  <a:pt x="18717" y="6643"/>
                  <a:pt x="18331" y="6385"/>
                  <a:pt x="18220" y="6270"/>
                </a:cubicBezTo>
                <a:cubicBezTo>
                  <a:pt x="18021" y="6061"/>
                  <a:pt x="18021" y="6056"/>
                  <a:pt x="18201" y="5676"/>
                </a:cubicBezTo>
                <a:cubicBezTo>
                  <a:pt x="18301" y="5465"/>
                  <a:pt x="18509" y="5221"/>
                  <a:pt x="18664" y="5133"/>
                </a:cubicBezTo>
                <a:cubicBezTo>
                  <a:pt x="18967" y="4961"/>
                  <a:pt x="19185" y="4674"/>
                  <a:pt x="19090" y="4574"/>
                </a:cubicBezTo>
                <a:cubicBezTo>
                  <a:pt x="18902" y="4378"/>
                  <a:pt x="16833" y="3968"/>
                  <a:pt x="15309" y="3824"/>
                </a:cubicBezTo>
                <a:cubicBezTo>
                  <a:pt x="14391" y="3737"/>
                  <a:pt x="14019" y="3600"/>
                  <a:pt x="14142" y="3392"/>
                </a:cubicBezTo>
                <a:cubicBezTo>
                  <a:pt x="14179" y="3329"/>
                  <a:pt x="14095" y="3316"/>
                  <a:pt x="13914" y="3358"/>
                </a:cubicBezTo>
                <a:cubicBezTo>
                  <a:pt x="13676" y="3413"/>
                  <a:pt x="13599" y="3379"/>
                  <a:pt x="13467" y="3169"/>
                </a:cubicBezTo>
                <a:cubicBezTo>
                  <a:pt x="13379" y="3029"/>
                  <a:pt x="13307" y="2844"/>
                  <a:pt x="13307" y="2756"/>
                </a:cubicBezTo>
                <a:cubicBezTo>
                  <a:pt x="13307" y="2668"/>
                  <a:pt x="13195" y="2487"/>
                  <a:pt x="13057" y="2354"/>
                </a:cubicBezTo>
                <a:cubicBezTo>
                  <a:pt x="12918" y="2220"/>
                  <a:pt x="12826" y="2051"/>
                  <a:pt x="12850" y="1979"/>
                </a:cubicBezTo>
                <a:cubicBezTo>
                  <a:pt x="12875" y="1907"/>
                  <a:pt x="12834" y="1722"/>
                  <a:pt x="12759" y="1567"/>
                </a:cubicBezTo>
                <a:cubicBezTo>
                  <a:pt x="12642" y="1324"/>
                  <a:pt x="12573" y="1290"/>
                  <a:pt x="12265" y="1315"/>
                </a:cubicBezTo>
                <a:lnTo>
                  <a:pt x="11907" y="1343"/>
                </a:lnTo>
                <a:lnTo>
                  <a:pt x="11938" y="944"/>
                </a:lnTo>
                <a:cubicBezTo>
                  <a:pt x="11969" y="546"/>
                  <a:pt x="11968" y="546"/>
                  <a:pt x="11792" y="770"/>
                </a:cubicBezTo>
                <a:cubicBezTo>
                  <a:pt x="11643" y="960"/>
                  <a:pt x="11570" y="979"/>
                  <a:pt x="11310" y="900"/>
                </a:cubicBezTo>
                <a:cubicBezTo>
                  <a:pt x="11049" y="820"/>
                  <a:pt x="10974" y="840"/>
                  <a:pt x="10795" y="1040"/>
                </a:cubicBezTo>
                <a:cubicBezTo>
                  <a:pt x="10679" y="1169"/>
                  <a:pt x="10481" y="1302"/>
                  <a:pt x="10355" y="1335"/>
                </a:cubicBezTo>
                <a:cubicBezTo>
                  <a:pt x="10201" y="1375"/>
                  <a:pt x="10144" y="1445"/>
                  <a:pt x="10182" y="1548"/>
                </a:cubicBezTo>
                <a:cubicBezTo>
                  <a:pt x="10213" y="1632"/>
                  <a:pt x="10129" y="1872"/>
                  <a:pt x="9997" y="2081"/>
                </a:cubicBezTo>
                <a:cubicBezTo>
                  <a:pt x="9782" y="2421"/>
                  <a:pt x="9719" y="2457"/>
                  <a:pt x="9383" y="2437"/>
                </a:cubicBezTo>
                <a:cubicBezTo>
                  <a:pt x="9176" y="2425"/>
                  <a:pt x="8833" y="2376"/>
                  <a:pt x="8620" y="2329"/>
                </a:cubicBezTo>
                <a:cubicBezTo>
                  <a:pt x="8205" y="2237"/>
                  <a:pt x="8183" y="2167"/>
                  <a:pt x="8387" y="1636"/>
                </a:cubicBezTo>
                <a:cubicBezTo>
                  <a:pt x="8494" y="1358"/>
                  <a:pt x="8481" y="1274"/>
                  <a:pt x="8274" y="879"/>
                </a:cubicBezTo>
                <a:cubicBezTo>
                  <a:pt x="7918" y="200"/>
                  <a:pt x="7388" y="-47"/>
                  <a:pt x="6397" y="7"/>
                </a:cubicBezTo>
                <a:close/>
              </a:path>
            </a:pathLst>
          </a:custGeom>
          <a:ln w="12700">
            <a:miter lim="400000"/>
          </a:ln>
        </p:spPr>
      </p:pic>
      <p:grpSp>
        <p:nvGrpSpPr>
          <p:cNvPr id="388" name="Group"/>
          <p:cNvGrpSpPr/>
          <p:nvPr/>
        </p:nvGrpSpPr>
        <p:grpSpPr>
          <a:xfrm>
            <a:off x="2959729" y="3760770"/>
            <a:ext cx="3187701" cy="622602"/>
            <a:chOff x="0" y="0"/>
            <a:chExt cx="3187700" cy="622601"/>
          </a:xfrm>
        </p:grpSpPr>
        <p:sp>
          <p:nvSpPr>
            <p:cNvPr id="386" name="“intractable”"/>
            <p:cNvSpPr txBox="1"/>
            <p:nvPr/>
          </p:nvSpPr>
          <p:spPr>
            <a:xfrm>
              <a:off x="808998" y="330501"/>
              <a:ext cx="1574801" cy="292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>
              <a:lvl1pPr marL="58702" marR="58702" defTabSz="1295400">
                <a:lnSpc>
                  <a:spcPct val="150000"/>
                </a:lnSpc>
                <a:buClrTx/>
                <a:buFontTx/>
                <a:tabLst/>
                <a:defRPr>
                  <a:uFill>
                    <a:solidFill>
                      <a:srgbClr val="8D3124"/>
                    </a:solidFill>
                  </a:uFill>
                </a:defRPr>
              </a:lvl1pPr>
            </a:lstStyle>
            <a:p>
              <a:r>
                <a:t>“intractable”</a:t>
              </a:r>
            </a:p>
          </p:txBody>
        </p:sp>
        <p:sp>
          <p:nvSpPr>
            <p:cNvPr id="387" name="Line"/>
            <p:cNvSpPr/>
            <p:nvPr/>
          </p:nvSpPr>
          <p:spPr>
            <a:xfrm rot="5400000">
              <a:off x="1434435" y="-1434436"/>
              <a:ext cx="318830" cy="3187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965" y="0"/>
                    <a:pt x="10800" y="475"/>
                    <a:pt x="10800" y="1060"/>
                  </a:cubicBezTo>
                  <a:lnTo>
                    <a:pt x="10800" y="9740"/>
                  </a:lnTo>
                  <a:cubicBezTo>
                    <a:pt x="10800" y="10325"/>
                    <a:pt x="15635" y="10800"/>
                    <a:pt x="21600" y="10800"/>
                  </a:cubicBezTo>
                  <a:cubicBezTo>
                    <a:pt x="15635" y="10800"/>
                    <a:pt x="10800" y="11275"/>
                    <a:pt x="10800" y="11860"/>
                  </a:cubicBezTo>
                  <a:lnTo>
                    <a:pt x="10800" y="20540"/>
                  </a:lnTo>
                  <a:cubicBezTo>
                    <a:pt x="10800" y="21125"/>
                    <a:pt x="5965" y="21600"/>
                    <a:pt x="0" y="21600"/>
                  </a:cubicBezTo>
                </a:path>
              </a:pathLst>
            </a:custGeom>
            <a:noFill/>
            <a:ln w="15875" cap="flat">
              <a:solidFill>
                <a:srgbClr val="8D3124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647700">
                <a:lnSpc>
                  <a:spcPct val="100000"/>
                </a:lnSpc>
                <a:tabLst/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016749260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3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3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3" grpId="0" build="p" animBg="1" advAuto="0"/>
      <p:bldP spid="385" grpId="0" animBg="1" advAuto="0"/>
      <p:bldP spid="388" grpId="0" animBg="1" advAuto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Line"/>
          <p:cNvSpPr/>
          <p:nvPr/>
        </p:nvSpPr>
        <p:spPr>
          <a:xfrm flipV="1">
            <a:off x="825500" y="990572"/>
            <a:ext cx="11366500" cy="28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91" name="The main question:  P vs. NP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 main question:  P vs. NP</a:t>
            </a:r>
          </a:p>
        </p:txBody>
      </p:sp>
      <p:sp>
        <p:nvSpPr>
          <p:cNvPr id="392" name="Does P = NP?  [Cook 1971, Edmonds, Levin, Yablonski, Gödel] Is the decision problem as easy as the certification problem?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Does P = NP?  </a:t>
            </a:r>
            <a:r>
              <a:rPr>
                <a:solidFill>
                  <a:srgbClr val="606060"/>
                </a:solidFill>
              </a:rPr>
              <a:t>[Cook 1971, Edmonds, Levin, Yablonski, Gödel]</a:t>
            </a:r>
            <a:br>
              <a:rPr>
                <a:solidFill>
                  <a:srgbClr val="606060"/>
                </a:solidFill>
              </a:rPr>
            </a:br>
            <a:r>
              <a:rPr>
                <a:solidFill>
                  <a:srgbClr val="000000"/>
                </a:solidFill>
              </a:rPr>
              <a:t>Is the decision problem as easy as the certification problem?</a:t>
            </a:r>
          </a:p>
          <a:p>
            <a:br>
              <a:rPr>
                <a:solidFill>
                  <a:srgbClr val="000000"/>
                </a:solidFill>
              </a:rPr>
            </a:br>
            <a:br>
              <a:rPr>
                <a:solidFill>
                  <a:srgbClr val="000000"/>
                </a:solidFill>
              </a:rPr>
            </a:br>
            <a:br>
              <a:rPr>
                <a:solidFill>
                  <a:srgbClr val="000000"/>
                </a:solidFill>
              </a:rPr>
            </a:br>
            <a:br>
              <a:rPr>
                <a:solidFill>
                  <a:srgbClr val="000000"/>
                </a:solidFill>
              </a:rPr>
            </a:br>
            <a:br>
              <a:rPr>
                <a:solidFill>
                  <a:srgbClr val="000000"/>
                </a:solidFill>
              </a:rPr>
            </a:br>
            <a:br>
              <a:rPr>
                <a:solidFill>
                  <a:srgbClr val="000000"/>
                </a:solidFill>
              </a:rPr>
            </a:br>
            <a:br>
              <a:rPr>
                <a:solidFill>
                  <a:srgbClr val="000000"/>
                </a:solidFill>
              </a:rPr>
            </a:br>
            <a:br>
              <a:rPr>
                <a:solidFill>
                  <a:srgbClr val="000000"/>
                </a:solidFill>
              </a:rPr>
            </a:br>
            <a:br>
              <a:rPr>
                <a:solidFill>
                  <a:srgbClr val="000000"/>
                </a:solidFill>
              </a:rPr>
            </a:br>
            <a:br>
              <a:rPr>
                <a:solidFill>
                  <a:srgbClr val="000000"/>
                </a:solidFill>
              </a:rPr>
            </a:br>
            <a:r>
              <a:t>If yes…  </a:t>
            </a:r>
            <a:r>
              <a:rPr>
                <a:solidFill>
                  <a:srgbClr val="000000"/>
                </a:solidFill>
              </a:rPr>
              <a:t>Efficient algorithms for </a:t>
            </a:r>
            <a:r>
              <a:rPr cap="small">
                <a:solidFill>
                  <a:srgbClr val="000000"/>
                </a:solidFill>
              </a:rPr>
              <a:t>3-Sat</a:t>
            </a:r>
            <a:r>
              <a:rPr>
                <a:solidFill>
                  <a:srgbClr val="000000"/>
                </a:solidFill>
              </a:rPr>
              <a:t>, </a:t>
            </a:r>
            <a:r>
              <a:rPr cap="small">
                <a:solidFill>
                  <a:srgbClr val="000000"/>
                </a:solidFill>
              </a:rPr>
              <a:t>TSP</a:t>
            </a:r>
            <a:r>
              <a:rPr>
                <a:solidFill>
                  <a:srgbClr val="000000"/>
                </a:solidFill>
              </a:rPr>
              <a:t>, </a:t>
            </a:r>
            <a:r>
              <a:rPr cap="small">
                <a:solidFill>
                  <a:srgbClr val="000000"/>
                </a:solidFill>
              </a:rPr>
              <a:t>Vertex-Cover</a:t>
            </a:r>
            <a:r>
              <a:rPr>
                <a:solidFill>
                  <a:srgbClr val="000000"/>
                </a:solidFill>
              </a:rPr>
              <a:t>, </a:t>
            </a:r>
            <a:r>
              <a:rPr cap="small">
                <a:solidFill>
                  <a:srgbClr val="000000"/>
                </a:solidFill>
              </a:rPr>
              <a:t>Factor</a:t>
            </a:r>
            <a:r>
              <a:rPr>
                <a:solidFill>
                  <a:srgbClr val="000000"/>
                </a:solidFill>
              </a:rPr>
              <a:t>,  …</a:t>
            </a:r>
          </a:p>
          <a:p>
            <a:r>
              <a:t>If no…  </a:t>
            </a:r>
            <a:r>
              <a:rPr>
                <a:solidFill>
                  <a:srgbClr val="000000"/>
                </a:solidFill>
              </a:rPr>
              <a:t>No efficient algorithms possible for </a:t>
            </a:r>
            <a:r>
              <a:rPr cap="small">
                <a:solidFill>
                  <a:srgbClr val="000000"/>
                </a:solidFill>
              </a:rPr>
              <a:t>3-Sat</a:t>
            </a:r>
            <a:r>
              <a:rPr>
                <a:solidFill>
                  <a:srgbClr val="000000"/>
                </a:solidFill>
              </a:rPr>
              <a:t>, </a:t>
            </a:r>
            <a:r>
              <a:rPr cap="small">
                <a:solidFill>
                  <a:srgbClr val="000000"/>
                </a:solidFill>
              </a:rPr>
              <a:t>TSP</a:t>
            </a:r>
            <a:r>
              <a:rPr>
                <a:solidFill>
                  <a:srgbClr val="000000"/>
                </a:solidFill>
              </a:rPr>
              <a:t>, </a:t>
            </a:r>
            <a:r>
              <a:rPr cap="small">
                <a:solidFill>
                  <a:srgbClr val="000000"/>
                </a:solidFill>
              </a:rPr>
              <a:t>Vertex-Cover</a:t>
            </a:r>
            <a:r>
              <a:rPr>
                <a:solidFill>
                  <a:srgbClr val="000000"/>
                </a:solidFill>
              </a:rPr>
              <a:t>, …</a:t>
            </a:r>
          </a:p>
          <a:p>
            <a:br>
              <a:rPr>
                <a:solidFill>
                  <a:srgbClr val="000000"/>
                </a:solidFill>
              </a:rPr>
            </a:br>
            <a:r>
              <a:t>Consensus opinion.   </a:t>
            </a:r>
            <a:r>
              <a:rPr>
                <a:solidFill>
                  <a:srgbClr val="000000"/>
                </a:solidFill>
              </a:rPr>
              <a:t>Probably no.</a:t>
            </a:r>
          </a:p>
        </p:txBody>
      </p:sp>
      <p:grpSp>
        <p:nvGrpSpPr>
          <p:cNvPr id="401" name="Group"/>
          <p:cNvGrpSpPr/>
          <p:nvPr/>
        </p:nvGrpSpPr>
        <p:grpSpPr>
          <a:xfrm>
            <a:off x="7038903" y="2976332"/>
            <a:ext cx="3796011" cy="3242151"/>
            <a:chOff x="0" y="0"/>
            <a:chExt cx="3796010" cy="3242149"/>
          </a:xfrm>
        </p:grpSpPr>
        <p:sp>
          <p:nvSpPr>
            <p:cNvPr id="393" name="Oval"/>
            <p:cNvSpPr/>
            <p:nvPr/>
          </p:nvSpPr>
          <p:spPr>
            <a:xfrm>
              <a:off x="0" y="0"/>
              <a:ext cx="3796011" cy="2621732"/>
            </a:xfrm>
            <a:prstGeom prst="ellipse">
              <a:avLst/>
            </a:prstGeom>
            <a:solidFill>
              <a:srgbClr val="424242"/>
            </a:solidFill>
            <a:ln w="3175" cap="flat">
              <a:solidFill>
                <a:srgbClr val="010000"/>
              </a:solidFill>
              <a:prstDash val="solid"/>
              <a:round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94" name="EXP"/>
            <p:cNvSpPr txBox="1"/>
            <p:nvPr/>
          </p:nvSpPr>
          <p:spPr>
            <a:xfrm>
              <a:off x="103847" y="764803"/>
              <a:ext cx="711753" cy="30096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>
                <a:spcBef>
                  <a:spcPts val="900"/>
                </a:spcBef>
                <a:buClr>
                  <a:srgbClr val="FFFFFF"/>
                </a:buClr>
                <a:defRPr b="1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Lucida Grande"/>
                  <a:ea typeface="Lucida Grande"/>
                  <a:cs typeface="Lucida Grande"/>
                  <a:sym typeface="Lucida Grande"/>
                </a:defRPr>
              </a:lvl1pPr>
            </a:lstStyle>
            <a:p>
              <a:r>
                <a:t>EXP</a:t>
              </a:r>
            </a:p>
          </p:txBody>
        </p:sp>
        <p:sp>
          <p:nvSpPr>
            <p:cNvPr id="395" name="Oval"/>
            <p:cNvSpPr/>
            <p:nvPr/>
          </p:nvSpPr>
          <p:spPr>
            <a:xfrm>
              <a:off x="657479" y="497279"/>
              <a:ext cx="2478573" cy="1894698"/>
            </a:xfrm>
            <a:prstGeom prst="ellipse">
              <a:avLst/>
            </a:prstGeom>
            <a:solidFill>
              <a:srgbClr val="A7A7A7"/>
            </a:solidFill>
            <a:ln w="3175" cap="flat">
              <a:solidFill>
                <a:srgbClr val="010000"/>
              </a:solidFill>
              <a:prstDash val="solid"/>
              <a:round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96" name="NP"/>
            <p:cNvSpPr txBox="1"/>
            <p:nvPr/>
          </p:nvSpPr>
          <p:spPr>
            <a:xfrm>
              <a:off x="1611971" y="720961"/>
              <a:ext cx="600106" cy="30096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>
                <a:spcBef>
                  <a:spcPts val="900"/>
                </a:spcBef>
                <a:defRPr b="1">
                  <a:solidFill>
                    <a:srgbClr val="000000"/>
                  </a:solidFill>
                  <a:latin typeface="Lucida Grande"/>
                  <a:ea typeface="Lucida Grande"/>
                  <a:cs typeface="Lucida Grande"/>
                  <a:sym typeface="Lucida Grande"/>
                </a:defRPr>
              </a:lvl1pPr>
            </a:lstStyle>
            <a:p>
              <a:r>
                <a:t>NP</a:t>
              </a:r>
            </a:p>
          </p:txBody>
        </p:sp>
        <p:grpSp>
          <p:nvGrpSpPr>
            <p:cNvPr id="399" name="Group"/>
            <p:cNvGrpSpPr/>
            <p:nvPr/>
          </p:nvGrpSpPr>
          <p:grpSpPr>
            <a:xfrm>
              <a:off x="895660" y="1048063"/>
              <a:ext cx="558238" cy="698710"/>
              <a:chOff x="0" y="0"/>
              <a:chExt cx="558237" cy="698708"/>
            </a:xfrm>
          </p:grpSpPr>
          <p:sp>
            <p:nvSpPr>
              <p:cNvPr id="397" name="Oval"/>
              <p:cNvSpPr/>
              <p:nvPr/>
            </p:nvSpPr>
            <p:spPr>
              <a:xfrm>
                <a:off x="0" y="0"/>
                <a:ext cx="558238" cy="698709"/>
              </a:xfrm>
              <a:prstGeom prst="ellipse">
                <a:avLst/>
              </a:prstGeom>
              <a:solidFill>
                <a:srgbClr val="CBCBCB"/>
              </a:solidFill>
              <a:ln w="6350" cap="flat">
                <a:solidFill>
                  <a:srgbClr val="010000"/>
                </a:solidFill>
                <a:prstDash val="solid"/>
                <a:round/>
              </a:ln>
              <a:effectLst/>
            </p:spPr>
            <p:txBody>
              <a:bodyPr wrap="square" lIns="139700" tIns="139700" rIns="139700" bIns="139700" numCol="1" anchor="ctr">
                <a:noAutofit/>
              </a:bodyPr>
              <a:lstStyle/>
              <a:p>
                <a:pPr marL="61411" marR="61411" algn="l" defTabSz="457200">
                  <a:defRPr sz="22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398" name="P"/>
              <p:cNvSpPr txBox="1"/>
              <p:nvPr/>
            </p:nvSpPr>
            <p:spPr>
              <a:xfrm>
                <a:off x="83735" y="149301"/>
                <a:ext cx="390767" cy="40718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38100" tIns="38100" rIns="38100" bIns="38100" numCol="1" anchor="ctr">
                <a:noAutofit/>
              </a:bodyPr>
              <a:lstStyle>
                <a:lvl1pPr marL="56816" marR="56816">
                  <a:defRPr b="1">
                    <a:solidFill>
                      <a:srgbClr val="000000"/>
                    </a:solidFill>
                    <a:latin typeface="Lucida Grande"/>
                    <a:ea typeface="Lucida Grande"/>
                    <a:cs typeface="Lucida Grande"/>
                    <a:sym typeface="Lucida Grande"/>
                  </a:defRPr>
                </a:lvl1pPr>
              </a:lstStyle>
              <a:p>
                <a:r>
                  <a:t>P</a:t>
                </a:r>
              </a:p>
            </p:txBody>
          </p:sp>
        </p:grpSp>
        <p:sp>
          <p:nvSpPr>
            <p:cNvPr id="400" name="If  P ≠ NP"/>
            <p:cNvSpPr txBox="1"/>
            <p:nvPr/>
          </p:nvSpPr>
          <p:spPr>
            <a:xfrm>
              <a:off x="1034598" y="2923481"/>
              <a:ext cx="1479329" cy="3186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>
                <a:spcBef>
                  <a:spcPts val="900"/>
                </a:spcBef>
                <a:buClr>
                  <a:srgbClr val="010000"/>
                </a:buClr>
                <a:defRPr b="1">
                  <a:solidFill>
                    <a:srgbClr val="010000"/>
                  </a:solidFill>
                  <a:uFill>
                    <a:solidFill>
                      <a:srgbClr val="010000"/>
                    </a:solidFill>
                  </a:uFill>
                  <a:latin typeface="Lucida Grande"/>
                  <a:ea typeface="Lucida Grande"/>
                  <a:cs typeface="Lucida Grande"/>
                  <a:sym typeface="Lucida Grande"/>
                </a:defRPr>
              </a:lvl1pPr>
            </a:lstStyle>
            <a:p>
              <a:pPr>
                <a:defRPr>
                  <a:solidFill>
                    <a:srgbClr val="8D3124"/>
                  </a:solidFill>
                  <a:uFillTx/>
                </a:defRPr>
              </a:pPr>
              <a:r>
                <a:rPr>
                  <a:solidFill>
                    <a:srgbClr val="010000"/>
                  </a:solidFill>
                  <a:uFill>
                    <a:solidFill>
                      <a:srgbClr val="010000"/>
                    </a:solidFill>
                  </a:uFill>
                </a:rPr>
                <a:t>If  P ≠ NP</a:t>
              </a:r>
            </a:p>
          </p:txBody>
        </p:sp>
      </p:grpSp>
      <p:grpSp>
        <p:nvGrpSpPr>
          <p:cNvPr id="407" name="Group"/>
          <p:cNvGrpSpPr/>
          <p:nvPr/>
        </p:nvGrpSpPr>
        <p:grpSpPr>
          <a:xfrm>
            <a:off x="1909397" y="2967284"/>
            <a:ext cx="3796011" cy="3251199"/>
            <a:chOff x="0" y="0"/>
            <a:chExt cx="3796010" cy="3251198"/>
          </a:xfrm>
        </p:grpSpPr>
        <p:sp>
          <p:nvSpPr>
            <p:cNvPr id="402" name="If  P = NP"/>
            <p:cNvSpPr txBox="1"/>
            <p:nvPr/>
          </p:nvSpPr>
          <p:spPr>
            <a:xfrm>
              <a:off x="1113063" y="2932530"/>
              <a:ext cx="1465373" cy="3186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>
                <a:spcBef>
                  <a:spcPts val="900"/>
                </a:spcBef>
                <a:buClr>
                  <a:srgbClr val="010000"/>
                </a:buClr>
                <a:defRPr b="1">
                  <a:solidFill>
                    <a:srgbClr val="010000"/>
                  </a:solidFill>
                  <a:uFill>
                    <a:solidFill>
                      <a:srgbClr val="010000"/>
                    </a:solidFill>
                  </a:uFill>
                  <a:latin typeface="Lucida Grande"/>
                  <a:ea typeface="Lucida Grande"/>
                  <a:cs typeface="Lucida Grande"/>
                  <a:sym typeface="Lucida Grande"/>
                </a:defRPr>
              </a:lvl1pPr>
            </a:lstStyle>
            <a:p>
              <a:r>
                <a:t>If  P = NP</a:t>
              </a:r>
            </a:p>
          </p:txBody>
        </p:sp>
        <p:sp>
          <p:nvSpPr>
            <p:cNvPr id="403" name="Oval"/>
            <p:cNvSpPr/>
            <p:nvPr/>
          </p:nvSpPr>
          <p:spPr>
            <a:xfrm>
              <a:off x="0" y="0"/>
              <a:ext cx="3796011" cy="2621732"/>
            </a:xfrm>
            <a:prstGeom prst="ellipse">
              <a:avLst/>
            </a:prstGeom>
            <a:solidFill>
              <a:srgbClr val="424242"/>
            </a:solidFill>
            <a:ln w="3175" cap="flat">
              <a:solidFill>
                <a:srgbClr val="010000"/>
              </a:solidFill>
              <a:prstDash val="solid"/>
              <a:round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404" name="EXP"/>
            <p:cNvSpPr txBox="1"/>
            <p:nvPr/>
          </p:nvSpPr>
          <p:spPr>
            <a:xfrm>
              <a:off x="127713" y="786551"/>
              <a:ext cx="697797" cy="30096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>
                <a:spcBef>
                  <a:spcPts val="900"/>
                </a:spcBef>
                <a:buClr>
                  <a:srgbClr val="FFFFFF"/>
                </a:buClr>
                <a:defRPr b="1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Lucida Grande"/>
                  <a:ea typeface="Lucida Grande"/>
                  <a:cs typeface="Lucida Grande"/>
                  <a:sym typeface="Lucida Grande"/>
                </a:defRPr>
              </a:lvl1pPr>
            </a:lstStyle>
            <a:p>
              <a:r>
                <a:t>EXP</a:t>
              </a:r>
            </a:p>
          </p:txBody>
        </p:sp>
        <p:sp>
          <p:nvSpPr>
            <p:cNvPr id="405" name="Oval"/>
            <p:cNvSpPr/>
            <p:nvPr/>
          </p:nvSpPr>
          <p:spPr>
            <a:xfrm>
              <a:off x="654999" y="503180"/>
              <a:ext cx="2478573" cy="1891550"/>
            </a:xfrm>
            <a:prstGeom prst="ellipse">
              <a:avLst/>
            </a:prstGeom>
            <a:solidFill>
              <a:srgbClr val="CBCBCB"/>
            </a:solidFill>
            <a:ln w="3175" cap="flat">
              <a:solidFill>
                <a:srgbClr val="010000"/>
              </a:solidFill>
              <a:prstDash val="solid"/>
              <a:round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406" name="P = NP"/>
            <p:cNvSpPr txBox="1"/>
            <p:nvPr/>
          </p:nvSpPr>
          <p:spPr>
            <a:xfrm>
              <a:off x="1022906" y="1395537"/>
              <a:ext cx="1772403" cy="30096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>
                <a:spcBef>
                  <a:spcPts val="900"/>
                </a:spcBef>
                <a:buClr>
                  <a:srgbClr val="010000"/>
                </a:buClr>
                <a:defRPr b="1">
                  <a:solidFill>
                    <a:srgbClr val="010000"/>
                  </a:solidFill>
                  <a:uFill>
                    <a:solidFill>
                      <a:srgbClr val="010000"/>
                    </a:solidFill>
                  </a:uFill>
                  <a:latin typeface="Lucida Grande"/>
                  <a:ea typeface="Lucida Grande"/>
                  <a:cs typeface="Lucida Grande"/>
                  <a:sym typeface="Lucida Grande"/>
                </a:defRPr>
              </a:lvl1pPr>
            </a:lstStyle>
            <a:p>
              <a:r>
                <a:t>P = NP</a:t>
              </a:r>
            </a:p>
          </p:txBody>
        </p:sp>
      </p:grpSp>
      <p:sp>
        <p:nvSpPr>
          <p:cNvPr id="40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47506078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39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39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2" grpId="0" build="p" animBg="1" advAuto="0"/>
      <p:bldP spid="401" grpId="0" animBg="1" advAuto="0"/>
      <p:bldP spid="407" grpId="0" animBg="1" advAuto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Line"/>
          <p:cNvSpPr/>
          <p:nvPr/>
        </p:nvSpPr>
        <p:spPr>
          <a:xfrm flipV="1">
            <a:off x="825500" y="990572"/>
            <a:ext cx="11366500" cy="28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28" name="Possible outcom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Possible outcomes</a:t>
            </a:r>
          </a:p>
        </p:txBody>
      </p:sp>
      <p:sp>
        <p:nvSpPr>
          <p:cNvPr id="429" name="P ≠ NP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8702" marR="58702" defTabSz="1295400">
              <a:lnSpc>
                <a:spcPts val="3900"/>
              </a:lnSpc>
              <a:buClr>
                <a:srgbClr val="0048AA"/>
              </a:buClr>
              <a:tabLst/>
              <a:defRPr>
                <a:solidFill>
                  <a:srgbClr val="000000"/>
                </a:solidFill>
                <a:uFill>
                  <a:solidFill>
                    <a:srgbClr val="0048AA"/>
                  </a:solidFill>
                </a:uFill>
              </a:defRPr>
            </a:pPr>
            <a:r>
              <a:rPr b="1">
                <a:latin typeface="Lucida Grande"/>
                <a:ea typeface="Lucida Grande"/>
                <a:cs typeface="Lucida Grande"/>
                <a:sym typeface="Lucida Grande"/>
              </a:rPr>
              <a:t>P</a:t>
            </a:r>
            <a:r>
              <a:t> ≠ </a:t>
            </a:r>
            <a:r>
              <a:rPr b="1">
                <a:latin typeface="Lucida Grande"/>
                <a:ea typeface="Lucida Grande"/>
                <a:cs typeface="Lucida Grande"/>
                <a:sym typeface="Lucida Grande"/>
              </a:rPr>
              <a:t>NP</a:t>
            </a:r>
          </a:p>
        </p:txBody>
      </p:sp>
      <p:sp>
        <p:nvSpPr>
          <p:cNvPr id="43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55</a:t>
            </a:fld>
            <a:endParaRPr/>
          </a:p>
        </p:txBody>
      </p:sp>
      <p:grpSp>
        <p:nvGrpSpPr>
          <p:cNvPr id="433" name="Group"/>
          <p:cNvGrpSpPr/>
          <p:nvPr/>
        </p:nvGrpSpPr>
        <p:grpSpPr>
          <a:xfrm>
            <a:off x="1204086" y="2184400"/>
            <a:ext cx="10798945" cy="2667000"/>
            <a:chOff x="0" y="0"/>
            <a:chExt cx="10798944" cy="2667000"/>
          </a:xfrm>
        </p:grpSpPr>
        <p:sp>
          <p:nvSpPr>
            <p:cNvPr id="431" name="“ I conjecture that there is no good algorithm for the traveling salesman…"/>
            <p:cNvSpPr/>
            <p:nvPr/>
          </p:nvSpPr>
          <p:spPr>
            <a:xfrm>
              <a:off x="0" y="0"/>
              <a:ext cx="9499600" cy="266700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round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266700" tIns="266700" rIns="266700" bIns="266700" numCol="1" anchor="t">
              <a:noAutofit/>
            </a:bodyPr>
            <a:lstStyle/>
            <a:p>
              <a:pPr marL="7224" marR="7224" algn="l" defTabSz="1295400">
                <a:lnSpc>
                  <a:spcPct val="150000"/>
                </a:lnSpc>
                <a:buClrTx/>
                <a:buFontTx/>
                <a:tabLst/>
                <a:defRPr sz="2400" i="1">
                  <a:solidFill>
                    <a:srgbClr val="005493"/>
                  </a:solidFill>
                  <a:uFill>
                    <a:solidFill>
                      <a:srgbClr val="0048AA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r>
                <a:rPr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rPr>
                <a:t>“ I conjecture that there is no good algorithm for the traveling salesman</a:t>
              </a:r>
            </a:p>
            <a:p>
              <a:pPr marL="7224" marR="7224" algn="l" defTabSz="1295400">
                <a:lnSpc>
                  <a:spcPct val="150000"/>
                </a:lnSpc>
                <a:buClrTx/>
                <a:buFontTx/>
                <a:tabLst/>
                <a:defRPr sz="2400" i="1">
                  <a:solidFill>
                    <a:srgbClr val="005493"/>
                  </a:solidFill>
                  <a:uFill>
                    <a:solidFill>
                      <a:srgbClr val="0048AA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r>
                <a:rPr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rPr>
                <a:t>   problem. My reasons are the same as for any mathematical conjecture:  (i) It is a legitimate mathematical possibility and (ii) I do not know.”  </a:t>
              </a:r>
            </a:p>
            <a:p>
              <a:pPr marL="7224" marR="7224" algn="l" defTabSz="1295400">
                <a:lnSpc>
                  <a:spcPct val="150000"/>
                </a:lnSpc>
                <a:buClrTx/>
                <a:buFontTx/>
                <a:tabLst/>
                <a:defRPr sz="2400" i="1">
                  <a:solidFill>
                    <a:srgbClr val="005493"/>
                  </a:solidFill>
                  <a:uFill>
                    <a:solidFill>
                      <a:srgbClr val="0048AA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r>
                <a:rPr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rPr>
                <a:t>           </a:t>
              </a:r>
              <a:r>
                <a:t> —   Jack Edmonds 1966</a:t>
              </a:r>
            </a:p>
          </p:txBody>
        </p:sp>
        <p:pic>
          <p:nvPicPr>
            <p:cNvPr id="432" name="edmonds.jpg" descr="edmonds.jpg"/>
            <p:cNvPicPr>
              <a:picLocks noChangeAspect="1"/>
            </p:cNvPicPr>
            <p:nvPr/>
          </p:nvPicPr>
          <p:blipFill>
            <a:blip r:embed="rId2"/>
            <a:srcRect l="2766" t="1168" r="4826" b="28679"/>
            <a:stretch>
              <a:fillRect/>
            </a:stretch>
          </p:blipFill>
          <p:spPr>
            <a:xfrm>
              <a:off x="9768259" y="677664"/>
              <a:ext cx="1030686" cy="12354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4" h="21595" extrusionOk="0">
                  <a:moveTo>
                    <a:pt x="5147" y="0"/>
                  </a:moveTo>
                  <a:cubicBezTo>
                    <a:pt x="3668" y="0"/>
                    <a:pt x="2919" y="-1"/>
                    <a:pt x="2129" y="209"/>
                  </a:cubicBezTo>
                  <a:cubicBezTo>
                    <a:pt x="1257" y="473"/>
                    <a:pt x="567" y="1049"/>
                    <a:pt x="249" y="1776"/>
                  </a:cubicBezTo>
                  <a:cubicBezTo>
                    <a:pt x="-3" y="2441"/>
                    <a:pt x="0" y="3063"/>
                    <a:pt x="0" y="4294"/>
                  </a:cubicBezTo>
                  <a:lnTo>
                    <a:pt x="0" y="17281"/>
                  </a:lnTo>
                  <a:cubicBezTo>
                    <a:pt x="0" y="18532"/>
                    <a:pt x="-3" y="19155"/>
                    <a:pt x="249" y="19820"/>
                  </a:cubicBezTo>
                  <a:cubicBezTo>
                    <a:pt x="567" y="20547"/>
                    <a:pt x="1257" y="21123"/>
                    <a:pt x="2129" y="21387"/>
                  </a:cubicBezTo>
                  <a:cubicBezTo>
                    <a:pt x="2925" y="21598"/>
                    <a:pt x="3670" y="21596"/>
                    <a:pt x="5147" y="21596"/>
                  </a:cubicBezTo>
                  <a:lnTo>
                    <a:pt x="16422" y="21596"/>
                  </a:lnTo>
                  <a:cubicBezTo>
                    <a:pt x="17921" y="21596"/>
                    <a:pt x="18669" y="21598"/>
                    <a:pt x="19465" y="21387"/>
                  </a:cubicBezTo>
                  <a:cubicBezTo>
                    <a:pt x="20337" y="21123"/>
                    <a:pt x="21027" y="20547"/>
                    <a:pt x="21345" y="19820"/>
                  </a:cubicBezTo>
                  <a:cubicBezTo>
                    <a:pt x="21597" y="19155"/>
                    <a:pt x="21594" y="18533"/>
                    <a:pt x="21594" y="17302"/>
                  </a:cubicBezTo>
                  <a:lnTo>
                    <a:pt x="21594" y="4315"/>
                  </a:lnTo>
                  <a:cubicBezTo>
                    <a:pt x="21594" y="3064"/>
                    <a:pt x="21597" y="2441"/>
                    <a:pt x="21345" y="1776"/>
                  </a:cubicBezTo>
                  <a:cubicBezTo>
                    <a:pt x="21027" y="1049"/>
                    <a:pt x="20337" y="473"/>
                    <a:pt x="19465" y="209"/>
                  </a:cubicBezTo>
                  <a:cubicBezTo>
                    <a:pt x="18669" y="-2"/>
                    <a:pt x="17924" y="0"/>
                    <a:pt x="16447" y="0"/>
                  </a:cubicBezTo>
                  <a:lnTo>
                    <a:pt x="5172" y="0"/>
                  </a:lnTo>
                  <a:lnTo>
                    <a:pt x="5147" y="0"/>
                  </a:lnTo>
                  <a:close/>
                </a:path>
              </a:pathLst>
            </a:custGeom>
            <a:ln w="12700" cap="flat">
              <a:noFill/>
              <a:round/>
            </a:ln>
            <a:effectLst/>
          </p:spPr>
        </p:pic>
      </p:grpSp>
      <p:grpSp>
        <p:nvGrpSpPr>
          <p:cNvPr id="436" name="Group"/>
          <p:cNvGrpSpPr/>
          <p:nvPr/>
        </p:nvGrpSpPr>
        <p:grpSpPr>
          <a:xfrm>
            <a:off x="1206500" y="5194300"/>
            <a:ext cx="10885120" cy="3149600"/>
            <a:chOff x="0" y="0"/>
            <a:chExt cx="10885119" cy="3149600"/>
          </a:xfrm>
        </p:grpSpPr>
        <p:sp>
          <p:nvSpPr>
            <p:cNvPr id="434" name="“ In my view, there is no way to even make intelligent guesses about the…"/>
            <p:cNvSpPr/>
            <p:nvPr/>
          </p:nvSpPr>
          <p:spPr>
            <a:xfrm>
              <a:off x="0" y="0"/>
              <a:ext cx="9499600" cy="314960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round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266700" tIns="266700" rIns="266700" bIns="266700" numCol="1" anchor="t">
              <a:noAutofit/>
            </a:bodyPr>
            <a:lstStyle/>
            <a:p>
              <a:pPr marL="7224" marR="7224" algn="l" defTabSz="1295400">
                <a:lnSpc>
                  <a:spcPct val="150000"/>
                </a:lnSpc>
                <a:buClrTx/>
                <a:buFontTx/>
                <a:tabLst/>
                <a:defRPr sz="2400" i="1">
                  <a:solidFill>
                    <a:srgbClr val="005493"/>
                  </a:solidFill>
                  <a:uFill>
                    <a:solidFill>
                      <a:srgbClr val="0048AA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r>
                <a:rPr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rPr>
                <a:t>“ In my view, there is no way to even make intelligent guesses about the</a:t>
              </a:r>
            </a:p>
            <a:p>
              <a:pPr marL="7224" marR="7224" algn="l" defTabSz="1295400">
                <a:lnSpc>
                  <a:spcPct val="150000"/>
                </a:lnSpc>
                <a:buClrTx/>
                <a:buFontTx/>
                <a:tabLst/>
                <a:defRPr sz="2400" i="1">
                  <a:solidFill>
                    <a:srgbClr val="005493"/>
                  </a:solidFill>
                  <a:uFill>
                    <a:solidFill>
                      <a:srgbClr val="0048AA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r>
                <a:rPr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rPr>
                <a:t>   answer to any of these questions. If I had to bet now, I would bet that</a:t>
              </a:r>
            </a:p>
            <a:p>
              <a:pPr marL="7224" marR="7224" algn="l" defTabSz="1295400">
                <a:lnSpc>
                  <a:spcPct val="150000"/>
                </a:lnSpc>
                <a:buClrTx/>
                <a:buFontTx/>
                <a:tabLst/>
                <a:defRPr sz="2400" i="1">
                  <a:solidFill>
                    <a:srgbClr val="005493"/>
                  </a:solidFill>
                  <a:uFill>
                    <a:solidFill>
                      <a:srgbClr val="0048AA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r>
                <a:rPr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rPr>
                <a:t>   P is not equal to NP. I estimate the half-life of this problem at 25–50</a:t>
              </a:r>
            </a:p>
            <a:p>
              <a:pPr marL="7224" marR="7224" algn="l" defTabSz="1295400">
                <a:lnSpc>
                  <a:spcPct val="150000"/>
                </a:lnSpc>
                <a:buClrTx/>
                <a:buFontTx/>
                <a:tabLst/>
                <a:defRPr sz="2400" i="1">
                  <a:solidFill>
                    <a:srgbClr val="005493"/>
                  </a:solidFill>
                  <a:uFill>
                    <a:solidFill>
                      <a:srgbClr val="0048AA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r>
                <a:rPr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rPr>
                <a:t>  more years, but I wouldn’t bet on it being solved before 2100. ”</a:t>
              </a:r>
            </a:p>
            <a:p>
              <a:pPr marL="7224" marR="7224" algn="l" defTabSz="1295400">
                <a:lnSpc>
                  <a:spcPct val="150000"/>
                </a:lnSpc>
                <a:buClrTx/>
                <a:buFontTx/>
                <a:tabLst/>
                <a:defRPr sz="2400" i="1">
                  <a:solidFill>
                    <a:srgbClr val="005493"/>
                  </a:solidFill>
                  <a:uFill>
                    <a:solidFill>
                      <a:srgbClr val="0048AA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r>
                <a:rPr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rPr>
                <a:t>           </a:t>
              </a:r>
              <a:r>
                <a:t> —   Bob Tarjan (2002)</a:t>
              </a:r>
            </a:p>
          </p:txBody>
        </p:sp>
        <p:pic>
          <p:nvPicPr>
            <p:cNvPr id="435" name="Image" descr="Image"/>
            <p:cNvPicPr>
              <a:picLocks noChangeAspect="1"/>
            </p:cNvPicPr>
            <p:nvPr/>
          </p:nvPicPr>
          <p:blipFill>
            <a:blip r:embed="rId3"/>
            <a:srcRect r="16" b="8680"/>
            <a:stretch>
              <a:fillRect/>
            </a:stretch>
          </p:blipFill>
          <p:spPr>
            <a:xfrm>
              <a:off x="9856022" y="872926"/>
              <a:ext cx="1029098" cy="14037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114" y="0"/>
                  </a:moveTo>
                  <a:cubicBezTo>
                    <a:pt x="4356" y="0"/>
                    <a:pt x="3464" y="2"/>
                    <a:pt x="2524" y="220"/>
                  </a:cubicBezTo>
                  <a:cubicBezTo>
                    <a:pt x="1490" y="496"/>
                    <a:pt x="676" y="1092"/>
                    <a:pt x="300" y="1850"/>
                  </a:cubicBezTo>
                  <a:cubicBezTo>
                    <a:pt x="0" y="2543"/>
                    <a:pt x="0" y="3198"/>
                    <a:pt x="0" y="4482"/>
                  </a:cubicBezTo>
                  <a:lnTo>
                    <a:pt x="0" y="17099"/>
                  </a:lnTo>
                  <a:cubicBezTo>
                    <a:pt x="0" y="18404"/>
                    <a:pt x="0" y="19051"/>
                    <a:pt x="300" y="19744"/>
                  </a:cubicBezTo>
                  <a:cubicBezTo>
                    <a:pt x="676" y="20502"/>
                    <a:pt x="1490" y="21104"/>
                    <a:pt x="2524" y="21380"/>
                  </a:cubicBezTo>
                  <a:cubicBezTo>
                    <a:pt x="3469" y="21600"/>
                    <a:pt x="4362" y="21600"/>
                    <a:pt x="6114" y="21600"/>
                  </a:cubicBezTo>
                  <a:lnTo>
                    <a:pt x="15461" y="21600"/>
                  </a:lnTo>
                  <a:cubicBezTo>
                    <a:pt x="17240" y="21600"/>
                    <a:pt x="18131" y="21600"/>
                    <a:pt x="19076" y="21380"/>
                  </a:cubicBezTo>
                  <a:cubicBezTo>
                    <a:pt x="20110" y="21104"/>
                    <a:pt x="20924" y="20502"/>
                    <a:pt x="21300" y="19744"/>
                  </a:cubicBezTo>
                  <a:cubicBezTo>
                    <a:pt x="21600" y="19051"/>
                    <a:pt x="21600" y="18402"/>
                    <a:pt x="21600" y="17118"/>
                  </a:cubicBezTo>
                  <a:lnTo>
                    <a:pt x="21600" y="4501"/>
                  </a:lnTo>
                  <a:cubicBezTo>
                    <a:pt x="21600" y="3196"/>
                    <a:pt x="21600" y="2543"/>
                    <a:pt x="21300" y="1850"/>
                  </a:cubicBezTo>
                  <a:cubicBezTo>
                    <a:pt x="20924" y="1092"/>
                    <a:pt x="20110" y="496"/>
                    <a:pt x="19076" y="220"/>
                  </a:cubicBezTo>
                  <a:cubicBezTo>
                    <a:pt x="18131" y="0"/>
                    <a:pt x="17246" y="0"/>
                    <a:pt x="15494" y="0"/>
                  </a:cubicBezTo>
                  <a:lnTo>
                    <a:pt x="6114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1696095853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3" grpId="0" animBg="1" advAuto="0"/>
      <p:bldP spid="436" grpId="0" animBg="1" advAuto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Line"/>
          <p:cNvSpPr/>
          <p:nvPr/>
        </p:nvSpPr>
        <p:spPr>
          <a:xfrm flipV="1">
            <a:off x="825500" y="990572"/>
            <a:ext cx="11366500" cy="28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39" name="Possible outcom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Possible outcomes</a:t>
            </a:r>
          </a:p>
        </p:txBody>
      </p:sp>
      <p:sp>
        <p:nvSpPr>
          <p:cNvPr id="440" name="P ≠ NP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8702" marR="58702" defTabSz="1295400">
              <a:lnSpc>
                <a:spcPts val="3900"/>
              </a:lnSpc>
              <a:buClr>
                <a:srgbClr val="0048AA"/>
              </a:buClr>
              <a:tabLst/>
              <a:defRPr>
                <a:solidFill>
                  <a:srgbClr val="000000"/>
                </a:solidFill>
                <a:uFill>
                  <a:solidFill>
                    <a:srgbClr val="0048AA"/>
                  </a:solidFill>
                </a:uFill>
              </a:defRPr>
            </a:pPr>
            <a:r>
              <a:rPr b="1">
                <a:latin typeface="Lucida Grande"/>
                <a:ea typeface="Lucida Grande"/>
                <a:cs typeface="Lucida Grande"/>
                <a:sym typeface="Lucida Grande"/>
              </a:rPr>
              <a:t>P</a:t>
            </a:r>
            <a:r>
              <a:t> ≠ </a:t>
            </a:r>
            <a:r>
              <a:rPr b="1">
                <a:latin typeface="Lucida Grande"/>
                <a:ea typeface="Lucida Grande"/>
                <a:cs typeface="Lucida Grande"/>
                <a:sym typeface="Lucida Grande"/>
              </a:rPr>
              <a:t>NP</a:t>
            </a:r>
          </a:p>
        </p:txBody>
      </p:sp>
      <p:sp>
        <p:nvSpPr>
          <p:cNvPr id="4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56</a:t>
            </a:fld>
            <a:endParaRPr/>
          </a:p>
        </p:txBody>
      </p:sp>
      <p:grpSp>
        <p:nvGrpSpPr>
          <p:cNvPr id="444" name="Group"/>
          <p:cNvGrpSpPr/>
          <p:nvPr/>
        </p:nvGrpSpPr>
        <p:grpSpPr>
          <a:xfrm>
            <a:off x="1206500" y="3149600"/>
            <a:ext cx="10884981" cy="4191001"/>
            <a:chOff x="0" y="0"/>
            <a:chExt cx="10884980" cy="4191000"/>
          </a:xfrm>
        </p:grpSpPr>
        <p:sp>
          <p:nvSpPr>
            <p:cNvPr id="442" name="“ We seem to be missing even the most basic understanding of the…"/>
            <p:cNvSpPr/>
            <p:nvPr/>
          </p:nvSpPr>
          <p:spPr>
            <a:xfrm>
              <a:off x="0" y="0"/>
              <a:ext cx="9499600" cy="419100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round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266700" tIns="266700" rIns="266700" bIns="266700" numCol="1" anchor="t">
              <a:noAutofit/>
            </a:bodyPr>
            <a:lstStyle/>
            <a:p>
              <a:pPr marL="7224" marR="7224" algn="l" defTabSz="1295400">
                <a:lnSpc>
                  <a:spcPct val="150000"/>
                </a:lnSpc>
                <a:buClrTx/>
                <a:buFontTx/>
                <a:tabLst/>
                <a:defRPr sz="2400" i="1">
                  <a:solidFill>
                    <a:srgbClr val="005493"/>
                  </a:solidFill>
                  <a:uFill>
                    <a:solidFill>
                      <a:srgbClr val="0048AA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r>
                <a:rPr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rPr>
                <a:t>“ We seem to be missing even the most basic understanding of the</a:t>
              </a:r>
            </a:p>
            <a:p>
              <a:pPr marL="7224" marR="7224" algn="l" defTabSz="1295400">
                <a:lnSpc>
                  <a:spcPct val="150000"/>
                </a:lnSpc>
                <a:buClrTx/>
                <a:buFontTx/>
                <a:tabLst/>
                <a:defRPr sz="2400" i="1">
                  <a:solidFill>
                    <a:srgbClr val="005493"/>
                  </a:solidFill>
                  <a:uFill>
                    <a:solidFill>
                      <a:srgbClr val="0048AA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r>
                <a:rPr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rPr>
                <a:t>   nature of its difficulty…. All approaches tried so far probably </a:t>
              </a:r>
              <a:r>
                <a:rPr i="0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rPr>
                <a:t>(</a:t>
              </a:r>
              <a:r>
                <a:rPr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rPr>
                <a:t>in</a:t>
              </a:r>
              <a:br>
                <a:rPr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rPr>
              </a:br>
              <a:r>
                <a:rPr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rPr>
                <a:t>   some cases, provably) have failed. In this sense P =NP is different</a:t>
              </a:r>
            </a:p>
            <a:p>
              <a:pPr marL="7224" marR="7224" algn="l" defTabSz="1295400">
                <a:lnSpc>
                  <a:spcPct val="150000"/>
                </a:lnSpc>
                <a:buClrTx/>
                <a:buFontTx/>
                <a:tabLst/>
                <a:defRPr sz="2400" i="1">
                  <a:solidFill>
                    <a:srgbClr val="005493"/>
                  </a:solidFill>
                  <a:uFill>
                    <a:solidFill>
                      <a:srgbClr val="0048AA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r>
                <a:rPr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rPr>
                <a:t>   from many other major mathematical problems on which a gradual</a:t>
              </a:r>
            </a:p>
            <a:p>
              <a:pPr marL="7224" marR="7224" algn="l" defTabSz="1295400">
                <a:lnSpc>
                  <a:spcPct val="150000"/>
                </a:lnSpc>
                <a:buClrTx/>
                <a:buFontTx/>
                <a:tabLst/>
                <a:defRPr sz="2400" i="1">
                  <a:solidFill>
                    <a:srgbClr val="005493"/>
                  </a:solidFill>
                  <a:uFill>
                    <a:solidFill>
                      <a:srgbClr val="0048AA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r>
                <a:rPr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rPr>
                <a:t>   progress was being constantly done (sometimes for centuries)</a:t>
              </a:r>
            </a:p>
            <a:p>
              <a:pPr marL="7224" marR="7224" algn="l" defTabSz="1295400">
                <a:lnSpc>
                  <a:spcPct val="150000"/>
                </a:lnSpc>
                <a:buClrTx/>
                <a:buFontTx/>
                <a:tabLst/>
                <a:defRPr sz="2400" i="1">
                  <a:solidFill>
                    <a:srgbClr val="005493"/>
                  </a:solidFill>
                  <a:uFill>
                    <a:solidFill>
                      <a:srgbClr val="0048AA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r>
                <a:rPr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rPr>
                <a:t>  whereupon they yielded, either completely or partially. ”</a:t>
              </a:r>
            </a:p>
            <a:p>
              <a:pPr marL="7224" marR="7224" algn="l" defTabSz="1295400">
                <a:lnSpc>
                  <a:spcPct val="150000"/>
                </a:lnSpc>
                <a:buClrTx/>
                <a:buFontTx/>
                <a:tabLst/>
                <a:defRPr sz="2400" i="1">
                  <a:solidFill>
                    <a:srgbClr val="005493"/>
                  </a:solidFill>
                  <a:uFill>
                    <a:solidFill>
                      <a:srgbClr val="0048AA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r>
                <a:rPr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rPr>
                <a:t>           </a:t>
              </a:r>
              <a:r>
                <a:t> —   Alexander Razborov (2002)</a:t>
              </a:r>
            </a:p>
          </p:txBody>
        </p:sp>
        <p:pic>
          <p:nvPicPr>
            <p:cNvPr id="443" name="Image" descr="Image"/>
            <p:cNvPicPr>
              <a:picLocks noChangeAspect="1"/>
            </p:cNvPicPr>
            <p:nvPr/>
          </p:nvPicPr>
          <p:blipFill>
            <a:blip r:embed="rId3"/>
            <a:srcRect b="4081"/>
            <a:stretch>
              <a:fillRect/>
            </a:stretch>
          </p:blipFill>
          <p:spPr>
            <a:xfrm>
              <a:off x="9856022" y="1351756"/>
              <a:ext cx="1028959" cy="14874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7" h="21598" extrusionOk="0">
                  <a:moveTo>
                    <a:pt x="6854" y="0"/>
                  </a:moveTo>
                  <a:cubicBezTo>
                    <a:pt x="4880" y="0"/>
                    <a:pt x="3885" y="-1"/>
                    <a:pt x="2832" y="230"/>
                  </a:cubicBezTo>
                  <a:cubicBezTo>
                    <a:pt x="1672" y="522"/>
                    <a:pt x="755" y="1157"/>
                    <a:pt x="333" y="1959"/>
                  </a:cubicBezTo>
                  <a:cubicBezTo>
                    <a:pt x="-3" y="2692"/>
                    <a:pt x="0" y="3383"/>
                    <a:pt x="0" y="4742"/>
                  </a:cubicBezTo>
                  <a:lnTo>
                    <a:pt x="0" y="16832"/>
                  </a:lnTo>
                  <a:cubicBezTo>
                    <a:pt x="0" y="18213"/>
                    <a:pt x="-3" y="18906"/>
                    <a:pt x="333" y="19639"/>
                  </a:cubicBezTo>
                  <a:cubicBezTo>
                    <a:pt x="755" y="20441"/>
                    <a:pt x="1672" y="21070"/>
                    <a:pt x="2832" y="21362"/>
                  </a:cubicBezTo>
                  <a:cubicBezTo>
                    <a:pt x="3891" y="21594"/>
                    <a:pt x="4890" y="21598"/>
                    <a:pt x="6854" y="21598"/>
                  </a:cubicBezTo>
                  <a:lnTo>
                    <a:pt x="14709" y="21598"/>
                  </a:lnTo>
                  <a:cubicBezTo>
                    <a:pt x="16704" y="21598"/>
                    <a:pt x="17706" y="21594"/>
                    <a:pt x="18765" y="21362"/>
                  </a:cubicBezTo>
                  <a:cubicBezTo>
                    <a:pt x="19925" y="21070"/>
                    <a:pt x="20834" y="20441"/>
                    <a:pt x="21256" y="19639"/>
                  </a:cubicBezTo>
                  <a:cubicBezTo>
                    <a:pt x="21591" y="18906"/>
                    <a:pt x="21597" y="18214"/>
                    <a:pt x="21597" y="16855"/>
                  </a:cubicBezTo>
                  <a:lnTo>
                    <a:pt x="21597" y="4760"/>
                  </a:lnTo>
                  <a:cubicBezTo>
                    <a:pt x="21597" y="3380"/>
                    <a:pt x="21591" y="2692"/>
                    <a:pt x="21256" y="1959"/>
                  </a:cubicBezTo>
                  <a:cubicBezTo>
                    <a:pt x="20834" y="1157"/>
                    <a:pt x="19925" y="522"/>
                    <a:pt x="18765" y="230"/>
                  </a:cubicBezTo>
                  <a:cubicBezTo>
                    <a:pt x="17706" y="-2"/>
                    <a:pt x="16707" y="0"/>
                    <a:pt x="14742" y="0"/>
                  </a:cubicBezTo>
                  <a:lnTo>
                    <a:pt x="6854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2983397911"/>
      </p:ext>
    </p:extLst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Line"/>
          <p:cNvSpPr/>
          <p:nvPr/>
        </p:nvSpPr>
        <p:spPr>
          <a:xfrm flipV="1">
            <a:off x="825500" y="990572"/>
            <a:ext cx="11366500" cy="28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49" name="Possible outcom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Possible outcomes</a:t>
            </a:r>
          </a:p>
        </p:txBody>
      </p:sp>
      <p:sp>
        <p:nvSpPr>
          <p:cNvPr id="450" name="P = NP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8702" marR="58702" defTabSz="1295400">
              <a:lnSpc>
                <a:spcPts val="3900"/>
              </a:lnSpc>
              <a:buClr>
                <a:srgbClr val="0048AA"/>
              </a:buClr>
              <a:tabLst/>
              <a:defRPr>
                <a:solidFill>
                  <a:srgbClr val="000000"/>
                </a:solidFill>
                <a:uFill>
                  <a:solidFill>
                    <a:srgbClr val="0048AA"/>
                  </a:solidFill>
                </a:uFill>
              </a:defRPr>
            </a:pPr>
            <a:r>
              <a:rPr b="1">
                <a:latin typeface="Lucida Grande"/>
                <a:ea typeface="Lucida Grande"/>
                <a:cs typeface="Lucida Grande"/>
                <a:sym typeface="Lucida Grande"/>
              </a:rPr>
              <a:t>P</a:t>
            </a:r>
            <a:r>
              <a:t> = </a:t>
            </a:r>
            <a:r>
              <a:rPr b="1">
                <a:latin typeface="Lucida Grande"/>
                <a:ea typeface="Lucida Grande"/>
                <a:cs typeface="Lucida Grande"/>
                <a:sym typeface="Lucida Grande"/>
              </a:rPr>
              <a:t>NP</a:t>
            </a:r>
          </a:p>
        </p:txBody>
      </p:sp>
      <p:sp>
        <p:nvSpPr>
          <p:cNvPr id="45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57</a:t>
            </a:fld>
            <a:endParaRPr/>
          </a:p>
        </p:txBody>
      </p:sp>
      <p:grpSp>
        <p:nvGrpSpPr>
          <p:cNvPr id="454" name="Group"/>
          <p:cNvGrpSpPr/>
          <p:nvPr/>
        </p:nvGrpSpPr>
        <p:grpSpPr>
          <a:xfrm>
            <a:off x="1193800" y="2260600"/>
            <a:ext cx="11123982" cy="3647404"/>
            <a:chOff x="0" y="0"/>
            <a:chExt cx="11123981" cy="3647403"/>
          </a:xfrm>
        </p:grpSpPr>
        <p:sp>
          <p:nvSpPr>
            <p:cNvPr id="452" name="“  I think that in this respect I am on the loony fringe of the mathematical…"/>
            <p:cNvSpPr/>
            <p:nvPr/>
          </p:nvSpPr>
          <p:spPr>
            <a:xfrm>
              <a:off x="0" y="0"/>
              <a:ext cx="9499600" cy="364740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round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266700" tIns="266700" rIns="266700" bIns="266700" numCol="1" anchor="t">
              <a:noAutofit/>
            </a:bodyPr>
            <a:lstStyle/>
            <a:p>
              <a:pPr marL="7224" marR="7224" algn="l" defTabSz="1295400">
                <a:lnSpc>
                  <a:spcPct val="150000"/>
                </a:lnSpc>
                <a:buClrTx/>
                <a:buFontTx/>
                <a:tabLst/>
                <a:defRPr sz="2400" i="1">
                  <a:solidFill>
                    <a:srgbClr val="005493"/>
                  </a:solidFill>
                  <a:uFill>
                    <a:solidFill>
                      <a:srgbClr val="0048AA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r>
                <a:rPr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rPr>
                <a:t>“  I think that in this respect I am on the loony fringe of the mathematical</a:t>
              </a:r>
            </a:p>
            <a:p>
              <a:pPr marL="7224" marR="7224" algn="l" defTabSz="1295400">
                <a:lnSpc>
                  <a:spcPct val="150000"/>
                </a:lnSpc>
                <a:buClrTx/>
                <a:buFontTx/>
                <a:tabLst/>
                <a:defRPr sz="2400" i="1">
                  <a:solidFill>
                    <a:srgbClr val="005493"/>
                  </a:solidFill>
                  <a:uFill>
                    <a:solidFill>
                      <a:srgbClr val="0048AA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r>
                <a:rPr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rPr>
                <a:t>    community: I think (not too strongly!) that P=NP and this will be</a:t>
              </a:r>
            </a:p>
            <a:p>
              <a:pPr marL="7224" marR="7224" algn="l" defTabSz="1295400">
                <a:lnSpc>
                  <a:spcPct val="150000"/>
                </a:lnSpc>
                <a:buClrTx/>
                <a:buFontTx/>
                <a:tabLst/>
                <a:defRPr sz="2400" i="1">
                  <a:solidFill>
                    <a:srgbClr val="005493"/>
                  </a:solidFill>
                  <a:uFill>
                    <a:solidFill>
                      <a:srgbClr val="0048AA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r>
                <a:rPr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rPr>
                <a:t>    proved within twenty years. Some years ago, Charles Read and I</a:t>
              </a:r>
            </a:p>
            <a:p>
              <a:pPr marL="7224" marR="7224" algn="l" defTabSz="1295400">
                <a:lnSpc>
                  <a:spcPct val="150000"/>
                </a:lnSpc>
                <a:buClrTx/>
                <a:buFontTx/>
                <a:tabLst/>
                <a:defRPr sz="2400" i="1">
                  <a:solidFill>
                    <a:srgbClr val="005493"/>
                  </a:solidFill>
                  <a:uFill>
                    <a:solidFill>
                      <a:srgbClr val="0048AA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r>
                <a:rPr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rPr>
                <a:t>    worked on it quite bit, and we even had a celebratory dinner in a</a:t>
              </a:r>
            </a:p>
            <a:p>
              <a:pPr marL="7224" marR="7224" algn="l" defTabSz="1295400">
                <a:lnSpc>
                  <a:spcPct val="150000"/>
                </a:lnSpc>
                <a:buClrTx/>
                <a:buFontTx/>
                <a:tabLst/>
                <a:defRPr sz="2400" i="1">
                  <a:solidFill>
                    <a:srgbClr val="005493"/>
                  </a:solidFill>
                  <a:uFill>
                    <a:solidFill>
                      <a:srgbClr val="0048AA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r>
                <a:rPr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rPr>
                <a:t>    good restaurant before we found an absolutely fatal mistake. ”</a:t>
              </a:r>
              <a:br>
                <a:rPr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rPr>
              </a:br>
              <a:r>
                <a:rPr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rPr>
                <a:t> </a:t>
              </a:r>
              <a:r>
                <a:t>     —   Béla Bollobás (2002)</a:t>
              </a:r>
            </a:p>
          </p:txBody>
        </p:sp>
        <p:pic>
          <p:nvPicPr>
            <p:cNvPr id="453" name="Image" descr="Image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9859757" y="1136963"/>
              <a:ext cx="1264225" cy="13734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929" y="0"/>
                  </a:moveTo>
                  <a:cubicBezTo>
                    <a:pt x="3498" y="0"/>
                    <a:pt x="2771" y="2"/>
                    <a:pt x="2007" y="225"/>
                  </a:cubicBezTo>
                  <a:cubicBezTo>
                    <a:pt x="1165" y="507"/>
                    <a:pt x="503" y="1116"/>
                    <a:pt x="197" y="1891"/>
                  </a:cubicBezTo>
                  <a:cubicBezTo>
                    <a:pt x="86" y="2211"/>
                    <a:pt x="33" y="2535"/>
                    <a:pt x="0" y="2902"/>
                  </a:cubicBezTo>
                  <a:lnTo>
                    <a:pt x="0" y="18692"/>
                  </a:lnTo>
                  <a:cubicBezTo>
                    <a:pt x="33" y="19061"/>
                    <a:pt x="86" y="19388"/>
                    <a:pt x="197" y="19709"/>
                  </a:cubicBezTo>
                  <a:cubicBezTo>
                    <a:pt x="503" y="20484"/>
                    <a:pt x="1165" y="21093"/>
                    <a:pt x="2007" y="21375"/>
                  </a:cubicBezTo>
                  <a:cubicBezTo>
                    <a:pt x="2776" y="21600"/>
                    <a:pt x="3503" y="21600"/>
                    <a:pt x="4929" y="21600"/>
                  </a:cubicBezTo>
                  <a:lnTo>
                    <a:pt x="16651" y="21600"/>
                  </a:lnTo>
                  <a:cubicBezTo>
                    <a:pt x="18099" y="21600"/>
                    <a:pt x="18824" y="21600"/>
                    <a:pt x="19593" y="21375"/>
                  </a:cubicBezTo>
                  <a:cubicBezTo>
                    <a:pt x="20435" y="21093"/>
                    <a:pt x="21097" y="20484"/>
                    <a:pt x="21403" y="19709"/>
                  </a:cubicBezTo>
                  <a:cubicBezTo>
                    <a:pt x="21514" y="19389"/>
                    <a:pt x="21567" y="19065"/>
                    <a:pt x="21600" y="18698"/>
                  </a:cubicBezTo>
                  <a:lnTo>
                    <a:pt x="21600" y="2908"/>
                  </a:lnTo>
                  <a:cubicBezTo>
                    <a:pt x="21567" y="2539"/>
                    <a:pt x="21514" y="2212"/>
                    <a:pt x="21403" y="1891"/>
                  </a:cubicBezTo>
                  <a:cubicBezTo>
                    <a:pt x="21097" y="1116"/>
                    <a:pt x="20435" y="507"/>
                    <a:pt x="19593" y="225"/>
                  </a:cubicBezTo>
                  <a:cubicBezTo>
                    <a:pt x="18824" y="0"/>
                    <a:pt x="18097" y="0"/>
                    <a:pt x="16671" y="0"/>
                  </a:cubicBezTo>
                  <a:lnTo>
                    <a:pt x="4929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</p:grpSp>
      <p:grpSp>
        <p:nvGrpSpPr>
          <p:cNvPr id="457" name="Group"/>
          <p:cNvGrpSpPr/>
          <p:nvPr/>
        </p:nvGrpSpPr>
        <p:grpSpPr>
          <a:xfrm>
            <a:off x="1231900" y="6464300"/>
            <a:ext cx="11322391" cy="2552700"/>
            <a:chOff x="0" y="0"/>
            <a:chExt cx="11322390" cy="2552700"/>
          </a:xfrm>
        </p:grpSpPr>
        <p:sp>
          <p:nvSpPr>
            <p:cNvPr id="455" name="“ In my opinion this shouldn’t really be a hard problem; it’s just…"/>
            <p:cNvSpPr/>
            <p:nvPr/>
          </p:nvSpPr>
          <p:spPr>
            <a:xfrm>
              <a:off x="0" y="0"/>
              <a:ext cx="9499600" cy="255270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round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266700" tIns="266700" rIns="266700" bIns="266700" numCol="1" anchor="t">
              <a:noAutofit/>
            </a:bodyPr>
            <a:lstStyle/>
            <a:p>
              <a:pPr marL="7224" marR="7224" algn="l" defTabSz="1295400">
                <a:lnSpc>
                  <a:spcPct val="150000"/>
                </a:lnSpc>
                <a:buClrTx/>
                <a:buFontTx/>
                <a:tabLst/>
                <a:defRPr sz="2400" i="1">
                  <a:solidFill>
                    <a:srgbClr val="005493"/>
                  </a:solidFill>
                  <a:uFill>
                    <a:solidFill>
                      <a:srgbClr val="0048AA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r>
                <a:rPr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rPr>
                <a:t>“ In my opinion this shouldn’t really be a hard problem; it’s just</a:t>
              </a:r>
            </a:p>
            <a:p>
              <a:pPr marL="7224" marR="7224" algn="l" defTabSz="1295400">
                <a:lnSpc>
                  <a:spcPct val="150000"/>
                </a:lnSpc>
                <a:buClrTx/>
                <a:buFontTx/>
                <a:tabLst/>
                <a:defRPr sz="2400" i="1">
                  <a:solidFill>
                    <a:srgbClr val="005493"/>
                  </a:solidFill>
                  <a:uFill>
                    <a:solidFill>
                      <a:srgbClr val="0048AA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r>
                <a:rPr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rPr>
                <a:t>   that we came late to this theory, and haven’t yet developed any</a:t>
              </a:r>
            </a:p>
            <a:p>
              <a:pPr marL="7224" marR="7224" algn="l" defTabSz="1295400">
                <a:lnSpc>
                  <a:spcPct val="150000"/>
                </a:lnSpc>
                <a:buClrTx/>
                <a:buFontTx/>
                <a:tabLst/>
                <a:defRPr sz="2400" i="1">
                  <a:solidFill>
                    <a:srgbClr val="005493"/>
                  </a:solidFill>
                  <a:uFill>
                    <a:solidFill>
                      <a:srgbClr val="0048AA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r>
                <a:rPr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rPr>
                <a:t>   techniques for proving computations to be hard.  Eventually, it will</a:t>
              </a:r>
            </a:p>
            <a:p>
              <a:pPr marL="7224" marR="7224" algn="l" defTabSz="1295400">
                <a:lnSpc>
                  <a:spcPct val="150000"/>
                </a:lnSpc>
                <a:buClrTx/>
                <a:buFontTx/>
                <a:tabLst/>
                <a:defRPr sz="2400" i="1">
                  <a:solidFill>
                    <a:srgbClr val="005493"/>
                  </a:solidFill>
                  <a:uFill>
                    <a:solidFill>
                      <a:srgbClr val="0048AA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r>
                <a:rPr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rPr>
                <a:t>   just be a footnote in the books. ” </a:t>
              </a:r>
              <a:r>
                <a:t>     —   John Conway</a:t>
              </a:r>
            </a:p>
          </p:txBody>
        </p:sp>
        <p:pic>
          <p:nvPicPr>
            <p:cNvPr id="456" name="Image" descr="Image"/>
            <p:cNvPicPr>
              <a:picLocks noChangeAspect="1"/>
            </p:cNvPicPr>
            <p:nvPr/>
          </p:nvPicPr>
          <p:blipFill>
            <a:blip r:embed="rId3"/>
            <a:srcRect r="13095" b="6"/>
            <a:stretch>
              <a:fillRect/>
            </a:stretch>
          </p:blipFill>
          <p:spPr>
            <a:xfrm>
              <a:off x="9827362" y="559549"/>
              <a:ext cx="1495029" cy="14335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7" h="21597" extrusionOk="0">
                  <a:moveTo>
                    <a:pt x="4477" y="0"/>
                  </a:moveTo>
                  <a:cubicBezTo>
                    <a:pt x="3188" y="0"/>
                    <a:pt x="2540" y="-1"/>
                    <a:pt x="1851" y="227"/>
                  </a:cubicBezTo>
                  <a:cubicBezTo>
                    <a:pt x="1094" y="514"/>
                    <a:pt x="493" y="1141"/>
                    <a:pt x="217" y="1931"/>
                  </a:cubicBezTo>
                  <a:cubicBezTo>
                    <a:pt x="-2" y="2653"/>
                    <a:pt x="0" y="3331"/>
                    <a:pt x="0" y="4669"/>
                  </a:cubicBezTo>
                  <a:lnTo>
                    <a:pt x="0" y="16909"/>
                  </a:lnTo>
                  <a:cubicBezTo>
                    <a:pt x="0" y="18268"/>
                    <a:pt x="-2" y="18949"/>
                    <a:pt x="217" y="19671"/>
                  </a:cubicBezTo>
                  <a:cubicBezTo>
                    <a:pt x="493" y="20461"/>
                    <a:pt x="1094" y="21082"/>
                    <a:pt x="1851" y="21369"/>
                  </a:cubicBezTo>
                  <a:cubicBezTo>
                    <a:pt x="2544" y="21598"/>
                    <a:pt x="3193" y="21596"/>
                    <a:pt x="4477" y="21596"/>
                  </a:cubicBezTo>
                  <a:lnTo>
                    <a:pt x="17102" y="21596"/>
                  </a:lnTo>
                  <a:cubicBezTo>
                    <a:pt x="18405" y="21596"/>
                    <a:pt x="19058" y="21598"/>
                    <a:pt x="19750" y="21369"/>
                  </a:cubicBezTo>
                  <a:cubicBezTo>
                    <a:pt x="20508" y="21082"/>
                    <a:pt x="21103" y="20461"/>
                    <a:pt x="21379" y="19671"/>
                  </a:cubicBezTo>
                  <a:cubicBezTo>
                    <a:pt x="21598" y="18949"/>
                    <a:pt x="21596" y="18265"/>
                    <a:pt x="21596" y="16927"/>
                  </a:cubicBezTo>
                  <a:lnTo>
                    <a:pt x="21596" y="4687"/>
                  </a:lnTo>
                  <a:cubicBezTo>
                    <a:pt x="21596" y="3328"/>
                    <a:pt x="21598" y="2653"/>
                    <a:pt x="21379" y="1931"/>
                  </a:cubicBezTo>
                  <a:cubicBezTo>
                    <a:pt x="21103" y="1141"/>
                    <a:pt x="20508" y="514"/>
                    <a:pt x="19750" y="227"/>
                  </a:cubicBezTo>
                  <a:cubicBezTo>
                    <a:pt x="19058" y="-2"/>
                    <a:pt x="18403" y="0"/>
                    <a:pt x="17119" y="0"/>
                  </a:cubicBezTo>
                  <a:lnTo>
                    <a:pt x="4477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375953979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4" grpId="0" animBg="1" advAuto="0"/>
      <p:bldP spid="457" grpId="0" animBg="1" advAuto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Line"/>
          <p:cNvSpPr/>
          <p:nvPr/>
        </p:nvSpPr>
        <p:spPr>
          <a:xfrm flipV="1">
            <a:off x="825500" y="990572"/>
            <a:ext cx="11366500" cy="28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60" name="Other possible outcom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Other possible outcomes</a:t>
            </a:r>
          </a:p>
        </p:txBody>
      </p:sp>
      <p:sp>
        <p:nvSpPr>
          <p:cNvPr id="461" name="P = NP, but only Ω(n100) algorithm for 3-Sat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8702" marR="58702" defTabSz="1295400">
              <a:lnSpc>
                <a:spcPts val="3900"/>
              </a:lnSpc>
              <a:buClr>
                <a:srgbClr val="0048AA"/>
              </a:buClr>
              <a:tabLst/>
              <a:def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pPr>
            <a:r>
              <a:rPr b="1">
                <a:latin typeface="Lucida Grande"/>
                <a:ea typeface="Lucida Grande"/>
                <a:cs typeface="Lucida Grande"/>
                <a:sym typeface="Lucida Grande"/>
              </a:rPr>
              <a:t>P</a:t>
            </a:r>
            <a:r>
              <a:t> = </a:t>
            </a:r>
            <a:r>
              <a:rPr b="1">
                <a:latin typeface="Lucida Grande"/>
                <a:ea typeface="Lucida Grande"/>
                <a:cs typeface="Lucida Grande"/>
                <a:sym typeface="Lucida Grande"/>
              </a:rPr>
              <a:t>NP</a:t>
            </a:r>
            <a:r>
              <a:t>, but only </a:t>
            </a:r>
            <a:r>
              <a:rPr>
                <a:latin typeface="Times"/>
                <a:ea typeface="Times"/>
                <a:cs typeface="Times"/>
                <a:sym typeface="Times"/>
              </a:rPr>
              <a:t>Ω(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n</a:t>
            </a:r>
            <a:r>
              <a:rPr baseline="44499">
                <a:latin typeface="Times"/>
                <a:ea typeface="Times"/>
                <a:cs typeface="Times"/>
                <a:sym typeface="Times"/>
              </a:rPr>
              <a:t>100</a:t>
            </a:r>
            <a:r>
              <a:rPr>
                <a:latin typeface="Times"/>
                <a:ea typeface="Times"/>
                <a:cs typeface="Times"/>
                <a:sym typeface="Times"/>
              </a:rPr>
              <a:t>)</a:t>
            </a:r>
            <a:r>
              <a:t> algorithm for </a:t>
            </a:r>
            <a:r>
              <a:rPr cap="small"/>
              <a:t>3-Sat</a:t>
            </a:r>
            <a:r>
              <a:t>.</a:t>
            </a:r>
          </a:p>
          <a:p>
            <a:pPr marL="58702" marR="58702" defTabSz="1295400">
              <a:lnSpc>
                <a:spcPts val="3900"/>
              </a:lnSpc>
              <a:buClr>
                <a:srgbClr val="0048AA"/>
              </a:buClr>
              <a:tabLst/>
              <a:def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pPr>
            <a:br/>
            <a:r>
              <a:rPr b="1">
                <a:latin typeface="Lucida Grande"/>
                <a:ea typeface="Lucida Grande"/>
                <a:cs typeface="Lucida Grande"/>
                <a:sym typeface="Lucida Grande"/>
              </a:rPr>
              <a:t>P</a:t>
            </a:r>
            <a:r>
              <a:t> ≠ </a:t>
            </a:r>
            <a:r>
              <a:rPr b="1">
                <a:latin typeface="Lucida Grande"/>
                <a:ea typeface="Lucida Grande"/>
                <a:cs typeface="Lucida Grande"/>
                <a:sym typeface="Lucida Grande"/>
              </a:rPr>
              <a:t>NP</a:t>
            </a:r>
            <a:r>
              <a:t>, but with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O</a:t>
            </a:r>
            <a:r>
              <a:rPr>
                <a:latin typeface="Times"/>
                <a:ea typeface="Times"/>
                <a:cs typeface="Times"/>
                <a:sym typeface="Times"/>
              </a:rPr>
              <a:t>(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n</a:t>
            </a:r>
            <a:r>
              <a:rPr baseline="44499">
                <a:latin typeface="Times"/>
                <a:ea typeface="Times"/>
                <a:cs typeface="Times"/>
                <a:sym typeface="Times"/>
              </a:rPr>
              <a:t>log*</a:t>
            </a:r>
            <a:r>
              <a:rPr i="1" baseline="44499">
                <a:latin typeface="Times"/>
                <a:ea typeface="Times"/>
                <a:cs typeface="Times"/>
                <a:sym typeface="Times"/>
              </a:rPr>
              <a:t>n</a:t>
            </a:r>
            <a:r>
              <a:rPr>
                <a:latin typeface="Times"/>
                <a:ea typeface="Times"/>
                <a:cs typeface="Times"/>
                <a:sym typeface="Times"/>
              </a:rPr>
              <a:t>)</a:t>
            </a:r>
            <a:r>
              <a:t> algorithm for </a:t>
            </a:r>
            <a:r>
              <a:rPr cap="small"/>
              <a:t>3-Sat</a:t>
            </a:r>
            <a:r>
              <a:t>.</a:t>
            </a:r>
          </a:p>
          <a:p>
            <a:pPr marL="58702" marR="58702" defTabSz="1295400">
              <a:lnSpc>
                <a:spcPts val="3900"/>
              </a:lnSpc>
              <a:buClr>
                <a:srgbClr val="0048AA"/>
              </a:buClr>
              <a:tabLst/>
              <a:def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pPr>
            <a:br/>
            <a:r>
              <a:rPr b="1">
                <a:latin typeface="Lucida Grande"/>
                <a:ea typeface="Lucida Grande"/>
                <a:cs typeface="Lucida Grande"/>
                <a:sym typeface="Lucida Grande"/>
              </a:rPr>
              <a:t>P</a:t>
            </a:r>
            <a:r>
              <a:t> = </a:t>
            </a:r>
            <a:r>
              <a:rPr b="1">
                <a:latin typeface="Lucida Grande"/>
                <a:ea typeface="Lucida Grande"/>
                <a:cs typeface="Lucida Grande"/>
                <a:sym typeface="Lucida Grande"/>
              </a:rPr>
              <a:t>NP</a:t>
            </a:r>
            <a:r>
              <a:t> is independent (of ZFC axiomatic set theory).</a:t>
            </a:r>
          </a:p>
        </p:txBody>
      </p:sp>
      <p:sp>
        <p:nvSpPr>
          <p:cNvPr id="46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58</a:t>
            </a:fld>
            <a:endParaRPr/>
          </a:p>
        </p:txBody>
      </p:sp>
      <p:grpSp>
        <p:nvGrpSpPr>
          <p:cNvPr id="465" name="Group"/>
          <p:cNvGrpSpPr/>
          <p:nvPr/>
        </p:nvGrpSpPr>
        <p:grpSpPr>
          <a:xfrm>
            <a:off x="1219200" y="4914900"/>
            <a:ext cx="10948482" cy="3648036"/>
            <a:chOff x="0" y="0"/>
            <a:chExt cx="10948481" cy="3648035"/>
          </a:xfrm>
        </p:grpSpPr>
        <p:sp>
          <p:nvSpPr>
            <p:cNvPr id="463" name="“ It will be solved by either 2048 or 4096. I am currently somewhat…"/>
            <p:cNvSpPr/>
            <p:nvPr/>
          </p:nvSpPr>
          <p:spPr>
            <a:xfrm>
              <a:off x="0" y="0"/>
              <a:ext cx="9499600" cy="3648036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round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266700" tIns="266700" rIns="266700" bIns="266700" numCol="1" anchor="t">
              <a:noAutofit/>
            </a:bodyPr>
            <a:lstStyle/>
            <a:p>
              <a:pPr marL="7224" marR="7224" algn="l" defTabSz="1295400">
                <a:lnSpc>
                  <a:spcPct val="150000"/>
                </a:lnSpc>
                <a:buClrTx/>
                <a:buFontTx/>
                <a:tabLst/>
                <a:defRPr sz="2400" i="1">
                  <a:solidFill>
                    <a:srgbClr val="005493"/>
                  </a:solidFill>
                  <a:uFill>
                    <a:solidFill>
                      <a:srgbClr val="0048AA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r>
                <a:rPr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rPr>
                <a:t>“ It will be solved by either 2048 or 4096. I am currently somewhat</a:t>
              </a:r>
            </a:p>
            <a:p>
              <a:pPr marL="7224" marR="7224" algn="l" defTabSz="1295400">
                <a:lnSpc>
                  <a:spcPct val="150000"/>
                </a:lnSpc>
                <a:buClrTx/>
                <a:buFontTx/>
                <a:tabLst/>
                <a:defRPr sz="2400" i="1">
                  <a:solidFill>
                    <a:srgbClr val="005493"/>
                  </a:solidFill>
                  <a:uFill>
                    <a:solidFill>
                      <a:srgbClr val="0048AA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r>
                <a:rPr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rPr>
                <a:t>   pessimistic. The outcome will be the truly worst case scenario:</a:t>
              </a:r>
            </a:p>
            <a:p>
              <a:pPr marL="7224" marR="7224" algn="l" defTabSz="1295400">
                <a:lnSpc>
                  <a:spcPct val="150000"/>
                </a:lnSpc>
                <a:buClrTx/>
                <a:buFontTx/>
                <a:tabLst/>
                <a:defRPr sz="2400" i="1">
                  <a:solidFill>
                    <a:srgbClr val="005493"/>
                  </a:solidFill>
                  <a:uFill>
                    <a:solidFill>
                      <a:srgbClr val="0048AA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r>
                <a:rPr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rPr>
                <a:t>   namely that someone will prove P = NP because there are only</a:t>
              </a:r>
            </a:p>
            <a:p>
              <a:pPr marL="7224" marR="7224" algn="l" defTabSz="1295400">
                <a:lnSpc>
                  <a:spcPct val="150000"/>
                </a:lnSpc>
                <a:buClrTx/>
                <a:buFontTx/>
                <a:tabLst/>
                <a:defRPr sz="2400" i="1">
                  <a:solidFill>
                    <a:srgbClr val="005493"/>
                  </a:solidFill>
                  <a:uFill>
                    <a:solidFill>
                      <a:srgbClr val="0048AA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r>
                <a:rPr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rPr>
                <a:t>   finitely many obstructions to the opposite hypothesis; hence there</a:t>
              </a:r>
            </a:p>
            <a:p>
              <a:pPr marL="7224" marR="7224" algn="l" defTabSz="1295400">
                <a:lnSpc>
                  <a:spcPct val="150000"/>
                </a:lnSpc>
                <a:buClrTx/>
                <a:buFontTx/>
                <a:tabLst/>
                <a:defRPr sz="2400" i="1">
                  <a:solidFill>
                    <a:srgbClr val="005493"/>
                  </a:solidFill>
                  <a:uFill>
                    <a:solidFill>
                      <a:srgbClr val="0048AA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r>
                <a:rPr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rPr>
                <a:t>   exists a polynomial time solution to SAT but we will never know</a:t>
              </a:r>
              <a:br>
                <a:rPr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rPr>
              </a:br>
              <a:r>
                <a:rPr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rPr>
                <a:t>   its complexity! ” </a:t>
              </a:r>
              <a:r>
                <a:t>     —   Donald Knuth</a:t>
              </a:r>
            </a:p>
          </p:txBody>
        </p:sp>
        <p:pic>
          <p:nvPicPr>
            <p:cNvPr id="464" name="Image" descr="Image"/>
            <p:cNvPicPr>
              <a:picLocks noChangeAspect="1"/>
            </p:cNvPicPr>
            <p:nvPr/>
          </p:nvPicPr>
          <p:blipFill>
            <a:blip r:embed="rId3"/>
            <a:srcRect l="11" r="11"/>
            <a:stretch>
              <a:fillRect/>
            </a:stretch>
          </p:blipFill>
          <p:spPr>
            <a:xfrm>
              <a:off x="9734044" y="971918"/>
              <a:ext cx="1214438" cy="14366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687" y="0"/>
                  </a:moveTo>
                  <a:cubicBezTo>
                    <a:pt x="3197" y="0"/>
                    <a:pt x="2441" y="2"/>
                    <a:pt x="1645" y="215"/>
                  </a:cubicBezTo>
                  <a:cubicBezTo>
                    <a:pt x="942" y="431"/>
                    <a:pt x="368" y="852"/>
                    <a:pt x="0" y="1390"/>
                  </a:cubicBezTo>
                  <a:lnTo>
                    <a:pt x="0" y="20204"/>
                  </a:lnTo>
                  <a:cubicBezTo>
                    <a:pt x="368" y="20743"/>
                    <a:pt x="942" y="21169"/>
                    <a:pt x="1645" y="21385"/>
                  </a:cubicBezTo>
                  <a:cubicBezTo>
                    <a:pt x="2446" y="21600"/>
                    <a:pt x="3202" y="21600"/>
                    <a:pt x="4687" y="21600"/>
                  </a:cubicBezTo>
                  <a:lnTo>
                    <a:pt x="16892" y="21600"/>
                  </a:lnTo>
                  <a:cubicBezTo>
                    <a:pt x="18400" y="21600"/>
                    <a:pt x="19154" y="21600"/>
                    <a:pt x="19955" y="21385"/>
                  </a:cubicBezTo>
                  <a:cubicBezTo>
                    <a:pt x="20658" y="21169"/>
                    <a:pt x="21232" y="20743"/>
                    <a:pt x="21600" y="20204"/>
                  </a:cubicBezTo>
                  <a:lnTo>
                    <a:pt x="21600" y="1390"/>
                  </a:lnTo>
                  <a:cubicBezTo>
                    <a:pt x="21232" y="852"/>
                    <a:pt x="20658" y="431"/>
                    <a:pt x="19955" y="215"/>
                  </a:cubicBezTo>
                  <a:cubicBezTo>
                    <a:pt x="19154" y="0"/>
                    <a:pt x="18398" y="0"/>
                    <a:pt x="16913" y="0"/>
                  </a:cubicBezTo>
                  <a:lnTo>
                    <a:pt x="4687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3047161924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6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4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4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4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1" grpId="0" build="p" animBg="1" advAuto="0"/>
      <p:bldP spid="465" grpId="0" animBg="1" advAuto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Line"/>
          <p:cNvSpPr/>
          <p:nvPr/>
        </p:nvSpPr>
        <p:spPr>
          <a:xfrm flipV="1">
            <a:off x="825500" y="990572"/>
            <a:ext cx="11366500" cy="28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83" name="Millennium priz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Millennium prize</a:t>
            </a:r>
          </a:p>
        </p:txBody>
      </p:sp>
      <p:sp>
        <p:nvSpPr>
          <p:cNvPr id="484" name="Millennium prize.  $1 million for resolution of P ≠ NP problem.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8702" marR="58702" defTabSz="1295400">
              <a:lnSpc>
                <a:spcPts val="3900"/>
              </a:lnSpc>
              <a:buClr>
                <a:srgbClr val="0048AA"/>
              </a:buClr>
              <a:tabLst/>
              <a:defRPr>
                <a:solidFill>
                  <a:srgbClr val="005493"/>
                </a:solidFill>
                <a:uFill>
                  <a:solidFill>
                    <a:srgbClr val="0048AA"/>
                  </a:solidFill>
                </a:uFill>
              </a:defRPr>
            </a:pPr>
            <a:r>
              <a:t>Millennium prize. 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$1 million for resolution of </a:t>
            </a:r>
            <a:r>
              <a:rPr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rPr>
              <a:t>P</a:t>
            </a:r>
            <a:r>
              <a:rPr>
                <a:solidFill>
                  <a:srgbClr val="000000"/>
                </a:solidFill>
              </a:rPr>
              <a:t> ≠ </a:t>
            </a:r>
            <a:r>
              <a:rPr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rPr>
              <a:t>NP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problem. </a:t>
            </a:r>
          </a:p>
        </p:txBody>
      </p:sp>
      <p:sp>
        <p:nvSpPr>
          <p:cNvPr id="48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59</a:t>
            </a:fld>
            <a:endParaRPr/>
          </a:p>
        </p:txBody>
      </p:sp>
      <p:pic>
        <p:nvPicPr>
          <p:cNvPr id="486" name="image20.png" descr="image2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3748" y="5330622"/>
            <a:ext cx="2860218" cy="3975702"/>
          </a:xfrm>
          <a:prstGeom prst="rect">
            <a:avLst/>
          </a:prstGeom>
          <a:ln w="12700"/>
        </p:spPr>
      </p:pic>
      <p:pic>
        <p:nvPicPr>
          <p:cNvPr id="487" name="image21.png" descr="image21.png"/>
          <p:cNvPicPr>
            <a:picLocks noChangeAspect="1"/>
          </p:cNvPicPr>
          <p:nvPr/>
        </p:nvPicPr>
        <p:blipFill>
          <a:blip r:embed="rId3"/>
          <a:srcRect r="1298"/>
          <a:stretch>
            <a:fillRect/>
          </a:stretch>
        </p:blipFill>
        <p:spPr>
          <a:xfrm>
            <a:off x="5177474" y="5335186"/>
            <a:ext cx="7014397" cy="2980999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560255504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Line"/>
          <p:cNvSpPr/>
          <p:nvPr/>
        </p:nvSpPr>
        <p:spPr>
          <a:xfrm flipV="1">
            <a:off x="825500" y="990572"/>
            <a:ext cx="11366500" cy="28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52" name="Classify problem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Classify problems</a:t>
            </a:r>
          </a:p>
        </p:txBody>
      </p:sp>
      <p:sp>
        <p:nvSpPr>
          <p:cNvPr id="153" name="Desiderata.  Classify problems according to those that can be solved in polynomial time and those that cannot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Desiderata.  </a:t>
            </a:r>
            <a:r>
              <a:rPr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Classify problems according to those that can be solved in polynomial time and those that cannot.</a:t>
            </a:r>
          </a:p>
          <a:p>
            <a:br>
              <a:rPr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r>
              <a:rPr dirty="0"/>
              <a:t>Provably requires exponential time.</a:t>
            </a:r>
          </a:p>
          <a:p>
            <a:pPr lvl="1"/>
            <a:r>
              <a:rPr dirty="0"/>
              <a:t>Given a constant-size program, does it halt in at most </a:t>
            </a:r>
            <a:r>
              <a:rPr i="1" dirty="0">
                <a:latin typeface="Times"/>
                <a:ea typeface="Times"/>
                <a:cs typeface="Times"/>
                <a:sym typeface="Times"/>
              </a:rPr>
              <a:t>k</a:t>
            </a:r>
            <a:r>
              <a:rPr dirty="0"/>
              <a:t> steps?</a:t>
            </a:r>
          </a:p>
          <a:p>
            <a:pPr lvl="1"/>
            <a:r>
              <a:rPr dirty="0"/>
              <a:t>Given a board position in an </a:t>
            </a:r>
            <a:r>
              <a:rPr i="1" dirty="0">
                <a:latin typeface="Times"/>
                <a:ea typeface="Times"/>
                <a:cs typeface="Times"/>
                <a:sym typeface="Times"/>
              </a:rPr>
              <a:t>n</a:t>
            </a:r>
            <a:r>
              <a:rPr dirty="0"/>
              <a:t>-by-</a:t>
            </a:r>
            <a:r>
              <a:rPr i="1" dirty="0">
                <a:latin typeface="Times"/>
                <a:ea typeface="Times"/>
                <a:cs typeface="Times"/>
                <a:sym typeface="Times"/>
              </a:rPr>
              <a:t>n</a:t>
            </a:r>
            <a:r>
              <a:rPr dirty="0"/>
              <a:t> generalization of checkers,</a:t>
            </a:r>
            <a:br>
              <a:rPr dirty="0"/>
            </a:br>
            <a:r>
              <a:rPr dirty="0"/>
              <a:t>can black guarantee a win?</a:t>
            </a:r>
          </a:p>
          <a:p>
            <a:br>
              <a:rPr dirty="0"/>
            </a:br>
            <a:br>
              <a:rPr dirty="0"/>
            </a:br>
            <a:br>
              <a:rPr dirty="0"/>
            </a:br>
            <a:br>
              <a:rPr dirty="0"/>
            </a:br>
            <a:br>
              <a:rPr dirty="0"/>
            </a:br>
            <a:br>
              <a:rPr dirty="0"/>
            </a:br>
            <a:br>
              <a:rPr dirty="0"/>
            </a:br>
            <a:r>
              <a:rPr dirty="0"/>
              <a:t>Frustrating news.  </a:t>
            </a:r>
            <a:r>
              <a:rPr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Huge number of fundamental problems have defied classification for decades.</a:t>
            </a:r>
          </a:p>
        </p:txBody>
      </p:sp>
      <p:sp>
        <p:nvSpPr>
          <p:cNvPr id="15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404115" y="9347200"/>
            <a:ext cx="185370" cy="21595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6</a:t>
            </a:fld>
            <a:endParaRPr/>
          </a:p>
        </p:txBody>
      </p:sp>
      <p:pic>
        <p:nvPicPr>
          <p:cNvPr id="155" name="International_draughts.jpg" descr="International_draughts.jpg"/>
          <p:cNvPicPr>
            <a:picLocks noChangeAspect="1"/>
          </p:cNvPicPr>
          <p:nvPr/>
        </p:nvPicPr>
        <p:blipFill>
          <a:blip r:embed="rId2"/>
          <a:srcRect l="246" t="43" r="261"/>
          <a:stretch>
            <a:fillRect/>
          </a:stretch>
        </p:blipFill>
        <p:spPr>
          <a:xfrm>
            <a:off x="6658911" y="5368565"/>
            <a:ext cx="2565401" cy="18323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335" y="0"/>
                </a:moveTo>
                <a:lnTo>
                  <a:pt x="12234" y="5"/>
                </a:lnTo>
                <a:lnTo>
                  <a:pt x="2814" y="14"/>
                </a:lnTo>
                <a:lnTo>
                  <a:pt x="2703" y="800"/>
                </a:lnTo>
                <a:cubicBezTo>
                  <a:pt x="2643" y="1231"/>
                  <a:pt x="2557" y="1870"/>
                  <a:pt x="2510" y="2222"/>
                </a:cubicBezTo>
                <a:cubicBezTo>
                  <a:pt x="2462" y="2575"/>
                  <a:pt x="2354" y="3378"/>
                  <a:pt x="2269" y="4005"/>
                </a:cubicBezTo>
                <a:cubicBezTo>
                  <a:pt x="2184" y="4632"/>
                  <a:pt x="2093" y="5327"/>
                  <a:pt x="2065" y="5549"/>
                </a:cubicBezTo>
                <a:cubicBezTo>
                  <a:pt x="2037" y="5771"/>
                  <a:pt x="1991" y="6100"/>
                  <a:pt x="1965" y="6283"/>
                </a:cubicBezTo>
                <a:cubicBezTo>
                  <a:pt x="1939" y="6466"/>
                  <a:pt x="1884" y="6862"/>
                  <a:pt x="1845" y="7163"/>
                </a:cubicBezTo>
                <a:cubicBezTo>
                  <a:pt x="1672" y="8470"/>
                  <a:pt x="1601" y="9002"/>
                  <a:pt x="1571" y="9202"/>
                </a:cubicBezTo>
                <a:cubicBezTo>
                  <a:pt x="1553" y="9320"/>
                  <a:pt x="1532" y="9484"/>
                  <a:pt x="1524" y="9563"/>
                </a:cubicBezTo>
                <a:cubicBezTo>
                  <a:pt x="1515" y="9641"/>
                  <a:pt x="1394" y="10558"/>
                  <a:pt x="1253" y="11602"/>
                </a:cubicBezTo>
                <a:cubicBezTo>
                  <a:pt x="1112" y="12647"/>
                  <a:pt x="983" y="13610"/>
                  <a:pt x="966" y="13740"/>
                </a:cubicBezTo>
                <a:cubicBezTo>
                  <a:pt x="949" y="13871"/>
                  <a:pt x="909" y="14159"/>
                  <a:pt x="879" y="14381"/>
                </a:cubicBezTo>
                <a:cubicBezTo>
                  <a:pt x="849" y="14603"/>
                  <a:pt x="811" y="14910"/>
                  <a:pt x="792" y="15064"/>
                </a:cubicBezTo>
                <a:cubicBezTo>
                  <a:pt x="773" y="15219"/>
                  <a:pt x="750" y="15364"/>
                  <a:pt x="742" y="15382"/>
                </a:cubicBezTo>
                <a:cubicBezTo>
                  <a:pt x="734" y="15401"/>
                  <a:pt x="720" y="15487"/>
                  <a:pt x="712" y="15574"/>
                </a:cubicBezTo>
                <a:cubicBezTo>
                  <a:pt x="704" y="15662"/>
                  <a:pt x="657" y="16032"/>
                  <a:pt x="608" y="16398"/>
                </a:cubicBezTo>
                <a:cubicBezTo>
                  <a:pt x="559" y="16763"/>
                  <a:pt x="489" y="17299"/>
                  <a:pt x="451" y="17586"/>
                </a:cubicBezTo>
                <a:cubicBezTo>
                  <a:pt x="413" y="17873"/>
                  <a:pt x="375" y="18141"/>
                  <a:pt x="364" y="18180"/>
                </a:cubicBezTo>
                <a:cubicBezTo>
                  <a:pt x="354" y="18219"/>
                  <a:pt x="342" y="18307"/>
                  <a:pt x="337" y="18372"/>
                </a:cubicBezTo>
                <a:cubicBezTo>
                  <a:pt x="333" y="18437"/>
                  <a:pt x="254" y="19038"/>
                  <a:pt x="164" y="19710"/>
                </a:cubicBezTo>
                <a:lnTo>
                  <a:pt x="0" y="20936"/>
                </a:lnTo>
                <a:lnTo>
                  <a:pt x="100" y="21226"/>
                </a:lnTo>
                <a:cubicBezTo>
                  <a:pt x="155" y="21387"/>
                  <a:pt x="198" y="21541"/>
                  <a:pt x="194" y="21563"/>
                </a:cubicBezTo>
                <a:cubicBezTo>
                  <a:pt x="189" y="21584"/>
                  <a:pt x="4894" y="21599"/>
                  <a:pt x="10660" y="21600"/>
                </a:cubicBezTo>
                <a:lnTo>
                  <a:pt x="21373" y="21600"/>
                </a:lnTo>
                <a:lnTo>
                  <a:pt x="21486" y="21268"/>
                </a:lnTo>
                <a:lnTo>
                  <a:pt x="21600" y="20936"/>
                </a:lnTo>
                <a:lnTo>
                  <a:pt x="21496" y="20117"/>
                </a:lnTo>
                <a:cubicBezTo>
                  <a:pt x="21387" y="19279"/>
                  <a:pt x="20680" y="13981"/>
                  <a:pt x="20591" y="13338"/>
                </a:cubicBezTo>
                <a:cubicBezTo>
                  <a:pt x="20564" y="13142"/>
                  <a:pt x="20288" y="11088"/>
                  <a:pt x="19979" y="8777"/>
                </a:cubicBezTo>
                <a:cubicBezTo>
                  <a:pt x="19671" y="6465"/>
                  <a:pt x="19395" y="4411"/>
                  <a:pt x="19368" y="4215"/>
                </a:cubicBezTo>
                <a:cubicBezTo>
                  <a:pt x="19260" y="3437"/>
                  <a:pt x="18806" y="53"/>
                  <a:pt x="18806" y="23"/>
                </a:cubicBezTo>
                <a:cubicBezTo>
                  <a:pt x="18806" y="14"/>
                  <a:pt x="17370" y="6"/>
                  <a:pt x="15335" y="0"/>
                </a:cubicBezTo>
                <a:close/>
              </a:path>
            </a:pathLst>
          </a:custGeom>
          <a:ln w="12700"/>
        </p:spPr>
      </p:pic>
      <p:pic>
        <p:nvPicPr>
          <p:cNvPr id="156" name="haltingproblem_alan.tiff" descr="haltingproblem_alan.tiff"/>
          <p:cNvPicPr>
            <a:picLocks noChangeAspect="1"/>
          </p:cNvPicPr>
          <p:nvPr/>
        </p:nvPicPr>
        <p:blipFill>
          <a:blip r:embed="rId3"/>
          <a:srcRect l="1781" t="2221" r="1977" b="1466"/>
          <a:stretch>
            <a:fillRect/>
          </a:stretch>
        </p:blipFill>
        <p:spPr>
          <a:xfrm>
            <a:off x="3069431" y="5291805"/>
            <a:ext cx="2530079" cy="20305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49" extrusionOk="0">
                <a:moveTo>
                  <a:pt x="0" y="0"/>
                </a:moveTo>
                <a:lnTo>
                  <a:pt x="0" y="10108"/>
                </a:lnTo>
                <a:lnTo>
                  <a:pt x="0" y="20220"/>
                </a:lnTo>
                <a:lnTo>
                  <a:pt x="2460" y="20220"/>
                </a:lnTo>
                <a:cubicBezTo>
                  <a:pt x="4451" y="20220"/>
                  <a:pt x="4931" y="20232"/>
                  <a:pt x="4998" y="20292"/>
                </a:cubicBezTo>
                <a:cubicBezTo>
                  <a:pt x="5054" y="20344"/>
                  <a:pt x="5064" y="20378"/>
                  <a:pt x="5028" y="20406"/>
                </a:cubicBezTo>
                <a:cubicBezTo>
                  <a:pt x="5000" y="20427"/>
                  <a:pt x="4977" y="20504"/>
                  <a:pt x="4977" y="20574"/>
                </a:cubicBezTo>
                <a:cubicBezTo>
                  <a:pt x="4977" y="20691"/>
                  <a:pt x="4845" y="20905"/>
                  <a:pt x="4842" y="20793"/>
                </a:cubicBezTo>
                <a:cubicBezTo>
                  <a:pt x="4841" y="20767"/>
                  <a:pt x="4820" y="20789"/>
                  <a:pt x="4794" y="20844"/>
                </a:cubicBezTo>
                <a:cubicBezTo>
                  <a:pt x="4761" y="20914"/>
                  <a:pt x="4731" y="20930"/>
                  <a:pt x="4693" y="20890"/>
                </a:cubicBezTo>
                <a:cubicBezTo>
                  <a:pt x="4653" y="20849"/>
                  <a:pt x="4638" y="20868"/>
                  <a:pt x="4638" y="20966"/>
                </a:cubicBezTo>
                <a:lnTo>
                  <a:pt x="4638" y="21096"/>
                </a:lnTo>
                <a:lnTo>
                  <a:pt x="6197" y="21101"/>
                </a:lnTo>
                <a:cubicBezTo>
                  <a:pt x="7053" y="21102"/>
                  <a:pt x="7767" y="21124"/>
                  <a:pt x="7786" y="21147"/>
                </a:cubicBezTo>
                <a:cubicBezTo>
                  <a:pt x="7805" y="21170"/>
                  <a:pt x="7824" y="21264"/>
                  <a:pt x="7830" y="21358"/>
                </a:cubicBezTo>
                <a:cubicBezTo>
                  <a:pt x="7839" y="21496"/>
                  <a:pt x="7856" y="21524"/>
                  <a:pt x="7935" y="21513"/>
                </a:cubicBezTo>
                <a:cubicBezTo>
                  <a:pt x="8110" y="21489"/>
                  <a:pt x="8227" y="21381"/>
                  <a:pt x="8213" y="21252"/>
                </a:cubicBezTo>
                <a:lnTo>
                  <a:pt x="8200" y="21130"/>
                </a:lnTo>
                <a:lnTo>
                  <a:pt x="9399" y="21113"/>
                </a:lnTo>
                <a:cubicBezTo>
                  <a:pt x="10706" y="21095"/>
                  <a:pt x="10723" y="21101"/>
                  <a:pt x="10676" y="21408"/>
                </a:cubicBezTo>
                <a:cubicBezTo>
                  <a:pt x="10656" y="21543"/>
                  <a:pt x="10724" y="21600"/>
                  <a:pt x="10778" y="21492"/>
                </a:cubicBezTo>
                <a:cubicBezTo>
                  <a:pt x="10795" y="21457"/>
                  <a:pt x="10831" y="21459"/>
                  <a:pt x="10880" y="21497"/>
                </a:cubicBezTo>
                <a:cubicBezTo>
                  <a:pt x="10993" y="21583"/>
                  <a:pt x="11278" y="21418"/>
                  <a:pt x="11296" y="21256"/>
                </a:cubicBezTo>
                <a:cubicBezTo>
                  <a:pt x="11309" y="21147"/>
                  <a:pt x="11336" y="21130"/>
                  <a:pt x="11510" y="21130"/>
                </a:cubicBezTo>
                <a:cubicBezTo>
                  <a:pt x="11695" y="21130"/>
                  <a:pt x="11710" y="21141"/>
                  <a:pt x="11723" y="21282"/>
                </a:cubicBezTo>
                <a:cubicBezTo>
                  <a:pt x="11743" y="21492"/>
                  <a:pt x="11907" y="21489"/>
                  <a:pt x="12035" y="21273"/>
                </a:cubicBezTo>
                <a:cubicBezTo>
                  <a:pt x="12088" y="21184"/>
                  <a:pt x="12168" y="21113"/>
                  <a:pt x="12211" y="21113"/>
                </a:cubicBezTo>
                <a:cubicBezTo>
                  <a:pt x="12254" y="21114"/>
                  <a:pt x="12787" y="21112"/>
                  <a:pt x="13397" y="21109"/>
                </a:cubicBezTo>
                <a:cubicBezTo>
                  <a:pt x="14007" y="21106"/>
                  <a:pt x="14518" y="21120"/>
                  <a:pt x="14536" y="21143"/>
                </a:cubicBezTo>
                <a:cubicBezTo>
                  <a:pt x="14553" y="21166"/>
                  <a:pt x="14574" y="21233"/>
                  <a:pt x="14583" y="21290"/>
                </a:cubicBezTo>
                <a:cubicBezTo>
                  <a:pt x="14593" y="21357"/>
                  <a:pt x="14642" y="21402"/>
                  <a:pt x="14718" y="21412"/>
                </a:cubicBezTo>
                <a:cubicBezTo>
                  <a:pt x="14819" y="21426"/>
                  <a:pt x="14842" y="21402"/>
                  <a:pt x="14854" y="21277"/>
                </a:cubicBezTo>
                <a:lnTo>
                  <a:pt x="14868" y="21130"/>
                </a:lnTo>
                <a:lnTo>
                  <a:pt x="15745" y="21117"/>
                </a:lnTo>
                <a:lnTo>
                  <a:pt x="16619" y="21101"/>
                </a:lnTo>
                <a:lnTo>
                  <a:pt x="16613" y="20949"/>
                </a:lnTo>
                <a:cubicBezTo>
                  <a:pt x="16608" y="20866"/>
                  <a:pt x="16587" y="20770"/>
                  <a:pt x="16565" y="20734"/>
                </a:cubicBezTo>
                <a:cubicBezTo>
                  <a:pt x="16541" y="20695"/>
                  <a:pt x="16548" y="20620"/>
                  <a:pt x="16579" y="20549"/>
                </a:cubicBezTo>
                <a:cubicBezTo>
                  <a:pt x="16607" y="20484"/>
                  <a:pt x="16616" y="20419"/>
                  <a:pt x="16602" y="20401"/>
                </a:cubicBezTo>
                <a:cubicBezTo>
                  <a:pt x="16588" y="20384"/>
                  <a:pt x="16599" y="20333"/>
                  <a:pt x="16626" y="20292"/>
                </a:cubicBezTo>
                <a:cubicBezTo>
                  <a:pt x="16666" y="20232"/>
                  <a:pt x="17132" y="20220"/>
                  <a:pt x="19137" y="20220"/>
                </a:cubicBezTo>
                <a:lnTo>
                  <a:pt x="21600" y="20220"/>
                </a:lnTo>
                <a:lnTo>
                  <a:pt x="21600" y="10108"/>
                </a:lnTo>
                <a:lnTo>
                  <a:pt x="21600" y="0"/>
                </a:lnTo>
                <a:lnTo>
                  <a:pt x="10798" y="0"/>
                </a:lnTo>
                <a:lnTo>
                  <a:pt x="0" y="0"/>
                </a:lnTo>
                <a:close/>
              </a:path>
            </a:pathLst>
          </a:custGeom>
          <a:ln w="12700"/>
        </p:spPr>
      </p:pic>
      <p:grpSp>
        <p:nvGrpSpPr>
          <p:cNvPr id="159" name="Group"/>
          <p:cNvGrpSpPr/>
          <p:nvPr/>
        </p:nvGrpSpPr>
        <p:grpSpPr>
          <a:xfrm>
            <a:off x="9597487" y="2501900"/>
            <a:ext cx="2225465" cy="748750"/>
            <a:chOff x="161387" y="-12700"/>
            <a:chExt cx="2225463" cy="748749"/>
          </a:xfrm>
        </p:grpSpPr>
        <p:sp>
          <p:nvSpPr>
            <p:cNvPr id="157" name="input size = c + log k"/>
            <p:cNvSpPr txBox="1"/>
            <p:nvPr/>
          </p:nvSpPr>
          <p:spPr>
            <a:xfrm>
              <a:off x="190500" y="-12700"/>
              <a:ext cx="2196352" cy="3937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t">
              <a:spAutoFit/>
            </a:bodyPr>
            <a:lstStyle/>
            <a:p>
              <a:pPr marL="58702" marR="58702" algn="l" defTabSz="1295400">
                <a:lnSpc>
                  <a:spcPct val="150000"/>
                </a:lnSpc>
                <a:buClrTx/>
                <a:buFontTx/>
                <a:tabLst/>
                <a:defRPr>
                  <a:solidFill>
                    <a:srgbClr val="606060"/>
                  </a:solidFill>
                  <a:uFill>
                    <a:solidFill>
                      <a:srgbClr val="606060"/>
                    </a:solidFill>
                  </a:uFill>
                </a:defRPr>
              </a:pPr>
              <a:r>
                <a:t>input size = </a:t>
              </a:r>
              <a:r>
                <a:rPr sz="1800" i="1">
                  <a:latin typeface="Times"/>
                  <a:ea typeface="Times"/>
                  <a:cs typeface="Times"/>
                  <a:sym typeface="Times"/>
                </a:rPr>
                <a:t>c</a:t>
              </a:r>
              <a:r>
                <a:rPr sz="1800">
                  <a:latin typeface="Times"/>
                  <a:ea typeface="Times"/>
                  <a:cs typeface="Times"/>
                  <a:sym typeface="Times"/>
                </a:rPr>
                <a:t> + log </a:t>
              </a:r>
              <a:r>
                <a:rPr sz="1800" i="1">
                  <a:latin typeface="Times"/>
                  <a:ea typeface="Times"/>
                  <a:cs typeface="Times"/>
                  <a:sym typeface="Times"/>
                </a:rPr>
                <a:t>k</a:t>
              </a:r>
            </a:p>
          </p:txBody>
        </p:sp>
        <p:sp>
          <p:nvSpPr>
            <p:cNvPr id="158" name="Line"/>
            <p:cNvSpPr/>
            <p:nvPr/>
          </p:nvSpPr>
          <p:spPr>
            <a:xfrm flipV="1">
              <a:off x="161387" y="416508"/>
              <a:ext cx="244097" cy="319542"/>
            </a:xfrm>
            <a:prstGeom prst="line">
              <a:avLst/>
            </a:prstGeom>
            <a:noFill/>
            <a:ln w="25400" cap="flat">
              <a:solidFill>
                <a:srgbClr val="606060"/>
              </a:solidFill>
              <a:prstDash val="solid"/>
              <a:round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lnSpc>
                  <a:spcPct val="100000"/>
                </a:lnSpc>
                <a:buClrTx/>
                <a:buFontTx/>
                <a:tabLst/>
                <a:defRPr sz="12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grpSp>
        <p:nvGrpSpPr>
          <p:cNvPr id="162" name="Group"/>
          <p:cNvGrpSpPr/>
          <p:nvPr/>
        </p:nvGrpSpPr>
        <p:grpSpPr>
          <a:xfrm>
            <a:off x="9486900" y="4216400"/>
            <a:ext cx="2660171" cy="656235"/>
            <a:chOff x="0" y="0"/>
            <a:chExt cx="2660170" cy="656234"/>
          </a:xfrm>
        </p:grpSpPr>
        <p:sp>
          <p:nvSpPr>
            <p:cNvPr id="160" name="using forced capture rule"/>
            <p:cNvSpPr txBox="1"/>
            <p:nvPr/>
          </p:nvSpPr>
          <p:spPr>
            <a:xfrm>
              <a:off x="0" y="368300"/>
              <a:ext cx="2660171" cy="28793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t">
              <a:spAutoFit/>
            </a:bodyPr>
            <a:lstStyle>
              <a:lvl1pPr marL="58702" marR="58702" algn="l" defTabSz="1295400">
                <a:lnSpc>
                  <a:spcPct val="150000"/>
                </a:lnSpc>
                <a:buClrTx/>
                <a:buFontTx/>
                <a:tabLst/>
                <a:defRPr>
                  <a:solidFill>
                    <a:srgbClr val="606060"/>
                  </a:solidFill>
                  <a:uFill>
                    <a:solidFill>
                      <a:srgbClr val="606060"/>
                    </a:solidFill>
                  </a:uFill>
                </a:defRPr>
              </a:lvl1pPr>
            </a:lstStyle>
            <a:p>
              <a:r>
                <a:t>using forced capture rule</a:t>
              </a:r>
            </a:p>
          </p:txBody>
        </p:sp>
        <p:sp>
          <p:nvSpPr>
            <p:cNvPr id="161" name="Line"/>
            <p:cNvSpPr/>
            <p:nvPr/>
          </p:nvSpPr>
          <p:spPr>
            <a:xfrm>
              <a:off x="495300" y="0"/>
              <a:ext cx="244096" cy="319542"/>
            </a:xfrm>
            <a:prstGeom prst="line">
              <a:avLst/>
            </a:prstGeom>
            <a:noFill/>
            <a:ln w="25400" cap="flat">
              <a:solidFill>
                <a:srgbClr val="606060"/>
              </a:solidFill>
              <a:prstDash val="solid"/>
              <a:round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lnSpc>
                  <a:spcPct val="100000"/>
                </a:lnSpc>
                <a:buClrTx/>
                <a:buFontTx/>
                <a:tabLst/>
                <a:defRPr sz="1200">
                  <a:solidFill>
                    <a:srgbClr val="000000"/>
                  </a:solidFill>
                </a:defRPr>
              </a:pPr>
              <a:endParaRPr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5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15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" grpId="1" build="p" bldLvl="5" animBg="1" advAuto="0"/>
      <p:bldP spid="155" grpId="5" animBg="1" advAuto="0"/>
      <p:bldP spid="156" grpId="3" animBg="1" advAuto="0"/>
      <p:bldP spid="159" grpId="2" animBg="1" advAuto="0"/>
      <p:bldP spid="162" grpId="4" animBg="1" advAuto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6" name="KleinbergTardosCover.pdf" descr="KleinbergTardosCover.pdf"/>
          <p:cNvPicPr>
            <a:picLocks noChangeAspect="1"/>
          </p:cNvPicPr>
          <p:nvPr/>
        </p:nvPicPr>
        <p:blipFill>
          <a:blip r:embed="rId2">
            <a:alphaModFix amt="50000"/>
          </a:blip>
          <a:srcRect l="1755" t="7594" r="1755" b="7594"/>
          <a:stretch>
            <a:fillRect/>
          </a:stretch>
        </p:blipFill>
        <p:spPr>
          <a:xfrm>
            <a:off x="655880" y="1764307"/>
            <a:ext cx="4445201" cy="5056414"/>
          </a:xfrm>
          <a:prstGeom prst="rect">
            <a:avLst/>
          </a:prstGeom>
          <a:ln w="12700">
            <a:miter lim="400000"/>
          </a:ln>
        </p:spPr>
      </p:pic>
      <p:pic>
        <p:nvPicPr>
          <p:cNvPr id="567" name="Aw_COLOR_web_logo.png" descr="Aw_COLOR_web_logo.png"/>
          <p:cNvPicPr>
            <a:picLocks noChangeAspect="1"/>
          </p:cNvPicPr>
          <p:nvPr/>
        </p:nvPicPr>
        <p:blipFill>
          <a:blip r:embed="rId3">
            <a:alphaModFix amt="33000"/>
          </a:blip>
          <a:stretch>
            <a:fillRect/>
          </a:stretch>
        </p:blipFill>
        <p:spPr>
          <a:xfrm>
            <a:off x="4164381" y="1892300"/>
            <a:ext cx="737819" cy="812800"/>
          </a:xfrm>
          <a:prstGeom prst="rect">
            <a:avLst/>
          </a:prstGeom>
          <a:ln w="12700">
            <a:miter lim="400000"/>
          </a:ln>
        </p:spPr>
      </p:pic>
      <p:sp>
        <p:nvSpPr>
          <p:cNvPr id="568" name="Line"/>
          <p:cNvSpPr/>
          <p:nvPr/>
        </p:nvSpPr>
        <p:spPr>
          <a:xfrm>
            <a:off x="5778500" y="2349500"/>
            <a:ext cx="6515101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69" name="8.  Intractability II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Reductions, P and NP</a:t>
            </a:r>
            <a:endParaRPr dirty="0"/>
          </a:p>
        </p:txBody>
      </p:sp>
      <p:sp>
        <p:nvSpPr>
          <p:cNvPr id="570" name="P vs. NP…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lvl="2"/>
            <a:r>
              <a:rPr lang="en-GB" dirty="0">
                <a:solidFill>
                  <a:srgbClr val="D5D5D5"/>
                </a:solidFill>
              </a:rPr>
              <a:t>poly-time reductions</a:t>
            </a:r>
          </a:p>
          <a:p>
            <a:pPr lvl="1"/>
            <a:r>
              <a:rPr lang="en-GB" dirty="0"/>
              <a:t>packing and covering problems</a:t>
            </a:r>
          </a:p>
          <a:p>
            <a:pPr lvl="1"/>
            <a:r>
              <a:rPr lang="en-GB" dirty="0"/>
              <a:t>constraint satisfaction problems</a:t>
            </a:r>
          </a:p>
          <a:p>
            <a:pPr lvl="1"/>
            <a:r>
              <a:rPr lang="en-GB" dirty="0"/>
              <a:t>graph </a:t>
            </a:r>
            <a:r>
              <a:rPr lang="en-GB" dirty="0" err="1"/>
              <a:t>coloring</a:t>
            </a:r>
            <a:endParaRPr lang="en-US" dirty="0"/>
          </a:p>
          <a:p>
            <a:pPr lvl="1"/>
            <a:r>
              <a:rPr dirty="0"/>
              <a:t>P vs. NP</a:t>
            </a:r>
          </a:p>
          <a:p>
            <a:pPr lvl="2"/>
            <a:r>
              <a:rPr dirty="0"/>
              <a:t>NP-complete</a:t>
            </a:r>
          </a:p>
        </p:txBody>
      </p:sp>
      <p:sp>
        <p:nvSpPr>
          <p:cNvPr id="571" name="Section 8.4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Section 8.4</a:t>
            </a:r>
          </a:p>
        </p:txBody>
      </p:sp>
    </p:spTree>
    <p:extLst>
      <p:ext uri="{BB962C8B-B14F-4D97-AF65-F5344CB8AC3E}">
        <p14:creationId xmlns:p14="http://schemas.microsoft.com/office/powerpoint/2010/main" val="2512602721"/>
      </p:ext>
    </p:extLst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Line"/>
          <p:cNvSpPr/>
          <p:nvPr/>
        </p:nvSpPr>
        <p:spPr>
          <a:xfrm flipV="1">
            <a:off x="825500" y="990572"/>
            <a:ext cx="11366500" cy="28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74" name="Polynomial transformation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Polynomial transformations</a:t>
            </a:r>
          </a:p>
        </p:txBody>
      </p:sp>
      <p:sp>
        <p:nvSpPr>
          <p:cNvPr id="575" name="Def.  Problem X polynomial (Cook) reduces to problem Y if arbitrary instances of problem X can be solved using: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Def.  </a:t>
            </a:r>
            <a:r>
              <a:rPr>
                <a:solidFill>
                  <a:srgbClr val="000000"/>
                </a:solidFill>
              </a:rPr>
              <a:t>Problem 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X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8D3124"/>
                </a:solidFill>
              </a:rPr>
              <a:t>polynomial (Cook) reduces</a:t>
            </a:r>
            <a:r>
              <a:rPr>
                <a:solidFill>
                  <a:srgbClr val="000000"/>
                </a:solidFill>
              </a:rPr>
              <a:t> to problem 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Y</a:t>
            </a:r>
            <a:r>
              <a:rPr>
                <a:solidFill>
                  <a:srgbClr val="000000"/>
                </a:solidFill>
              </a:rPr>
              <a:t> if arbitrary instances of problem 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X</a:t>
            </a:r>
            <a:r>
              <a:rPr>
                <a:solidFill>
                  <a:srgbClr val="000000"/>
                </a:solidFill>
              </a:rPr>
              <a:t> can be solved using:</a:t>
            </a:r>
          </a:p>
          <a:p>
            <a:pPr lvl="1"/>
            <a:r>
              <a:t>Polynomial number of standard computational steps, plus</a:t>
            </a:r>
          </a:p>
          <a:p>
            <a:pPr lvl="1"/>
            <a:r>
              <a:t>Polynomial number of calls to oracle that solves problem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Y</a:t>
            </a:r>
            <a:r>
              <a:t>.</a:t>
            </a:r>
          </a:p>
          <a:p>
            <a:br/>
            <a:r>
              <a:t>Def.  </a:t>
            </a:r>
            <a:r>
              <a:rPr>
                <a:solidFill>
                  <a:srgbClr val="000000"/>
                </a:solidFill>
              </a:rPr>
              <a:t>Problem 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X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8D3124"/>
                </a:solidFill>
              </a:rPr>
              <a:t>polynomial (Karp) transforms</a:t>
            </a:r>
            <a:r>
              <a:rPr>
                <a:solidFill>
                  <a:srgbClr val="000000"/>
                </a:solidFill>
              </a:rPr>
              <a:t> to problem 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Y</a:t>
            </a:r>
            <a:r>
              <a:rPr>
                <a:solidFill>
                  <a:srgbClr val="000000"/>
                </a:solidFill>
              </a:rPr>
              <a:t> if given any instance 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x</a:t>
            </a:r>
            <a:r>
              <a:rPr>
                <a:solidFill>
                  <a:srgbClr val="000000"/>
                </a:solidFill>
              </a:rPr>
              <a:t> of 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X</a:t>
            </a:r>
            <a:r>
              <a:rPr>
                <a:solidFill>
                  <a:srgbClr val="000000"/>
                </a:solidFill>
              </a:rPr>
              <a:t>, we can construct an instance 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y</a:t>
            </a:r>
            <a:r>
              <a:rPr>
                <a:solidFill>
                  <a:srgbClr val="000000"/>
                </a:solidFill>
              </a:rPr>
              <a:t> of 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Y</a:t>
            </a:r>
            <a:r>
              <a:rPr>
                <a:solidFill>
                  <a:srgbClr val="000000"/>
                </a:solidFill>
              </a:rPr>
              <a:t> such that 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x</a:t>
            </a:r>
            <a:r>
              <a:rPr>
                <a:solidFill>
                  <a:srgbClr val="000000"/>
                </a:solidFill>
              </a:rPr>
              <a:t> is a 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yes</a:t>
            </a:r>
            <a:r>
              <a:rPr>
                <a:solidFill>
                  <a:srgbClr val="000000"/>
                </a:solidFill>
              </a:rPr>
              <a:t> instance of 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X </a:t>
            </a:r>
            <a:r>
              <a:rPr>
                <a:solidFill>
                  <a:srgbClr val="000000"/>
                </a:solidFill>
              </a:rPr>
              <a:t>iff 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y</a:t>
            </a:r>
            <a:r>
              <a:rPr>
                <a:solidFill>
                  <a:srgbClr val="000000"/>
                </a:solidFill>
              </a:rPr>
              <a:t> is a 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yes</a:t>
            </a:r>
            <a:r>
              <a:rPr>
                <a:solidFill>
                  <a:srgbClr val="000000"/>
                </a:solidFill>
              </a:rPr>
              <a:t> instance of 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Y</a:t>
            </a:r>
            <a:r>
              <a:rPr>
                <a:solidFill>
                  <a:srgbClr val="000000"/>
                </a:solidFill>
              </a:rPr>
              <a:t>. </a:t>
            </a:r>
          </a:p>
          <a:p>
            <a:br>
              <a:rPr>
                <a:solidFill>
                  <a:srgbClr val="000000"/>
                </a:solidFill>
              </a:rPr>
            </a:br>
            <a:br>
              <a:rPr>
                <a:solidFill>
                  <a:srgbClr val="000000"/>
                </a:solidFill>
              </a:rPr>
            </a:br>
            <a:r>
              <a:t>Note.  </a:t>
            </a:r>
            <a:r>
              <a:rPr>
                <a:solidFill>
                  <a:srgbClr val="000000"/>
                </a:solidFill>
              </a:rPr>
              <a:t>Polynomial transformation is polynomial reduction with just one call to oracle for 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Y</a:t>
            </a:r>
            <a:r>
              <a:rPr>
                <a:solidFill>
                  <a:srgbClr val="000000"/>
                </a:solidFill>
              </a:rPr>
              <a:t>, exactly at the end of the algorithm for 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X</a:t>
            </a:r>
            <a:r>
              <a:rPr>
                <a:solidFill>
                  <a:srgbClr val="000000"/>
                </a:solidFill>
              </a:rPr>
              <a:t>. Almost all previous reductions were of this form. </a:t>
            </a:r>
          </a:p>
          <a:p>
            <a:pPr lvl="1"/>
            <a:endParaRPr>
              <a:solidFill>
                <a:srgbClr val="000000"/>
              </a:solidFill>
            </a:endParaRPr>
          </a:p>
          <a:p>
            <a:r>
              <a:t>Open question.  </a:t>
            </a:r>
            <a:r>
              <a:rPr>
                <a:solidFill>
                  <a:srgbClr val="000000"/>
                </a:solidFill>
              </a:rPr>
              <a:t>Are these two concepts the same with respect to </a:t>
            </a:r>
            <a:r>
              <a:rPr b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Lucida Grande"/>
                <a:ea typeface="Lucida Grande"/>
                <a:cs typeface="Lucida Grande"/>
                <a:sym typeface="Lucida Grande"/>
              </a:rPr>
              <a:t>NP</a:t>
            </a:r>
            <a:r>
              <a:rPr>
                <a:solidFill>
                  <a:srgbClr val="000000"/>
                </a:solidFill>
              </a:rPr>
              <a:t>?</a:t>
            </a:r>
          </a:p>
        </p:txBody>
      </p:sp>
      <p:grpSp>
        <p:nvGrpSpPr>
          <p:cNvPr id="578" name="Group"/>
          <p:cNvGrpSpPr/>
          <p:nvPr/>
        </p:nvGrpSpPr>
        <p:grpSpPr>
          <a:xfrm>
            <a:off x="6780989" y="4693800"/>
            <a:ext cx="4427800" cy="811836"/>
            <a:chOff x="-38796" y="0"/>
            <a:chExt cx="4427799" cy="811834"/>
          </a:xfrm>
        </p:grpSpPr>
        <p:sp>
          <p:nvSpPr>
            <p:cNvPr id="576" name="we require ⎢y⎢ to be of size polynomial in ⎢x⎢"/>
            <p:cNvSpPr txBox="1"/>
            <p:nvPr/>
          </p:nvSpPr>
          <p:spPr>
            <a:xfrm>
              <a:off x="-38797" y="560613"/>
              <a:ext cx="4427801" cy="2512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r>
                <a:t>we require </a:t>
              </a:r>
              <a:r>
                <a:rPr>
                  <a:latin typeface="Times"/>
                  <a:ea typeface="Times"/>
                  <a:cs typeface="Times"/>
                  <a:sym typeface="Times"/>
                </a:rPr>
                <a:t>⎢</a:t>
              </a:r>
              <a:r>
                <a:rPr i="1" spc="160">
                  <a:latin typeface="Times"/>
                  <a:ea typeface="Times"/>
                  <a:cs typeface="Times"/>
                  <a:sym typeface="Times"/>
                </a:rPr>
                <a:t>y</a:t>
              </a:r>
              <a:r>
                <a:rPr>
                  <a:latin typeface="Times"/>
                  <a:ea typeface="Times"/>
                  <a:cs typeface="Times"/>
                  <a:sym typeface="Times"/>
                </a:rPr>
                <a:t>⎢</a:t>
              </a:r>
              <a:r>
                <a:t> to be of size polynomial in </a:t>
              </a:r>
              <a:r>
                <a:rPr>
                  <a:latin typeface="Times"/>
                  <a:ea typeface="Times"/>
                  <a:cs typeface="Times"/>
                  <a:sym typeface="Times"/>
                </a:rPr>
                <a:t>⎢</a:t>
              </a:r>
              <a:r>
                <a:rPr i="1" spc="160">
                  <a:latin typeface="Times"/>
                  <a:ea typeface="Times"/>
                  <a:cs typeface="Times"/>
                  <a:sym typeface="Times"/>
                </a:rPr>
                <a:t>x</a:t>
              </a:r>
              <a:r>
                <a:rPr>
                  <a:latin typeface="Times"/>
                  <a:ea typeface="Times"/>
                  <a:cs typeface="Times"/>
                  <a:sym typeface="Times"/>
                </a:rPr>
                <a:t>⎢</a:t>
              </a:r>
            </a:p>
          </p:txBody>
        </p:sp>
        <p:sp>
          <p:nvSpPr>
            <p:cNvPr id="577" name="Line"/>
            <p:cNvSpPr/>
            <p:nvPr/>
          </p:nvSpPr>
          <p:spPr>
            <a:xfrm flipH="1">
              <a:off x="773968" y="0"/>
              <a:ext cx="1" cy="417809"/>
            </a:xfrm>
            <a:prstGeom prst="line">
              <a:avLst/>
            </a:prstGeom>
            <a:noFill/>
            <a:ln w="25400" cap="flat">
              <a:solidFill>
                <a:srgbClr val="8D3124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lnSpc>
                  <a:spcPct val="100000"/>
                </a:lnSpc>
                <a:buClrTx/>
                <a:buFontTx/>
                <a:tabLst/>
                <a:defRPr sz="12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grpSp>
        <p:nvGrpSpPr>
          <p:cNvPr id="581" name="Group"/>
          <p:cNvGrpSpPr/>
          <p:nvPr/>
        </p:nvGrpSpPr>
        <p:grpSpPr>
          <a:xfrm>
            <a:off x="6511911" y="8520825"/>
            <a:ext cx="4172356" cy="795356"/>
            <a:chOff x="5213" y="0"/>
            <a:chExt cx="4172355" cy="795354"/>
          </a:xfrm>
        </p:grpSpPr>
        <p:sp>
          <p:nvSpPr>
            <p:cNvPr id="579" name="Line"/>
            <p:cNvSpPr/>
            <p:nvPr/>
          </p:nvSpPr>
          <p:spPr>
            <a:xfrm>
              <a:off x="1294206" y="0"/>
              <a:ext cx="1" cy="462591"/>
            </a:xfrm>
            <a:prstGeom prst="line">
              <a:avLst/>
            </a:prstGeom>
            <a:noFill/>
            <a:ln w="25400" cap="flat">
              <a:solidFill>
                <a:srgbClr val="8D3124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lnSpc>
                  <a:spcPct val="100000"/>
                </a:lnSpc>
                <a:buClrTx/>
                <a:buFontTx/>
                <a:tabLst/>
                <a:defRPr sz="1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580" name="we abuse notation ≤ P and blur distinction"/>
            <p:cNvSpPr txBox="1"/>
            <p:nvPr/>
          </p:nvSpPr>
          <p:spPr>
            <a:xfrm>
              <a:off x="5213" y="532299"/>
              <a:ext cx="4172356" cy="2630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r>
                <a:t>we abuse notation ≤</a:t>
              </a:r>
              <a:r>
                <a:rPr baseline="-5999"/>
                <a:t> </a:t>
              </a:r>
              <a:r>
                <a:rPr baseline="-24750"/>
                <a:t>P</a:t>
              </a:r>
              <a:r>
                <a:t> and blur distinction</a:t>
              </a:r>
            </a:p>
          </p:txBody>
        </p:sp>
      </p:grpSp>
      <p:sp>
        <p:nvSpPr>
          <p:cNvPr id="58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61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71281299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7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5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5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5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5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5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5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5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5" grpId="0" build="p" animBg="1" advAuto="0"/>
      <p:bldP spid="578" grpId="0" animBg="1" advAuto="0"/>
      <p:bldP spid="581" grpId="0" animBg="1" advAuto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Line"/>
          <p:cNvSpPr/>
          <p:nvPr/>
        </p:nvSpPr>
        <p:spPr>
          <a:xfrm flipV="1">
            <a:off x="825500" y="990572"/>
            <a:ext cx="11366500" cy="28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87" name="NP-complet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NP-complete</a:t>
            </a:r>
          </a:p>
        </p:txBody>
      </p:sp>
      <p:sp>
        <p:nvSpPr>
          <p:cNvPr id="588" name="NP-complete.  A problem Y ∈ NP with the property that for every problem X ∈ NP, X ≤ P Y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NP-complete.  </a:t>
            </a:r>
            <a:r>
              <a:rPr>
                <a:solidFill>
                  <a:srgbClr val="000000"/>
                </a:solidFill>
              </a:rPr>
              <a:t>A problem 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Y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∈</a:t>
            </a:r>
            <a:r>
              <a:rPr>
                <a:solidFill>
                  <a:srgbClr val="000000"/>
                </a:solidFill>
              </a:rPr>
              <a:t> </a:t>
            </a:r>
            <a:r>
              <a:rPr b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Lucida Grande"/>
                <a:ea typeface="Lucida Grande"/>
                <a:cs typeface="Lucida Grande"/>
                <a:sym typeface="Lucida Grande"/>
              </a:rPr>
              <a:t>NP</a:t>
            </a:r>
            <a:r>
              <a:rPr>
                <a:solidFill>
                  <a:srgbClr val="000000"/>
                </a:solidFill>
              </a:rPr>
              <a:t> with the property that for every</a:t>
            </a:r>
            <a:br>
              <a:rPr>
                <a:solidFill>
                  <a:srgbClr val="000000"/>
                </a:solidFill>
              </a:rPr>
            </a:br>
            <a:r>
              <a:rPr>
                <a:solidFill>
                  <a:srgbClr val="000000"/>
                </a:solidFill>
              </a:rPr>
              <a:t>problem 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X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∈</a:t>
            </a:r>
            <a:r>
              <a:rPr>
                <a:solidFill>
                  <a:srgbClr val="000000"/>
                </a:solidFill>
              </a:rPr>
              <a:t> </a:t>
            </a:r>
            <a:r>
              <a:rPr b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Lucida Grande"/>
                <a:ea typeface="Lucida Grande"/>
                <a:cs typeface="Lucida Grande"/>
                <a:sym typeface="Lucida Grande"/>
              </a:rPr>
              <a:t>NP</a:t>
            </a:r>
            <a:r>
              <a:rPr>
                <a:solidFill>
                  <a:srgbClr val="000000"/>
                </a:solidFill>
              </a:rPr>
              <a:t>, 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X</a:t>
            </a:r>
            <a:r>
              <a: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 ≤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 baseline="-2025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P</a:t>
            </a:r>
            <a:r>
              <a: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Y</a:t>
            </a:r>
            <a:r>
              <a:rPr>
                <a:solidFill>
                  <a:srgbClr val="000000"/>
                </a:solidFill>
              </a:rPr>
              <a:t>.</a:t>
            </a:r>
          </a:p>
          <a:p>
            <a:br/>
            <a:r>
              <a:t>Proposition.  </a:t>
            </a:r>
            <a:r>
              <a:rPr>
                <a:solidFill>
                  <a:srgbClr val="000000"/>
                </a:solidFill>
              </a:rPr>
              <a:t>Suppose 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Y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∈</a:t>
            </a:r>
            <a:r>
              <a:rPr>
                <a:solidFill>
                  <a:srgbClr val="000000"/>
                </a:solidFill>
              </a:rPr>
              <a:t> </a:t>
            </a:r>
            <a:r>
              <a:rPr b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Lucida Grande"/>
                <a:ea typeface="Lucida Grande"/>
                <a:cs typeface="Lucida Grande"/>
                <a:sym typeface="Lucida Grande"/>
              </a:rPr>
              <a:t>NP</a:t>
            </a:r>
            <a:r>
              <a:rPr>
                <a:solidFill>
                  <a:srgbClr val="000000"/>
                </a:solidFill>
              </a:rPr>
              <a:t>-complete. Then, 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Y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∈</a:t>
            </a:r>
            <a:r>
              <a:rPr>
                <a:solidFill>
                  <a:srgbClr val="000000"/>
                </a:solidFill>
              </a:rPr>
              <a:t> </a:t>
            </a:r>
            <a:r>
              <a:rPr b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Lucida Grande"/>
                <a:ea typeface="Lucida Grande"/>
                <a:cs typeface="Lucida Grande"/>
                <a:sym typeface="Lucida Grande"/>
              </a:rPr>
              <a:t>P</a:t>
            </a:r>
            <a:r>
              <a:rPr>
                <a:solidFill>
                  <a:srgbClr val="000000"/>
                </a:solidFill>
              </a:rPr>
              <a:t> iff </a:t>
            </a:r>
            <a:r>
              <a:rPr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rPr>
              <a:t>P = NP</a:t>
            </a:r>
            <a:r>
              <a:rPr>
                <a:solidFill>
                  <a:srgbClr val="000000"/>
                </a:solidFill>
              </a:rPr>
              <a:t>.</a:t>
            </a:r>
          </a:p>
          <a:p>
            <a:r>
              <a:t>Pf.  </a:t>
            </a:r>
            <a:r>
              <a:rPr>
                <a:latin typeface="Times"/>
                <a:ea typeface="Times"/>
                <a:cs typeface="Times"/>
                <a:sym typeface="Times"/>
              </a:rPr>
              <a:t>⇐</a:t>
            </a:r>
            <a:r>
              <a:t>  </a:t>
            </a:r>
            <a:r>
              <a:rPr>
                <a:solidFill>
                  <a:srgbClr val="000000"/>
                </a:solidFill>
              </a:rPr>
              <a:t>If </a:t>
            </a:r>
            <a:r>
              <a:rPr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rPr>
              <a:t>P = NP</a:t>
            </a:r>
            <a:r>
              <a:rPr>
                <a:solidFill>
                  <a:srgbClr val="000000"/>
                </a:solidFill>
              </a:rPr>
              <a:t>, then 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Y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∈</a:t>
            </a:r>
            <a:r>
              <a:rPr>
                <a:solidFill>
                  <a:srgbClr val="000000"/>
                </a:solidFill>
              </a:rPr>
              <a:t> </a:t>
            </a:r>
            <a:r>
              <a:rPr b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Lucida Grande"/>
                <a:ea typeface="Lucida Grande"/>
                <a:cs typeface="Lucida Grande"/>
                <a:sym typeface="Lucida Grande"/>
              </a:rPr>
              <a:t>P</a:t>
            </a:r>
            <a:r>
              <a:rPr>
                <a:solidFill>
                  <a:srgbClr val="000000"/>
                </a:solidFill>
              </a:rPr>
              <a:t> because 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Y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∈</a:t>
            </a:r>
            <a:r>
              <a:rPr>
                <a:solidFill>
                  <a:srgbClr val="000000"/>
                </a:solidFill>
              </a:rPr>
              <a:t> </a:t>
            </a:r>
            <a:r>
              <a:rPr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rPr>
              <a:t>NP</a:t>
            </a:r>
            <a:r>
              <a:rPr>
                <a:solidFill>
                  <a:srgbClr val="000000"/>
                </a:solidFill>
              </a:rPr>
              <a:t>.</a:t>
            </a:r>
          </a:p>
          <a:p>
            <a:r>
              <a:t>Pf.  </a:t>
            </a:r>
            <a:r>
              <a:rPr>
                <a:latin typeface="Times"/>
                <a:ea typeface="Times"/>
                <a:cs typeface="Times"/>
                <a:sym typeface="Times"/>
              </a:rPr>
              <a:t>⇒</a:t>
            </a:r>
            <a:r>
              <a:t>  </a:t>
            </a:r>
            <a:r>
              <a:rPr>
                <a:solidFill>
                  <a:srgbClr val="000000"/>
                </a:solidFill>
              </a:rPr>
              <a:t>Suppose 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Y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∈</a:t>
            </a:r>
            <a:r>
              <a:rPr>
                <a:solidFill>
                  <a:srgbClr val="000000"/>
                </a:solidFill>
              </a:rPr>
              <a:t> </a:t>
            </a:r>
            <a:r>
              <a:rPr b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Lucida Grande"/>
                <a:ea typeface="Lucida Grande"/>
                <a:cs typeface="Lucida Grande"/>
                <a:sym typeface="Lucida Grande"/>
              </a:rPr>
              <a:t>P</a:t>
            </a:r>
            <a:r>
              <a:rPr>
                <a:solidFill>
                  <a:srgbClr val="000000"/>
                </a:solidFill>
              </a:rPr>
              <a:t>.</a:t>
            </a:r>
          </a:p>
          <a:p>
            <a:pPr lvl="1"/>
            <a:r>
              <a:t>Consider any problem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X</a:t>
            </a:r>
            <a:r>
              <a:t> </a:t>
            </a:r>
            <a:r>
              <a:rPr>
                <a:latin typeface="Times"/>
                <a:ea typeface="Times"/>
                <a:cs typeface="Times"/>
                <a:sym typeface="Times"/>
              </a:rPr>
              <a:t>∈</a:t>
            </a:r>
            <a:r>
              <a:t> </a:t>
            </a:r>
            <a:r>
              <a:rPr b="1">
                <a:latin typeface="Lucida Grande"/>
                <a:ea typeface="Lucida Grande"/>
                <a:cs typeface="Lucida Grande"/>
                <a:sym typeface="Lucida Grande"/>
              </a:rPr>
              <a:t>NP</a:t>
            </a:r>
            <a:r>
              <a:t>.  Since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X</a:t>
            </a:r>
            <a:r>
              <a:rPr>
                <a:latin typeface="Times"/>
                <a:ea typeface="Times"/>
                <a:cs typeface="Times"/>
                <a:sym typeface="Times"/>
              </a:rPr>
              <a:t> ≤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 </a:t>
            </a:r>
            <a:r>
              <a:rPr baseline="-5999">
                <a:latin typeface="Times"/>
                <a:ea typeface="Times"/>
                <a:cs typeface="Times"/>
                <a:sym typeface="Times"/>
              </a:rPr>
              <a:t>P</a:t>
            </a:r>
            <a:r>
              <a:rPr>
                <a:latin typeface="Times"/>
                <a:ea typeface="Times"/>
                <a:cs typeface="Times"/>
                <a:sym typeface="Times"/>
              </a:rPr>
              <a:t>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Y</a:t>
            </a:r>
            <a:r>
              <a:t>, we have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X</a:t>
            </a:r>
            <a:r>
              <a:t> </a:t>
            </a:r>
            <a:r>
              <a:rPr>
                <a:latin typeface="Times"/>
                <a:ea typeface="Times"/>
                <a:cs typeface="Times"/>
                <a:sym typeface="Times"/>
              </a:rPr>
              <a:t>∈</a:t>
            </a:r>
            <a:r>
              <a:t> </a:t>
            </a:r>
            <a:r>
              <a:rPr b="1">
                <a:uFill>
                  <a:solidFill>
                    <a:srgbClr val="000000"/>
                  </a:solidFill>
                </a:uFill>
                <a:latin typeface="Lucida Grande"/>
                <a:ea typeface="Lucida Grande"/>
                <a:cs typeface="Lucida Grande"/>
                <a:sym typeface="Lucida Grande"/>
              </a:rPr>
              <a:t>P</a:t>
            </a:r>
            <a:r>
              <a:t>.</a:t>
            </a:r>
          </a:p>
          <a:p>
            <a:pPr lvl="1"/>
            <a:r>
              <a:t>This implies </a:t>
            </a:r>
            <a:r>
              <a:rPr b="1">
                <a:latin typeface="Lucida Grande"/>
                <a:ea typeface="Lucida Grande"/>
                <a:cs typeface="Lucida Grande"/>
                <a:sym typeface="Lucida Grande"/>
              </a:rPr>
              <a:t>NP</a:t>
            </a:r>
            <a:r>
              <a:t> </a:t>
            </a:r>
            <a:r>
              <a:rPr>
                <a:latin typeface="Times"/>
                <a:ea typeface="Times"/>
                <a:cs typeface="Times"/>
                <a:sym typeface="Times"/>
              </a:rPr>
              <a:t>⊆</a:t>
            </a:r>
            <a:r>
              <a:t> </a:t>
            </a:r>
            <a:r>
              <a:rPr b="1">
                <a:latin typeface="Lucida Grande"/>
                <a:ea typeface="Lucida Grande"/>
                <a:cs typeface="Lucida Grande"/>
                <a:sym typeface="Lucida Grande"/>
              </a:rPr>
              <a:t>P</a:t>
            </a:r>
            <a:r>
              <a:t>.</a:t>
            </a:r>
          </a:p>
          <a:p>
            <a:pPr lvl="1"/>
            <a:r>
              <a:t>We already know </a:t>
            </a:r>
            <a:r>
              <a:rPr b="1">
                <a:latin typeface="Lucida Grande"/>
                <a:ea typeface="Lucida Grande"/>
                <a:cs typeface="Lucida Grande"/>
                <a:sym typeface="Lucida Grande"/>
              </a:rPr>
              <a:t>P</a:t>
            </a:r>
            <a:r>
              <a:t> </a:t>
            </a:r>
            <a:r>
              <a:rPr>
                <a:latin typeface="Times"/>
                <a:ea typeface="Times"/>
                <a:cs typeface="Times"/>
                <a:sym typeface="Times"/>
              </a:rPr>
              <a:t>⊆ </a:t>
            </a:r>
            <a:r>
              <a:rPr b="1">
                <a:latin typeface="Lucida Grande"/>
                <a:ea typeface="Lucida Grande"/>
                <a:cs typeface="Lucida Grande"/>
                <a:sym typeface="Lucida Grande"/>
              </a:rPr>
              <a:t>NP</a:t>
            </a:r>
            <a:r>
              <a:t>. Thus </a:t>
            </a:r>
            <a:r>
              <a:rPr b="1">
                <a:latin typeface="Lucida Grande"/>
                <a:ea typeface="Lucida Grande"/>
                <a:cs typeface="Lucida Grande"/>
                <a:sym typeface="Lucida Grande"/>
              </a:rPr>
              <a:t>P = NP</a:t>
            </a:r>
            <a:r>
              <a:t>.  ▪</a:t>
            </a:r>
          </a:p>
          <a:p>
            <a:br/>
            <a:br/>
            <a:br/>
            <a:br/>
            <a:r>
              <a:t>Fundamental question. </a:t>
            </a:r>
            <a:r>
              <a:rPr>
                <a:solidFill>
                  <a:srgbClr val="000000"/>
                </a:solidFill>
              </a:rPr>
              <a:t> Are there any “natural” </a:t>
            </a:r>
            <a:r>
              <a:rPr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rPr>
              <a:t>NP</a:t>
            </a:r>
            <a:r>
              <a:rPr>
                <a:solidFill>
                  <a:srgbClr val="000000"/>
                </a:solidFill>
              </a:rPr>
              <a:t>-complete problems?</a:t>
            </a:r>
          </a:p>
        </p:txBody>
      </p:sp>
      <p:sp>
        <p:nvSpPr>
          <p:cNvPr id="58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62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27137786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8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5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5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5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5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5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58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58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58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8" grpId="0" build="p" bldLvl="5" animBg="1" advAuto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Line"/>
          <p:cNvSpPr/>
          <p:nvPr/>
        </p:nvSpPr>
        <p:spPr>
          <a:xfrm flipV="1">
            <a:off x="825500" y="990572"/>
            <a:ext cx="11366500" cy="28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94" name="Circuit satisfiabilit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Circuit satisfiability</a:t>
            </a:r>
          </a:p>
        </p:txBody>
      </p:sp>
      <p:sp>
        <p:nvSpPr>
          <p:cNvPr id="595" name="Circuit-Sat.  Given a combinational circuit built from and, or, and not gates, is there a way to set the circuit inputs so that the output is 1?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cap="small"/>
              <a:t>Circuit-Sat</a:t>
            </a:r>
            <a:r>
              <a:t>.  </a:t>
            </a:r>
            <a:r>
              <a:rPr>
                <a:solidFill>
                  <a:srgbClr val="000000"/>
                </a:solidFill>
              </a:rPr>
              <a:t>Given a combinational circuit built from </a:t>
            </a:r>
            <a:r>
              <a:rPr cap="small">
                <a:solidFill>
                  <a:srgbClr val="000000"/>
                </a:solidFill>
              </a:rPr>
              <a:t>and</a:t>
            </a:r>
            <a:r>
              <a:rPr>
                <a:solidFill>
                  <a:srgbClr val="000000"/>
                </a:solidFill>
              </a:rPr>
              <a:t>, </a:t>
            </a:r>
            <a:r>
              <a:rPr cap="small">
                <a:solidFill>
                  <a:srgbClr val="000000"/>
                </a:solidFill>
              </a:rPr>
              <a:t>or</a:t>
            </a:r>
            <a:r>
              <a:rPr>
                <a:solidFill>
                  <a:srgbClr val="000000"/>
                </a:solidFill>
              </a:rPr>
              <a:t>, and </a:t>
            </a:r>
            <a:r>
              <a:rPr cap="small">
                <a:solidFill>
                  <a:srgbClr val="000000"/>
                </a:solidFill>
              </a:rPr>
              <a:t>not</a:t>
            </a:r>
            <a:r>
              <a:rPr>
                <a:solidFill>
                  <a:srgbClr val="000000"/>
                </a:solidFill>
              </a:rPr>
              <a:t> gates, is there a way to set the circuit inputs so that the output is 1?</a:t>
            </a:r>
          </a:p>
        </p:txBody>
      </p:sp>
      <p:grpSp>
        <p:nvGrpSpPr>
          <p:cNvPr id="598" name="Group"/>
          <p:cNvGrpSpPr/>
          <p:nvPr/>
        </p:nvGrpSpPr>
        <p:grpSpPr>
          <a:xfrm>
            <a:off x="6450471" y="3975946"/>
            <a:ext cx="428979" cy="428979"/>
            <a:chOff x="0" y="0"/>
            <a:chExt cx="428977" cy="428977"/>
          </a:xfrm>
        </p:grpSpPr>
        <p:sp>
          <p:nvSpPr>
            <p:cNvPr id="596" name="Circle"/>
            <p:cNvSpPr/>
            <p:nvPr/>
          </p:nvSpPr>
          <p:spPr>
            <a:xfrm>
              <a:off x="0" y="0"/>
              <a:ext cx="428978" cy="428978"/>
            </a:xfrm>
            <a:prstGeom prst="ellipse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597" name="∧"/>
            <p:cNvSpPr txBox="1"/>
            <p:nvPr/>
          </p:nvSpPr>
          <p:spPr>
            <a:xfrm>
              <a:off x="50757" y="37277"/>
              <a:ext cx="327463" cy="355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marL="57587" marR="57587">
                <a:defRPr sz="2400">
                  <a:solidFill>
                    <a:srgbClr val="000000"/>
                  </a:solidFill>
                </a:defRPr>
              </a:lvl1pPr>
            </a:lstStyle>
            <a:p>
              <a:r>
                <a:t>∧</a:t>
              </a:r>
            </a:p>
          </p:txBody>
        </p:sp>
      </p:grpSp>
      <p:grpSp>
        <p:nvGrpSpPr>
          <p:cNvPr id="601" name="Group"/>
          <p:cNvGrpSpPr/>
          <p:nvPr/>
        </p:nvGrpSpPr>
        <p:grpSpPr>
          <a:xfrm>
            <a:off x="5257800" y="5253849"/>
            <a:ext cx="428978" cy="428978"/>
            <a:chOff x="0" y="0"/>
            <a:chExt cx="428977" cy="428977"/>
          </a:xfrm>
        </p:grpSpPr>
        <p:sp>
          <p:nvSpPr>
            <p:cNvPr id="599" name="Circle"/>
            <p:cNvSpPr/>
            <p:nvPr/>
          </p:nvSpPr>
          <p:spPr>
            <a:xfrm>
              <a:off x="0" y="0"/>
              <a:ext cx="428978" cy="428978"/>
            </a:xfrm>
            <a:prstGeom prst="ellipse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00" name="¬"/>
            <p:cNvSpPr txBox="1"/>
            <p:nvPr/>
          </p:nvSpPr>
          <p:spPr>
            <a:xfrm>
              <a:off x="43082" y="29491"/>
              <a:ext cx="339427" cy="36840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marL="57587" marR="57587">
                <a:defRPr sz="2400">
                  <a:solidFill>
                    <a:srgbClr val="000000"/>
                  </a:solidFill>
                </a:defRPr>
              </a:lvl1pPr>
            </a:lstStyle>
            <a:p>
              <a:r>
                <a:t>¬</a:t>
              </a:r>
            </a:p>
          </p:txBody>
        </p:sp>
      </p:grpSp>
      <p:sp>
        <p:nvSpPr>
          <p:cNvPr id="640" name="Connection Line"/>
          <p:cNvSpPr/>
          <p:nvPr/>
        </p:nvSpPr>
        <p:spPr>
          <a:xfrm>
            <a:off x="5640387" y="4365822"/>
            <a:ext cx="860885" cy="9224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25400">
            <a:solidFill>
              <a:srgbClr val="000000"/>
            </a:solidFill>
            <a:miter lim="400000"/>
            <a:headEnd type="stealth"/>
          </a:ln>
        </p:spPr>
        <p:txBody>
          <a:bodyPr/>
          <a:lstStyle/>
          <a:p>
            <a:endParaRPr/>
          </a:p>
        </p:txBody>
      </p:sp>
      <p:sp>
        <p:nvSpPr>
          <p:cNvPr id="641" name="Connection Line"/>
          <p:cNvSpPr/>
          <p:nvPr/>
        </p:nvSpPr>
        <p:spPr>
          <a:xfrm>
            <a:off x="6828693" y="4362052"/>
            <a:ext cx="891779" cy="9347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25400">
            <a:solidFill>
              <a:srgbClr val="000000"/>
            </a:solidFill>
            <a:miter lim="400000"/>
            <a:headEnd type="stealth"/>
          </a:ln>
        </p:spPr>
        <p:txBody>
          <a:bodyPr/>
          <a:lstStyle/>
          <a:p>
            <a:endParaRPr/>
          </a:p>
        </p:txBody>
      </p:sp>
      <p:grpSp>
        <p:nvGrpSpPr>
          <p:cNvPr id="606" name="Group"/>
          <p:cNvGrpSpPr/>
          <p:nvPr/>
        </p:nvGrpSpPr>
        <p:grpSpPr>
          <a:xfrm>
            <a:off x="4018844" y="6554329"/>
            <a:ext cx="428979" cy="428979"/>
            <a:chOff x="0" y="0"/>
            <a:chExt cx="428977" cy="428977"/>
          </a:xfrm>
        </p:grpSpPr>
        <p:sp>
          <p:nvSpPr>
            <p:cNvPr id="604" name="Circle"/>
            <p:cNvSpPr/>
            <p:nvPr/>
          </p:nvSpPr>
          <p:spPr>
            <a:xfrm>
              <a:off x="0" y="0"/>
              <a:ext cx="428978" cy="428978"/>
            </a:xfrm>
            <a:prstGeom prst="ellipse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05" name="∧"/>
            <p:cNvSpPr txBox="1"/>
            <p:nvPr/>
          </p:nvSpPr>
          <p:spPr>
            <a:xfrm>
              <a:off x="50757" y="35866"/>
              <a:ext cx="327463" cy="355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marL="57587" marR="57587">
                <a:defRPr sz="2400">
                  <a:solidFill>
                    <a:srgbClr val="000000"/>
                  </a:solidFill>
                </a:defRPr>
              </a:lvl1pPr>
            </a:lstStyle>
            <a:p>
              <a:r>
                <a:t>∧</a:t>
              </a:r>
            </a:p>
          </p:txBody>
        </p:sp>
      </p:grpSp>
      <p:grpSp>
        <p:nvGrpSpPr>
          <p:cNvPr id="609" name="Group"/>
          <p:cNvGrpSpPr/>
          <p:nvPr/>
        </p:nvGrpSpPr>
        <p:grpSpPr>
          <a:xfrm>
            <a:off x="6283395" y="6554329"/>
            <a:ext cx="428979" cy="428979"/>
            <a:chOff x="0" y="0"/>
            <a:chExt cx="428977" cy="428977"/>
          </a:xfrm>
        </p:grpSpPr>
        <p:sp>
          <p:nvSpPr>
            <p:cNvPr id="607" name="Circle"/>
            <p:cNvSpPr/>
            <p:nvPr/>
          </p:nvSpPr>
          <p:spPr>
            <a:xfrm>
              <a:off x="0" y="0"/>
              <a:ext cx="428978" cy="428978"/>
            </a:xfrm>
            <a:prstGeom prst="ellipse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08" name="∨"/>
            <p:cNvSpPr txBox="1"/>
            <p:nvPr/>
          </p:nvSpPr>
          <p:spPr>
            <a:xfrm>
              <a:off x="50757" y="35866"/>
              <a:ext cx="327463" cy="355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marL="57587" marR="57587">
                <a:defRPr sz="2400">
                  <a:solidFill>
                    <a:srgbClr val="000000"/>
                  </a:solidFill>
                </a:defRPr>
              </a:lvl1pPr>
            </a:lstStyle>
            <a:p>
              <a:r>
                <a:t>∨</a:t>
              </a:r>
            </a:p>
          </p:txBody>
        </p:sp>
      </p:grpSp>
      <p:sp>
        <p:nvSpPr>
          <p:cNvPr id="642" name="Connection Line"/>
          <p:cNvSpPr/>
          <p:nvPr/>
        </p:nvSpPr>
        <p:spPr>
          <a:xfrm>
            <a:off x="4397066" y="5648070"/>
            <a:ext cx="903994" cy="9488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25400">
            <a:solidFill>
              <a:srgbClr val="000000"/>
            </a:solidFill>
            <a:miter lim="400000"/>
            <a:headEnd type="stealth"/>
          </a:ln>
        </p:spPr>
        <p:txBody>
          <a:bodyPr/>
          <a:lstStyle/>
          <a:p>
            <a:endParaRPr/>
          </a:p>
        </p:txBody>
      </p:sp>
      <p:sp>
        <p:nvSpPr>
          <p:cNvPr id="611" name="Circle"/>
          <p:cNvSpPr/>
          <p:nvPr/>
        </p:nvSpPr>
        <p:spPr>
          <a:xfrm>
            <a:off x="3063804" y="7899400"/>
            <a:ext cx="130952" cy="130952"/>
          </a:xfrm>
          <a:prstGeom prst="ellipse">
            <a:avLst/>
          </a:prstGeom>
          <a:solidFill>
            <a:srgbClr val="FFFFFF"/>
          </a:solidFill>
          <a:ln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12" name="Circle"/>
          <p:cNvSpPr/>
          <p:nvPr/>
        </p:nvSpPr>
        <p:spPr>
          <a:xfrm>
            <a:off x="5213208" y="7899400"/>
            <a:ext cx="130953" cy="130952"/>
          </a:xfrm>
          <a:prstGeom prst="ellipse">
            <a:avLst/>
          </a:prstGeom>
          <a:solidFill>
            <a:srgbClr val="FFFFFF"/>
          </a:solidFill>
          <a:ln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43" name="Connection Line"/>
          <p:cNvSpPr/>
          <p:nvPr/>
        </p:nvSpPr>
        <p:spPr>
          <a:xfrm>
            <a:off x="3176870" y="6945648"/>
            <a:ext cx="893236" cy="9676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25400">
            <a:solidFill>
              <a:srgbClr val="000000"/>
            </a:solidFill>
            <a:miter lim="400000"/>
            <a:headEnd type="stealth"/>
          </a:ln>
        </p:spPr>
        <p:txBody>
          <a:bodyPr/>
          <a:lstStyle/>
          <a:p>
            <a:endParaRPr/>
          </a:p>
        </p:txBody>
      </p:sp>
      <p:sp>
        <p:nvSpPr>
          <p:cNvPr id="644" name="Connection Line"/>
          <p:cNvSpPr/>
          <p:nvPr/>
        </p:nvSpPr>
        <p:spPr>
          <a:xfrm>
            <a:off x="4387882" y="6945648"/>
            <a:ext cx="844631" cy="9664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25400">
            <a:solidFill>
              <a:srgbClr val="000000"/>
            </a:solidFill>
            <a:miter lim="400000"/>
            <a:headEnd type="stealth"/>
          </a:ln>
        </p:spPr>
        <p:txBody>
          <a:bodyPr/>
          <a:lstStyle/>
          <a:p>
            <a:endParaRPr/>
          </a:p>
        </p:txBody>
      </p:sp>
      <p:sp>
        <p:nvSpPr>
          <p:cNvPr id="615" name="Circle"/>
          <p:cNvSpPr/>
          <p:nvPr/>
        </p:nvSpPr>
        <p:spPr>
          <a:xfrm>
            <a:off x="7227146" y="7899400"/>
            <a:ext cx="130952" cy="130952"/>
          </a:xfrm>
          <a:prstGeom prst="ellipse">
            <a:avLst/>
          </a:prstGeom>
          <a:solidFill>
            <a:srgbClr val="FFFFFF"/>
          </a:solidFill>
          <a:ln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45" name="Connection Line"/>
          <p:cNvSpPr/>
          <p:nvPr/>
        </p:nvSpPr>
        <p:spPr>
          <a:xfrm>
            <a:off x="5328767" y="6929400"/>
            <a:ext cx="1005429" cy="9863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25400">
            <a:solidFill>
              <a:srgbClr val="000000"/>
            </a:solidFill>
            <a:miter lim="400000"/>
            <a:headEnd type="stealth"/>
          </a:ln>
        </p:spPr>
        <p:txBody>
          <a:bodyPr/>
          <a:lstStyle/>
          <a:p>
            <a:endParaRPr/>
          </a:p>
        </p:txBody>
      </p:sp>
      <p:sp>
        <p:nvSpPr>
          <p:cNvPr id="646" name="Connection Line"/>
          <p:cNvSpPr/>
          <p:nvPr/>
        </p:nvSpPr>
        <p:spPr>
          <a:xfrm>
            <a:off x="6618848" y="6950865"/>
            <a:ext cx="634902" cy="9555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25400">
            <a:solidFill>
              <a:srgbClr val="000000"/>
            </a:solidFill>
            <a:miter lim="400000"/>
            <a:headEnd type="stealth"/>
          </a:ln>
        </p:spPr>
        <p:txBody>
          <a:bodyPr/>
          <a:lstStyle/>
          <a:p>
            <a:endParaRPr/>
          </a:p>
        </p:txBody>
      </p:sp>
      <p:grpSp>
        <p:nvGrpSpPr>
          <p:cNvPr id="620" name="Group"/>
          <p:cNvGrpSpPr/>
          <p:nvPr/>
        </p:nvGrpSpPr>
        <p:grpSpPr>
          <a:xfrm>
            <a:off x="7669671" y="5253849"/>
            <a:ext cx="428979" cy="428978"/>
            <a:chOff x="0" y="0"/>
            <a:chExt cx="428977" cy="428977"/>
          </a:xfrm>
        </p:grpSpPr>
        <p:sp>
          <p:nvSpPr>
            <p:cNvPr id="618" name="Circle"/>
            <p:cNvSpPr/>
            <p:nvPr/>
          </p:nvSpPr>
          <p:spPr>
            <a:xfrm>
              <a:off x="0" y="0"/>
              <a:ext cx="428978" cy="428978"/>
            </a:xfrm>
            <a:prstGeom prst="ellipse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19" name="∧"/>
            <p:cNvSpPr txBox="1"/>
            <p:nvPr/>
          </p:nvSpPr>
          <p:spPr>
            <a:xfrm>
              <a:off x="50757" y="35866"/>
              <a:ext cx="327463" cy="355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marL="57587" marR="57587">
                <a:defRPr sz="2400">
                  <a:solidFill>
                    <a:srgbClr val="000000"/>
                  </a:solidFill>
                </a:defRPr>
              </a:lvl1pPr>
            </a:lstStyle>
            <a:p>
              <a:r>
                <a:t>∧</a:t>
              </a:r>
            </a:p>
          </p:txBody>
        </p:sp>
      </p:grpSp>
      <p:grpSp>
        <p:nvGrpSpPr>
          <p:cNvPr id="623" name="Group"/>
          <p:cNvGrpSpPr/>
          <p:nvPr/>
        </p:nvGrpSpPr>
        <p:grpSpPr>
          <a:xfrm>
            <a:off x="8721795" y="6554329"/>
            <a:ext cx="428979" cy="428979"/>
            <a:chOff x="0" y="0"/>
            <a:chExt cx="428977" cy="428977"/>
          </a:xfrm>
        </p:grpSpPr>
        <p:sp>
          <p:nvSpPr>
            <p:cNvPr id="621" name="Circle"/>
            <p:cNvSpPr/>
            <p:nvPr/>
          </p:nvSpPr>
          <p:spPr>
            <a:xfrm>
              <a:off x="0" y="0"/>
              <a:ext cx="428978" cy="428978"/>
            </a:xfrm>
            <a:prstGeom prst="ellipse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22" name="∨"/>
            <p:cNvSpPr txBox="1"/>
            <p:nvPr/>
          </p:nvSpPr>
          <p:spPr>
            <a:xfrm>
              <a:off x="50758" y="35866"/>
              <a:ext cx="327463" cy="355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marL="57587" marR="57587">
                <a:defRPr sz="2400">
                  <a:solidFill>
                    <a:srgbClr val="000000"/>
                  </a:solidFill>
                </a:defRPr>
              </a:lvl1pPr>
            </a:lstStyle>
            <a:p>
              <a:r>
                <a:t>∨</a:t>
              </a:r>
            </a:p>
          </p:txBody>
        </p:sp>
      </p:grpSp>
      <p:sp>
        <p:nvSpPr>
          <p:cNvPr id="647" name="Connection Line"/>
          <p:cNvSpPr/>
          <p:nvPr/>
        </p:nvSpPr>
        <p:spPr>
          <a:xfrm>
            <a:off x="6661617" y="5621896"/>
            <a:ext cx="1058855" cy="9933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25400">
            <a:solidFill>
              <a:srgbClr val="000000"/>
            </a:solidFill>
            <a:miter lim="400000"/>
            <a:headEnd type="stealth"/>
          </a:ln>
        </p:spPr>
        <p:txBody>
          <a:bodyPr/>
          <a:lstStyle/>
          <a:p>
            <a:endParaRPr/>
          </a:p>
        </p:txBody>
      </p:sp>
      <p:sp>
        <p:nvSpPr>
          <p:cNvPr id="648" name="Connection Line"/>
          <p:cNvSpPr/>
          <p:nvPr/>
        </p:nvSpPr>
        <p:spPr>
          <a:xfrm>
            <a:off x="8027220" y="5645167"/>
            <a:ext cx="764435" cy="9448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25400">
            <a:solidFill>
              <a:srgbClr val="000000"/>
            </a:solidFill>
            <a:miter lim="400000"/>
            <a:headEnd type="stealth"/>
          </a:ln>
        </p:spPr>
        <p:txBody>
          <a:bodyPr/>
          <a:lstStyle/>
          <a:p>
            <a:endParaRPr/>
          </a:p>
        </p:txBody>
      </p:sp>
      <p:sp>
        <p:nvSpPr>
          <p:cNvPr id="626" name="Circle"/>
          <p:cNvSpPr/>
          <p:nvPr/>
        </p:nvSpPr>
        <p:spPr>
          <a:xfrm>
            <a:off x="8195733" y="7899400"/>
            <a:ext cx="130952" cy="130952"/>
          </a:xfrm>
          <a:prstGeom prst="ellipse">
            <a:avLst/>
          </a:prstGeom>
          <a:solidFill>
            <a:srgbClr val="FFFFFF"/>
          </a:solidFill>
          <a:ln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27" name="Circle"/>
          <p:cNvSpPr/>
          <p:nvPr/>
        </p:nvSpPr>
        <p:spPr>
          <a:xfrm>
            <a:off x="9665547" y="7899400"/>
            <a:ext cx="130952" cy="130952"/>
          </a:xfrm>
          <a:prstGeom prst="ellipse">
            <a:avLst/>
          </a:prstGeom>
          <a:solidFill>
            <a:srgbClr val="FFFFFF"/>
          </a:solidFill>
          <a:ln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49" name="Connection Line"/>
          <p:cNvSpPr/>
          <p:nvPr/>
        </p:nvSpPr>
        <p:spPr>
          <a:xfrm>
            <a:off x="8295757" y="6959328"/>
            <a:ext cx="533001" cy="9443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25400">
            <a:solidFill>
              <a:srgbClr val="000000"/>
            </a:solidFill>
            <a:miter lim="400000"/>
            <a:headEnd type="stealth"/>
          </a:ln>
        </p:spPr>
        <p:txBody>
          <a:bodyPr/>
          <a:lstStyle/>
          <a:p>
            <a:endParaRPr/>
          </a:p>
        </p:txBody>
      </p:sp>
      <p:sp>
        <p:nvSpPr>
          <p:cNvPr id="650" name="Connection Line"/>
          <p:cNvSpPr/>
          <p:nvPr/>
        </p:nvSpPr>
        <p:spPr>
          <a:xfrm>
            <a:off x="9057248" y="6950865"/>
            <a:ext cx="634903" cy="9555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25400">
            <a:solidFill>
              <a:srgbClr val="000000"/>
            </a:solidFill>
            <a:miter lim="400000"/>
            <a:headEnd type="stealth"/>
          </a:ln>
        </p:spPr>
        <p:txBody>
          <a:bodyPr/>
          <a:lstStyle/>
          <a:p>
            <a:endParaRPr/>
          </a:p>
        </p:txBody>
      </p:sp>
      <p:sp>
        <p:nvSpPr>
          <p:cNvPr id="630" name="1"/>
          <p:cNvSpPr txBox="1"/>
          <p:nvPr/>
        </p:nvSpPr>
        <p:spPr>
          <a:xfrm>
            <a:off x="3011875" y="8140700"/>
            <a:ext cx="200029" cy="190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marL="58702" marR="58702">
              <a:defRPr>
                <a:solidFill>
                  <a:srgbClr val="000000"/>
                </a:solidFill>
              </a:defRPr>
            </a:lvl1pPr>
          </a:lstStyle>
          <a:p>
            <a:r>
              <a:t>1</a:t>
            </a:r>
          </a:p>
        </p:txBody>
      </p:sp>
      <p:sp>
        <p:nvSpPr>
          <p:cNvPr id="631" name="0"/>
          <p:cNvSpPr txBox="1"/>
          <p:nvPr/>
        </p:nvSpPr>
        <p:spPr>
          <a:xfrm>
            <a:off x="5170310" y="8140700"/>
            <a:ext cx="200029" cy="190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marL="58702" marR="58702">
              <a:defRPr>
                <a:solidFill>
                  <a:srgbClr val="000000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632" name="?"/>
          <p:cNvSpPr txBox="1"/>
          <p:nvPr/>
        </p:nvSpPr>
        <p:spPr>
          <a:xfrm>
            <a:off x="7195538" y="8140700"/>
            <a:ext cx="157154" cy="190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marL="58702" marR="58702">
              <a:defRPr>
                <a:solidFill>
                  <a:srgbClr val="000000"/>
                </a:solidFill>
              </a:defRPr>
            </a:lvl1pPr>
          </a:lstStyle>
          <a:p>
            <a:r>
              <a:t>?</a:t>
            </a:r>
          </a:p>
        </p:txBody>
      </p:sp>
      <p:sp>
        <p:nvSpPr>
          <p:cNvPr id="633" name="?"/>
          <p:cNvSpPr txBox="1"/>
          <p:nvPr/>
        </p:nvSpPr>
        <p:spPr>
          <a:xfrm>
            <a:off x="8148320" y="8140700"/>
            <a:ext cx="157154" cy="190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marL="58702" marR="58702">
              <a:defRPr>
                <a:solidFill>
                  <a:srgbClr val="000000"/>
                </a:solidFill>
              </a:defRPr>
            </a:lvl1pPr>
          </a:lstStyle>
          <a:p>
            <a:r>
              <a:t>?</a:t>
            </a:r>
          </a:p>
        </p:txBody>
      </p:sp>
      <p:sp>
        <p:nvSpPr>
          <p:cNvPr id="634" name="?"/>
          <p:cNvSpPr txBox="1"/>
          <p:nvPr/>
        </p:nvSpPr>
        <p:spPr>
          <a:xfrm>
            <a:off x="9661031" y="8140700"/>
            <a:ext cx="157154" cy="190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marL="58702" marR="58702">
              <a:defRPr>
                <a:solidFill>
                  <a:srgbClr val="000000"/>
                </a:solidFill>
              </a:defRPr>
            </a:lvl1pPr>
          </a:lstStyle>
          <a:p>
            <a:r>
              <a:t>?</a:t>
            </a:r>
          </a:p>
        </p:txBody>
      </p:sp>
      <p:sp>
        <p:nvSpPr>
          <p:cNvPr id="635" name="output"/>
          <p:cNvSpPr txBox="1"/>
          <p:nvPr/>
        </p:nvSpPr>
        <p:spPr>
          <a:xfrm>
            <a:off x="6168930" y="3355058"/>
            <a:ext cx="767423" cy="22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marL="58702" marR="58702">
              <a:defRPr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r>
              <a:t>output</a:t>
            </a:r>
          </a:p>
        </p:txBody>
      </p:sp>
      <p:sp>
        <p:nvSpPr>
          <p:cNvPr id="636" name="variable inputs"/>
          <p:cNvSpPr txBox="1"/>
          <p:nvPr/>
        </p:nvSpPr>
        <p:spPr>
          <a:xfrm>
            <a:off x="7258697" y="8514080"/>
            <a:ext cx="1640945" cy="22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marL="58702" marR="58702">
              <a:defRPr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r>
              <a:t>variable inputs</a:t>
            </a:r>
          </a:p>
        </p:txBody>
      </p:sp>
      <p:sp>
        <p:nvSpPr>
          <p:cNvPr id="637" name="hard-coded inputs"/>
          <p:cNvSpPr txBox="1"/>
          <p:nvPr/>
        </p:nvSpPr>
        <p:spPr>
          <a:xfrm>
            <a:off x="3014801" y="8534400"/>
            <a:ext cx="2039209" cy="228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marL="58702" marR="58702">
              <a:defRPr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r>
              <a:t>hard-coded inputs</a:t>
            </a:r>
          </a:p>
        </p:txBody>
      </p:sp>
      <p:sp>
        <p:nvSpPr>
          <p:cNvPr id="638" name="yes:  1 0 1"/>
          <p:cNvSpPr txBox="1"/>
          <p:nvPr/>
        </p:nvSpPr>
        <p:spPr>
          <a:xfrm>
            <a:off x="836695" y="6545298"/>
            <a:ext cx="1144057" cy="22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marL="58702" marR="58702">
              <a:defRPr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r>
              <a:t>yes:  1 0 1</a:t>
            </a:r>
          </a:p>
        </p:txBody>
      </p:sp>
      <p:sp>
        <p:nvSpPr>
          <p:cNvPr id="63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404648" y="9347200"/>
            <a:ext cx="184304" cy="21595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63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7813992"/>
      </p:ext>
    </p:extLst>
  </p:cSld>
  <p:clrMapOvr>
    <a:masterClrMapping/>
  </p:clrMapOvr>
  <p:transition spd="med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Line"/>
          <p:cNvSpPr/>
          <p:nvPr/>
        </p:nvSpPr>
        <p:spPr>
          <a:xfrm flipV="1">
            <a:off x="825500" y="990572"/>
            <a:ext cx="11366500" cy="28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55" name="The “first” NP-complete problem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 “first” NP-complete problem</a:t>
            </a:r>
          </a:p>
        </p:txBody>
      </p:sp>
      <p:sp>
        <p:nvSpPr>
          <p:cNvPr id="656" name="Theorem.  Circuit-Sat ∈ NP-complete.  [Cook 1971, Levin 1973]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Theorem.  </a:t>
            </a:r>
            <a:r>
              <a:rPr cap="small">
                <a:solidFill>
                  <a:srgbClr val="000000"/>
                </a:solidFill>
              </a:rPr>
              <a:t>Circuit-Sat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∈</a:t>
            </a:r>
            <a:r>
              <a:rPr>
                <a:solidFill>
                  <a:srgbClr val="000000"/>
                </a:solidFill>
              </a:rPr>
              <a:t> </a:t>
            </a:r>
            <a:r>
              <a:rPr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rPr>
              <a:t>NP</a:t>
            </a:r>
            <a:r>
              <a:rPr>
                <a:solidFill>
                  <a:srgbClr val="000000"/>
                </a:solidFill>
              </a:rPr>
              <a:t>-complete. </a:t>
            </a:r>
            <a:r>
              <a:t> </a:t>
            </a:r>
            <a:r>
              <a:rPr>
                <a:solidFill>
                  <a:srgbClr val="606060"/>
                </a:solidFill>
              </a:rPr>
              <a:t>[Cook 1971, Levin 1973]</a:t>
            </a:r>
          </a:p>
        </p:txBody>
      </p:sp>
      <p:sp>
        <p:nvSpPr>
          <p:cNvPr id="65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404648" y="9347200"/>
            <a:ext cx="184304" cy="21595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64</a:t>
            </a:fld>
            <a:endParaRPr/>
          </a:p>
        </p:txBody>
      </p:sp>
      <p:pic>
        <p:nvPicPr>
          <p:cNvPr id="658" name="levin1.pdf" descr="levin1.pdf"/>
          <p:cNvPicPr>
            <a:picLocks noChangeAspect="1"/>
          </p:cNvPicPr>
          <p:nvPr/>
        </p:nvPicPr>
        <p:blipFill>
          <a:blip r:embed="rId3"/>
          <a:srcRect l="10130" t="4797" r="14379" b="9595"/>
          <a:stretch>
            <a:fillRect/>
          </a:stretch>
        </p:blipFill>
        <p:spPr>
          <a:xfrm>
            <a:off x="7076709" y="2324100"/>
            <a:ext cx="4759691" cy="6985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659" name="cook1.pdf" descr="cook1.pdf"/>
          <p:cNvPicPr>
            <a:picLocks noChangeAspect="1"/>
          </p:cNvPicPr>
          <p:nvPr/>
        </p:nvPicPr>
        <p:blipFill>
          <a:blip r:embed="rId4"/>
          <a:srcRect l="4901" t="2272" r="4738" b="7070"/>
          <a:stretch>
            <a:fillRect/>
          </a:stretch>
        </p:blipFill>
        <p:spPr>
          <a:xfrm>
            <a:off x="961980" y="2330323"/>
            <a:ext cx="5384801" cy="699147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062510199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8" grpId="0" animBg="1" advAuto="0"/>
      <p:bldP spid="659" grpId="0" animBg="1" advAuto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Line"/>
          <p:cNvSpPr/>
          <p:nvPr/>
        </p:nvSpPr>
        <p:spPr>
          <a:xfrm flipV="1">
            <a:off x="825500" y="990572"/>
            <a:ext cx="11366500" cy="28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64" name="The “first” NP-complete problem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 “first” NP-complete problem</a:t>
            </a:r>
          </a:p>
        </p:txBody>
      </p:sp>
      <p:sp>
        <p:nvSpPr>
          <p:cNvPr id="665" name="Theorem. [Cook 1971, Levin 1973]  Sat ∈ NP-complete.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Theorem. </a:t>
            </a:r>
            <a:r>
              <a:rPr>
                <a:solidFill>
                  <a:srgbClr val="606060"/>
                </a:solidFill>
              </a:rPr>
              <a:t>[Cook 1971, Levin 1973] </a:t>
            </a:r>
            <a:r>
              <a:t> </a:t>
            </a:r>
            <a:r>
              <a:rPr cap="small">
                <a:solidFill>
                  <a:srgbClr val="000000"/>
                </a:solidFill>
              </a:rPr>
              <a:t>Sat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∈</a:t>
            </a:r>
            <a:r>
              <a:rPr>
                <a:solidFill>
                  <a:srgbClr val="000000"/>
                </a:solidFill>
              </a:rPr>
              <a:t> </a:t>
            </a:r>
            <a:r>
              <a:rPr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rPr>
              <a:t>NP</a:t>
            </a:r>
            <a:r>
              <a:rPr>
                <a:solidFill>
                  <a:srgbClr val="000000"/>
                </a:solidFill>
              </a:rPr>
              <a:t>-complete.</a:t>
            </a:r>
          </a:p>
        </p:txBody>
      </p:sp>
      <p:sp>
        <p:nvSpPr>
          <p:cNvPr id="66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65</a:t>
            </a:fld>
            <a:endParaRPr/>
          </a:p>
        </p:txBody>
      </p:sp>
      <p:pic>
        <p:nvPicPr>
          <p:cNvPr id="667" name="levin1.pdf" descr="levin1.pdf"/>
          <p:cNvPicPr>
            <a:picLocks noChangeAspect="1"/>
          </p:cNvPicPr>
          <p:nvPr/>
        </p:nvPicPr>
        <p:blipFill>
          <a:blip r:embed="rId3"/>
          <a:srcRect l="10130" t="4797" r="14379" b="9595"/>
          <a:stretch>
            <a:fillRect/>
          </a:stretch>
        </p:blipFill>
        <p:spPr>
          <a:xfrm>
            <a:off x="7076709" y="2324100"/>
            <a:ext cx="4759691" cy="6985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668" name="cook1.pdf" descr="cook1.pdf"/>
          <p:cNvPicPr>
            <a:picLocks noChangeAspect="1"/>
          </p:cNvPicPr>
          <p:nvPr/>
        </p:nvPicPr>
        <p:blipFill>
          <a:blip r:embed="rId4"/>
          <a:srcRect l="4901" t="2272" r="4738" b="7070"/>
          <a:stretch>
            <a:fillRect/>
          </a:stretch>
        </p:blipFill>
        <p:spPr>
          <a:xfrm>
            <a:off x="961980" y="2330323"/>
            <a:ext cx="5384801" cy="699147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533494049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7" grpId="0" animBg="1" advAuto="0"/>
      <p:bldP spid="668" grpId="0" animBg="1" advAuto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Line"/>
          <p:cNvSpPr/>
          <p:nvPr/>
        </p:nvSpPr>
        <p:spPr>
          <a:xfrm flipV="1">
            <a:off x="825500" y="990572"/>
            <a:ext cx="11366500" cy="28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73" name="The “first” NP-complete problem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 “first” NP-complete problem</a:t>
            </a:r>
          </a:p>
        </p:txBody>
      </p:sp>
      <p:sp>
        <p:nvSpPr>
          <p:cNvPr id="674" name="Theorem.  Circuit-Sat ∈ NP-complete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Theorem.  </a:t>
            </a:r>
            <a:r>
              <a:rPr cap="small">
                <a:solidFill>
                  <a:srgbClr val="000000"/>
                </a:solidFill>
              </a:rPr>
              <a:t>Circuit-Sat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∈</a:t>
            </a:r>
            <a:r>
              <a:rPr>
                <a:solidFill>
                  <a:srgbClr val="000000"/>
                </a:solidFill>
              </a:rPr>
              <a:t> </a:t>
            </a:r>
            <a:r>
              <a:rPr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rPr>
              <a:t>NP</a:t>
            </a:r>
            <a:r>
              <a:rPr>
                <a:solidFill>
                  <a:srgbClr val="000000"/>
                </a:solidFill>
              </a:rPr>
              <a:t>-complete.</a:t>
            </a:r>
          </a:p>
          <a:p>
            <a:r>
              <a:t>Pf sketch.</a:t>
            </a:r>
          </a:p>
          <a:p>
            <a:pPr lvl="1"/>
            <a:r>
              <a:t>Clearly, </a:t>
            </a:r>
            <a:r>
              <a:rPr cap="small"/>
              <a:t>Circuit-Sat</a:t>
            </a:r>
            <a:r>
              <a:t> </a:t>
            </a:r>
            <a:r>
              <a:rPr>
                <a:latin typeface="Times"/>
                <a:ea typeface="Times"/>
                <a:cs typeface="Times"/>
                <a:sym typeface="Times"/>
              </a:rPr>
              <a:t>∈</a:t>
            </a:r>
            <a:r>
              <a:t> </a:t>
            </a:r>
            <a:r>
              <a:rPr b="1">
                <a:latin typeface="Lucida Grande"/>
                <a:ea typeface="Lucida Grande"/>
                <a:cs typeface="Lucida Grande"/>
                <a:sym typeface="Lucida Grande"/>
              </a:rPr>
              <a:t>NP</a:t>
            </a:r>
            <a:r>
              <a:t>.</a:t>
            </a:r>
          </a:p>
          <a:p>
            <a:pPr lvl="1"/>
            <a:r>
              <a:t>Any algorithm that takes a fixed number of bits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n</a:t>
            </a:r>
            <a:r>
              <a:t> as input and</a:t>
            </a:r>
            <a:br/>
            <a:r>
              <a:t>produces a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yes</a:t>
            </a:r>
            <a:r>
              <a:t> or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no</a:t>
            </a:r>
            <a:r>
              <a:t> answer can be represented by such a circuit.</a:t>
            </a:r>
          </a:p>
          <a:p>
            <a:pPr lvl="1"/>
            <a:r>
              <a:t>Moreover, if algorithm takes poly-time, then circuit is of poly-size.</a:t>
            </a:r>
            <a:br/>
            <a:br/>
            <a:br/>
            <a:endParaRPr/>
          </a:p>
          <a:p>
            <a:pPr lvl="1"/>
            <a:r>
              <a:t>Consider any problem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X</a:t>
            </a:r>
            <a:r>
              <a:t> </a:t>
            </a:r>
            <a:r>
              <a:rPr>
                <a:latin typeface="Times"/>
                <a:ea typeface="Times"/>
                <a:cs typeface="Times"/>
                <a:sym typeface="Times"/>
              </a:rPr>
              <a:t>∈</a:t>
            </a:r>
            <a:r>
              <a:t> </a:t>
            </a:r>
            <a:r>
              <a:rPr b="1">
                <a:latin typeface="Lucida Grande"/>
                <a:ea typeface="Lucida Grande"/>
                <a:cs typeface="Lucida Grande"/>
                <a:sym typeface="Lucida Grande"/>
              </a:rPr>
              <a:t>NP</a:t>
            </a:r>
            <a:r>
              <a:t>.  It has a poly-time certifier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C</a:t>
            </a:r>
            <a:r>
              <a:rPr>
                <a:latin typeface="Times"/>
                <a:ea typeface="Times"/>
                <a:cs typeface="Times"/>
                <a:sym typeface="Times"/>
              </a:rPr>
              <a:t>(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s</a:t>
            </a:r>
            <a:r>
              <a:rPr>
                <a:latin typeface="Times"/>
                <a:ea typeface="Times"/>
                <a:cs typeface="Times"/>
                <a:sym typeface="Times"/>
              </a:rPr>
              <a:t>,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t</a:t>
            </a:r>
            <a:r>
              <a:rPr>
                <a:latin typeface="Times"/>
                <a:ea typeface="Times"/>
                <a:cs typeface="Times"/>
                <a:sym typeface="Times"/>
              </a:rPr>
              <a:t>)</a:t>
            </a:r>
            <a:r>
              <a:t>,</a:t>
            </a:r>
            <a:br/>
            <a:r>
              <a:t>where certificate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t </a:t>
            </a:r>
            <a:r>
              <a:t>satisfies </a:t>
            </a:r>
            <a:r>
              <a:rPr>
                <a:latin typeface="Times"/>
                <a:ea typeface="Times"/>
                <a:cs typeface="Times"/>
                <a:sym typeface="Times"/>
              </a:rPr>
              <a:t>|</a:t>
            </a:r>
            <a:r>
              <a:rPr i="1" baseline="-5999">
                <a:latin typeface="Times"/>
                <a:ea typeface="Times"/>
                <a:cs typeface="Times"/>
                <a:sym typeface="Times"/>
              </a:rPr>
              <a:t>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t</a:t>
            </a:r>
            <a:r>
              <a:rPr i="1" baseline="-5999">
                <a:latin typeface="Times"/>
                <a:ea typeface="Times"/>
                <a:cs typeface="Times"/>
                <a:sym typeface="Times"/>
              </a:rPr>
              <a:t> </a:t>
            </a:r>
            <a:r>
              <a:rPr>
                <a:latin typeface="Times"/>
                <a:ea typeface="Times"/>
                <a:cs typeface="Times"/>
                <a:sym typeface="Times"/>
              </a:rPr>
              <a:t>| ≤ 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p</a:t>
            </a:r>
            <a:r>
              <a:rPr>
                <a:latin typeface="Times"/>
                <a:ea typeface="Times"/>
                <a:cs typeface="Times"/>
                <a:sym typeface="Times"/>
              </a:rPr>
              <a:t>(</a:t>
            </a:r>
            <a:r>
              <a:rPr i="1" baseline="-5999">
                <a:latin typeface="Times"/>
                <a:ea typeface="Times"/>
                <a:cs typeface="Times"/>
                <a:sym typeface="Times"/>
              </a:rPr>
              <a:t> </a:t>
            </a:r>
            <a:r>
              <a:rPr>
                <a:latin typeface="Times"/>
                <a:ea typeface="Times"/>
                <a:cs typeface="Times"/>
                <a:sym typeface="Times"/>
              </a:rPr>
              <a:t>|</a:t>
            </a:r>
            <a:r>
              <a:rPr i="1" baseline="-5999">
                <a:latin typeface="Times"/>
                <a:ea typeface="Times"/>
                <a:cs typeface="Times"/>
                <a:sym typeface="Times"/>
              </a:rPr>
              <a:t>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s</a:t>
            </a:r>
            <a:r>
              <a:rPr i="1" baseline="-5999">
                <a:latin typeface="Times"/>
                <a:ea typeface="Times"/>
                <a:cs typeface="Times"/>
                <a:sym typeface="Times"/>
              </a:rPr>
              <a:t> </a:t>
            </a:r>
            <a:r>
              <a:rPr>
                <a:latin typeface="Times"/>
                <a:ea typeface="Times"/>
                <a:cs typeface="Times"/>
                <a:sym typeface="Times"/>
              </a:rPr>
              <a:t>|</a:t>
            </a:r>
            <a:r>
              <a:rPr i="1" baseline="-5999">
                <a:latin typeface="Times"/>
                <a:ea typeface="Times"/>
                <a:cs typeface="Times"/>
                <a:sym typeface="Times"/>
              </a:rPr>
              <a:t> </a:t>
            </a:r>
            <a:r>
              <a:rPr>
                <a:latin typeface="Times"/>
                <a:ea typeface="Times"/>
                <a:cs typeface="Times"/>
                <a:sym typeface="Times"/>
              </a:rPr>
              <a:t>)</a:t>
            </a:r>
            <a:r>
              <a:t> for some polynomial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p</a:t>
            </a:r>
            <a:r>
              <a:rPr>
                <a:latin typeface="Times"/>
                <a:ea typeface="Times"/>
                <a:cs typeface="Times"/>
                <a:sym typeface="Times"/>
              </a:rPr>
              <a:t>(⋅)</a:t>
            </a:r>
            <a:r>
              <a:t>.</a:t>
            </a:r>
          </a:p>
          <a:p>
            <a:pPr lvl="1"/>
            <a:r>
              <a:t>View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C</a:t>
            </a:r>
            <a:r>
              <a:rPr>
                <a:latin typeface="Times"/>
                <a:ea typeface="Times"/>
                <a:cs typeface="Times"/>
                <a:sym typeface="Times"/>
              </a:rPr>
              <a:t>(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s</a:t>
            </a:r>
            <a:r>
              <a:rPr>
                <a:latin typeface="Times"/>
                <a:ea typeface="Times"/>
                <a:cs typeface="Times"/>
                <a:sym typeface="Times"/>
              </a:rPr>
              <a:t>,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t</a:t>
            </a:r>
            <a:r>
              <a:rPr>
                <a:latin typeface="Times"/>
                <a:ea typeface="Times"/>
                <a:cs typeface="Times"/>
                <a:sym typeface="Times"/>
              </a:rPr>
              <a:t>)</a:t>
            </a:r>
            <a:r>
              <a:t> as an algorithm with </a:t>
            </a:r>
            <a:r>
              <a:rPr>
                <a:latin typeface="Times"/>
                <a:ea typeface="Times"/>
                <a:cs typeface="Times"/>
                <a:sym typeface="Times"/>
              </a:rPr>
              <a:t>|</a:t>
            </a:r>
            <a:r>
              <a:rPr baseline="-5999">
                <a:latin typeface="Times"/>
                <a:ea typeface="Times"/>
                <a:cs typeface="Times"/>
                <a:sym typeface="Times"/>
              </a:rPr>
              <a:t>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s</a:t>
            </a:r>
            <a:r>
              <a:rPr baseline="-5999">
                <a:latin typeface="Times"/>
                <a:ea typeface="Times"/>
                <a:cs typeface="Times"/>
                <a:sym typeface="Times"/>
              </a:rPr>
              <a:t> </a:t>
            </a:r>
            <a:r>
              <a:rPr>
                <a:latin typeface="Times"/>
                <a:ea typeface="Times"/>
                <a:cs typeface="Times"/>
                <a:sym typeface="Times"/>
              </a:rPr>
              <a:t>|</a:t>
            </a:r>
            <a:r>
              <a:t> +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p</a:t>
            </a:r>
            <a:r>
              <a:rPr>
                <a:latin typeface="Times"/>
                <a:ea typeface="Times"/>
                <a:cs typeface="Times"/>
                <a:sym typeface="Times"/>
              </a:rPr>
              <a:t>(|</a:t>
            </a:r>
            <a:r>
              <a:rPr baseline="-5999">
                <a:latin typeface="Times"/>
                <a:ea typeface="Times"/>
                <a:cs typeface="Times"/>
                <a:sym typeface="Times"/>
              </a:rPr>
              <a:t>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s</a:t>
            </a:r>
            <a:r>
              <a:rPr baseline="-5999">
                <a:latin typeface="Times"/>
                <a:ea typeface="Times"/>
                <a:cs typeface="Times"/>
                <a:sym typeface="Times"/>
              </a:rPr>
              <a:t> </a:t>
            </a:r>
            <a:r>
              <a:rPr>
                <a:latin typeface="Times"/>
                <a:ea typeface="Times"/>
                <a:cs typeface="Times"/>
                <a:sym typeface="Times"/>
              </a:rPr>
              <a:t>|)</a:t>
            </a:r>
            <a:r>
              <a:t> input bits and convert it</a:t>
            </a:r>
            <a:br/>
            <a:r>
              <a:t>into a poly-size circuit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K</a:t>
            </a:r>
            <a:r>
              <a:t>.</a:t>
            </a:r>
          </a:p>
          <a:p>
            <a:pPr lvl="2"/>
            <a:r>
              <a:t>first </a:t>
            </a:r>
            <a:r>
              <a:rPr>
                <a:latin typeface="Times"/>
                <a:ea typeface="Times"/>
                <a:cs typeface="Times"/>
                <a:sym typeface="Times"/>
              </a:rPr>
              <a:t>|</a:t>
            </a:r>
            <a:r>
              <a:rPr baseline="-5999">
                <a:latin typeface="Times"/>
                <a:ea typeface="Times"/>
                <a:cs typeface="Times"/>
                <a:sym typeface="Times"/>
              </a:rPr>
              <a:t>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s</a:t>
            </a:r>
            <a:r>
              <a:rPr baseline="-5999">
                <a:latin typeface="Times"/>
                <a:ea typeface="Times"/>
                <a:cs typeface="Times"/>
                <a:sym typeface="Times"/>
              </a:rPr>
              <a:t> </a:t>
            </a:r>
            <a:r>
              <a:rPr>
                <a:latin typeface="Times"/>
                <a:ea typeface="Times"/>
                <a:cs typeface="Times"/>
                <a:sym typeface="Times"/>
              </a:rPr>
              <a:t>|</a:t>
            </a:r>
            <a:r>
              <a:t> bits are hard-coded with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s</a:t>
            </a:r>
          </a:p>
          <a:p>
            <a:pPr lvl="2"/>
            <a:r>
              <a:t>remaining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p</a:t>
            </a:r>
            <a:r>
              <a:rPr>
                <a:latin typeface="Times"/>
                <a:ea typeface="Times"/>
                <a:cs typeface="Times"/>
                <a:sym typeface="Times"/>
              </a:rPr>
              <a:t>(|</a:t>
            </a:r>
            <a:r>
              <a:rPr baseline="-5999">
                <a:latin typeface="Times"/>
                <a:ea typeface="Times"/>
                <a:cs typeface="Times"/>
                <a:sym typeface="Times"/>
              </a:rPr>
              <a:t>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s</a:t>
            </a:r>
            <a:r>
              <a:rPr baseline="-5999">
                <a:latin typeface="Times"/>
                <a:ea typeface="Times"/>
                <a:cs typeface="Times"/>
                <a:sym typeface="Times"/>
              </a:rPr>
              <a:t> </a:t>
            </a:r>
            <a:r>
              <a:rPr>
                <a:latin typeface="Times"/>
                <a:ea typeface="Times"/>
                <a:cs typeface="Times"/>
                <a:sym typeface="Times"/>
              </a:rPr>
              <a:t>|)</a:t>
            </a:r>
            <a:r>
              <a:t> bits represent (unknown) bits of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t</a:t>
            </a:r>
          </a:p>
          <a:p>
            <a:pPr lvl="1"/>
            <a:r>
              <a:t>Circuit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K</a:t>
            </a:r>
            <a:r>
              <a:t> is satisfiable iff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C</a:t>
            </a:r>
            <a:r>
              <a:rPr>
                <a:latin typeface="Times"/>
                <a:ea typeface="Times"/>
                <a:cs typeface="Times"/>
                <a:sym typeface="Times"/>
              </a:rPr>
              <a:t>(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s</a:t>
            </a:r>
            <a:r>
              <a:rPr>
                <a:latin typeface="Times"/>
                <a:ea typeface="Times"/>
                <a:cs typeface="Times"/>
                <a:sym typeface="Times"/>
              </a:rPr>
              <a:t>,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t</a:t>
            </a:r>
            <a:r>
              <a:rPr>
                <a:latin typeface="Times"/>
                <a:ea typeface="Times"/>
                <a:cs typeface="Times"/>
                <a:sym typeface="Times"/>
              </a:rPr>
              <a:t>) =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yes</a:t>
            </a:r>
            <a:r>
              <a:t>.</a:t>
            </a:r>
          </a:p>
        </p:txBody>
      </p:sp>
      <p:sp>
        <p:nvSpPr>
          <p:cNvPr id="67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404648" y="9347200"/>
            <a:ext cx="184304" cy="21595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66</a:t>
            </a:fld>
            <a:endParaRPr/>
          </a:p>
        </p:txBody>
      </p:sp>
      <p:grpSp>
        <p:nvGrpSpPr>
          <p:cNvPr id="678" name="Group"/>
          <p:cNvGrpSpPr/>
          <p:nvPr/>
        </p:nvGrpSpPr>
        <p:grpSpPr>
          <a:xfrm>
            <a:off x="5033493" y="4178300"/>
            <a:ext cx="6146880" cy="921269"/>
            <a:chOff x="44650" y="0"/>
            <a:chExt cx="6146879" cy="921268"/>
          </a:xfrm>
        </p:grpSpPr>
        <p:sp>
          <p:nvSpPr>
            <p:cNvPr id="676" name="sketchy part of proof; fixing the number of bits is important, and reflects basic distinction between algorithms and circuits"/>
            <p:cNvSpPr txBox="1"/>
            <p:nvPr/>
          </p:nvSpPr>
          <p:spPr>
            <a:xfrm>
              <a:off x="44650" y="457200"/>
              <a:ext cx="6146880" cy="4640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pPr marL="58702" marR="58702">
                <a:lnSpc>
                  <a:spcPct val="140000"/>
                </a:lnSpc>
              </a:pPr>
              <a:r>
                <a:t>sketchy part of proof; fixing the number of bits is important,</a:t>
              </a:r>
              <a:br/>
              <a:r>
                <a:t>and reflects basic distinction between algorithms and circuits</a:t>
              </a:r>
            </a:p>
          </p:txBody>
        </p:sp>
        <p:sp>
          <p:nvSpPr>
            <p:cNvPr id="677" name="Line"/>
            <p:cNvSpPr/>
            <p:nvPr/>
          </p:nvSpPr>
          <p:spPr>
            <a:xfrm flipH="1">
              <a:off x="3131710" y="0"/>
              <a:ext cx="274148" cy="356120"/>
            </a:xfrm>
            <a:prstGeom prst="line">
              <a:avLst/>
            </a:prstGeom>
            <a:noFill/>
            <a:ln w="25400" cap="flat">
              <a:solidFill>
                <a:srgbClr val="8D3124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lnSpc>
                  <a:spcPct val="100000"/>
                </a:lnSpc>
                <a:buClrTx/>
                <a:buFontTx/>
                <a:tabLst/>
                <a:defRPr sz="1200">
                  <a:solidFill>
                    <a:srgbClr val="000000"/>
                  </a:solidFill>
                </a:defRPr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794679201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67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67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67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67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67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67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67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4" grpId="0" build="p" bldLvl="5" animBg="1" advAuto="0"/>
      <p:bldP spid="678" grpId="0" animBg="1" advAuto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Line"/>
          <p:cNvSpPr/>
          <p:nvPr/>
        </p:nvSpPr>
        <p:spPr>
          <a:xfrm flipV="1">
            <a:off x="825500" y="990572"/>
            <a:ext cx="11366500" cy="28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83" name="Examp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Example</a:t>
            </a:r>
          </a:p>
        </p:txBody>
      </p:sp>
      <p:grpSp>
        <p:nvGrpSpPr>
          <p:cNvPr id="686" name="Group"/>
          <p:cNvGrpSpPr/>
          <p:nvPr/>
        </p:nvGrpSpPr>
        <p:grpSpPr>
          <a:xfrm>
            <a:off x="1521742" y="5994400"/>
            <a:ext cx="428979" cy="428978"/>
            <a:chOff x="0" y="0"/>
            <a:chExt cx="428977" cy="428977"/>
          </a:xfrm>
        </p:grpSpPr>
        <p:sp>
          <p:nvSpPr>
            <p:cNvPr id="684" name="Circle"/>
            <p:cNvSpPr/>
            <p:nvPr/>
          </p:nvSpPr>
          <p:spPr>
            <a:xfrm>
              <a:off x="0" y="0"/>
              <a:ext cx="428978" cy="428978"/>
            </a:xfrm>
            <a:prstGeom prst="ellipse">
              <a:avLst/>
            </a:prstGeom>
            <a:solidFill>
              <a:srgbClr val="CBCBCB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85" name="u"/>
            <p:cNvSpPr txBox="1"/>
            <p:nvPr/>
          </p:nvSpPr>
          <p:spPr>
            <a:xfrm>
              <a:off x="70379" y="73410"/>
              <a:ext cx="288220" cy="28582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marL="57587" marR="57587">
                <a:defRPr sz="1800">
                  <a:solidFill>
                    <a:srgbClr val="000000"/>
                  </a:solidFill>
                </a:defRPr>
              </a:lvl1pPr>
            </a:lstStyle>
            <a:p>
              <a:r>
                <a:t>u</a:t>
              </a:r>
            </a:p>
          </p:txBody>
        </p:sp>
      </p:grpSp>
      <p:grpSp>
        <p:nvGrpSpPr>
          <p:cNvPr id="689" name="Group"/>
          <p:cNvGrpSpPr/>
          <p:nvPr/>
        </p:nvGrpSpPr>
        <p:grpSpPr>
          <a:xfrm>
            <a:off x="763128" y="7294880"/>
            <a:ext cx="428979" cy="428979"/>
            <a:chOff x="0" y="0"/>
            <a:chExt cx="428977" cy="428977"/>
          </a:xfrm>
        </p:grpSpPr>
        <p:sp>
          <p:nvSpPr>
            <p:cNvPr id="687" name="Circle"/>
            <p:cNvSpPr/>
            <p:nvPr/>
          </p:nvSpPr>
          <p:spPr>
            <a:xfrm>
              <a:off x="0" y="0"/>
              <a:ext cx="428978" cy="428978"/>
            </a:xfrm>
            <a:prstGeom prst="ellipse">
              <a:avLst/>
            </a:prstGeom>
            <a:solidFill>
              <a:srgbClr val="CBCBCB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88" name="v"/>
            <p:cNvSpPr txBox="1"/>
            <p:nvPr/>
          </p:nvSpPr>
          <p:spPr>
            <a:xfrm>
              <a:off x="75865" y="73410"/>
              <a:ext cx="277248" cy="28582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marL="57587" marR="57587">
                <a:defRPr sz="1800">
                  <a:solidFill>
                    <a:srgbClr val="000000"/>
                  </a:solidFill>
                </a:defRPr>
              </a:lvl1pPr>
            </a:lstStyle>
            <a:p>
              <a:r>
                <a:t>v</a:t>
              </a:r>
            </a:p>
          </p:txBody>
        </p:sp>
      </p:grpSp>
      <p:sp>
        <p:nvSpPr>
          <p:cNvPr id="788" name="Connection Line"/>
          <p:cNvSpPr/>
          <p:nvPr/>
        </p:nvSpPr>
        <p:spPr>
          <a:xfrm>
            <a:off x="1088137" y="6398158"/>
            <a:ext cx="537688" cy="9217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25400">
            <a:solidFill>
              <a:srgbClr val="000000"/>
            </a:solidFill>
            <a:miter lim="400000"/>
          </a:ln>
        </p:spPr>
        <p:txBody>
          <a:bodyPr/>
          <a:lstStyle/>
          <a:p>
            <a:endParaRPr/>
          </a:p>
        </p:txBody>
      </p:sp>
      <p:grpSp>
        <p:nvGrpSpPr>
          <p:cNvPr id="693" name="Group"/>
          <p:cNvGrpSpPr/>
          <p:nvPr/>
        </p:nvGrpSpPr>
        <p:grpSpPr>
          <a:xfrm>
            <a:off x="2273300" y="7294880"/>
            <a:ext cx="428978" cy="428979"/>
            <a:chOff x="0" y="0"/>
            <a:chExt cx="428977" cy="428977"/>
          </a:xfrm>
        </p:grpSpPr>
        <p:sp>
          <p:nvSpPr>
            <p:cNvPr id="691" name="Circle"/>
            <p:cNvSpPr/>
            <p:nvPr/>
          </p:nvSpPr>
          <p:spPr>
            <a:xfrm>
              <a:off x="0" y="0"/>
              <a:ext cx="428978" cy="428978"/>
            </a:xfrm>
            <a:prstGeom prst="ellipse">
              <a:avLst/>
            </a:prstGeom>
            <a:solidFill>
              <a:srgbClr val="CBCBCB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92" name="w"/>
            <p:cNvSpPr txBox="1"/>
            <p:nvPr/>
          </p:nvSpPr>
          <p:spPr>
            <a:xfrm>
              <a:off x="47773" y="73410"/>
              <a:ext cx="338512" cy="28582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marL="57587" marR="57587">
                <a:defRPr sz="1800">
                  <a:solidFill>
                    <a:srgbClr val="000000"/>
                  </a:solidFill>
                </a:defRPr>
              </a:lvl1pPr>
            </a:lstStyle>
            <a:p>
              <a:r>
                <a:t>w</a:t>
              </a:r>
            </a:p>
          </p:txBody>
        </p:sp>
      </p:grpSp>
      <p:sp>
        <p:nvSpPr>
          <p:cNvPr id="789" name="Connection Line"/>
          <p:cNvSpPr/>
          <p:nvPr/>
        </p:nvSpPr>
        <p:spPr>
          <a:xfrm>
            <a:off x="1196913" y="7509369"/>
            <a:ext cx="1071625" cy="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extrusionOk="0">
                <a:moveTo>
                  <a:pt x="21600" y="0"/>
                </a:moveTo>
                <a:cubicBezTo>
                  <a:pt x="14400" y="0"/>
                  <a:pt x="7200" y="0"/>
                  <a:pt x="0" y="0"/>
                </a:cubicBezTo>
              </a:path>
            </a:pathLst>
          </a:custGeom>
          <a:ln w="25400">
            <a:solidFill>
              <a:srgbClr val="000000"/>
            </a:solidFill>
            <a:miter lim="400000"/>
          </a:ln>
        </p:spPr>
        <p:txBody>
          <a:bodyPr/>
          <a:lstStyle/>
          <a:p>
            <a:endParaRPr/>
          </a:p>
        </p:txBody>
      </p:sp>
      <p:pic>
        <p:nvPicPr>
          <p:cNvPr id="695" name="image.pdf" descr="image.pdf"/>
          <p:cNvPicPr>
            <a:picLocks/>
          </p:cNvPicPr>
          <p:nvPr/>
        </p:nvPicPr>
        <p:blipFill>
          <a:blip r:embed="rId2"/>
          <a:srcRect l="1457"/>
          <a:stretch>
            <a:fillRect/>
          </a:stretch>
        </p:blipFill>
        <p:spPr>
          <a:xfrm>
            <a:off x="4546600" y="9067800"/>
            <a:ext cx="362656" cy="496712"/>
          </a:xfrm>
          <a:prstGeom prst="rect">
            <a:avLst/>
          </a:prstGeom>
          <a:ln w="12700">
            <a:miter lim="400000"/>
          </a:ln>
        </p:spPr>
      </p:pic>
      <p:sp>
        <p:nvSpPr>
          <p:cNvPr id="696" name="G = (V, E), n = 3"/>
          <p:cNvSpPr txBox="1"/>
          <p:nvPr/>
        </p:nvSpPr>
        <p:spPr>
          <a:xfrm>
            <a:off x="674196" y="8030916"/>
            <a:ext cx="1937931" cy="266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marL="58702" marR="58702">
              <a:defRPr sz="1800"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r>
              <a:t>G = (V, E), n = 3</a:t>
            </a:r>
          </a:p>
        </p:txBody>
      </p:sp>
      <p:sp>
        <p:nvSpPr>
          <p:cNvPr id="697" name="Ex.  Construction below creates a circuit K whose inputs can be set so that it outputs 1 iff graph G has an independent set of size 2.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8702" indent="-58702">
              <a:buClr>
                <a:srgbClr val="0048AA"/>
              </a:buClr>
              <a:buFont typeface="Lucida Sans"/>
            </a:pPr>
            <a:r>
              <a:t>Ex. 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Construction below creates a circuit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K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whose inputs can be set so that it outputs </a:t>
            </a:r>
            <a:r>
              <a: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1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iff graph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G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has an independent set of size 2.</a:t>
            </a:r>
          </a:p>
        </p:txBody>
      </p:sp>
      <p:grpSp>
        <p:nvGrpSpPr>
          <p:cNvPr id="700" name="Group"/>
          <p:cNvGrpSpPr/>
          <p:nvPr/>
        </p:nvGrpSpPr>
        <p:grpSpPr>
          <a:xfrm>
            <a:off x="7696200" y="2788355"/>
            <a:ext cx="428978" cy="428979"/>
            <a:chOff x="0" y="0"/>
            <a:chExt cx="428977" cy="428977"/>
          </a:xfrm>
        </p:grpSpPr>
        <p:sp>
          <p:nvSpPr>
            <p:cNvPr id="698" name="Circle"/>
            <p:cNvSpPr/>
            <p:nvPr/>
          </p:nvSpPr>
          <p:spPr>
            <a:xfrm>
              <a:off x="0" y="0"/>
              <a:ext cx="428978" cy="428978"/>
            </a:xfrm>
            <a:prstGeom prst="ellipse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99" name="∧"/>
            <p:cNvSpPr txBox="1"/>
            <p:nvPr/>
          </p:nvSpPr>
          <p:spPr>
            <a:xfrm>
              <a:off x="49064" y="35867"/>
              <a:ext cx="327463" cy="3555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marL="57587" marR="57587">
                <a:defRPr sz="2400">
                  <a:solidFill>
                    <a:srgbClr val="000000"/>
                  </a:solidFill>
                </a:defRPr>
              </a:lvl1pPr>
            </a:lstStyle>
            <a:p>
              <a:r>
                <a:t>∧</a:t>
              </a:r>
            </a:p>
          </p:txBody>
        </p:sp>
      </p:grpSp>
      <p:grpSp>
        <p:nvGrpSpPr>
          <p:cNvPr id="703" name="Group"/>
          <p:cNvGrpSpPr/>
          <p:nvPr/>
        </p:nvGrpSpPr>
        <p:grpSpPr>
          <a:xfrm>
            <a:off x="6616700" y="3364088"/>
            <a:ext cx="428978" cy="428979"/>
            <a:chOff x="0" y="0"/>
            <a:chExt cx="428977" cy="428977"/>
          </a:xfrm>
        </p:grpSpPr>
        <p:sp>
          <p:nvSpPr>
            <p:cNvPr id="701" name="Circle"/>
            <p:cNvSpPr/>
            <p:nvPr/>
          </p:nvSpPr>
          <p:spPr>
            <a:xfrm>
              <a:off x="0" y="0"/>
              <a:ext cx="428978" cy="428978"/>
            </a:xfrm>
            <a:prstGeom prst="ellipse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702" name="¬"/>
            <p:cNvSpPr txBox="1"/>
            <p:nvPr/>
          </p:nvSpPr>
          <p:spPr>
            <a:xfrm>
              <a:off x="38849" y="29492"/>
              <a:ext cx="339427" cy="3684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marL="57587" marR="57587">
                <a:defRPr sz="2400">
                  <a:solidFill>
                    <a:srgbClr val="000000"/>
                  </a:solidFill>
                </a:defRPr>
              </a:lvl1pPr>
            </a:lstStyle>
            <a:p>
              <a:r>
                <a:t>¬</a:t>
              </a:r>
            </a:p>
          </p:txBody>
        </p:sp>
      </p:grpSp>
      <p:sp>
        <p:nvSpPr>
          <p:cNvPr id="790" name="Connection Line"/>
          <p:cNvSpPr/>
          <p:nvPr/>
        </p:nvSpPr>
        <p:spPr>
          <a:xfrm>
            <a:off x="7024311" y="3105946"/>
            <a:ext cx="693061" cy="3696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25400">
            <a:solidFill>
              <a:srgbClr val="929292"/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791" name="Connection Line"/>
          <p:cNvSpPr/>
          <p:nvPr/>
        </p:nvSpPr>
        <p:spPr>
          <a:xfrm>
            <a:off x="8072834" y="3150283"/>
            <a:ext cx="2095069" cy="19050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25400">
            <a:solidFill>
              <a:srgbClr val="929292"/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grpSp>
        <p:nvGrpSpPr>
          <p:cNvPr id="708" name="Group"/>
          <p:cNvGrpSpPr/>
          <p:nvPr/>
        </p:nvGrpSpPr>
        <p:grpSpPr>
          <a:xfrm>
            <a:off x="4191739" y="8105422"/>
            <a:ext cx="447995" cy="428979"/>
            <a:chOff x="0" y="0"/>
            <a:chExt cx="447993" cy="428977"/>
          </a:xfrm>
        </p:grpSpPr>
        <p:sp>
          <p:nvSpPr>
            <p:cNvPr id="706" name="Circle"/>
            <p:cNvSpPr/>
            <p:nvPr/>
          </p:nvSpPr>
          <p:spPr>
            <a:xfrm>
              <a:off x="19015" y="0"/>
              <a:ext cx="428979" cy="428978"/>
            </a:xfrm>
            <a:prstGeom prst="ellipse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707" name="u-v"/>
            <p:cNvSpPr txBox="1"/>
            <p:nvPr/>
          </p:nvSpPr>
          <p:spPr>
            <a:xfrm>
              <a:off x="-1" y="91057"/>
              <a:ext cx="416211" cy="2519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marL="57587" marR="57587">
                <a:defRPr sz="1400">
                  <a:solidFill>
                    <a:srgbClr val="000000"/>
                  </a:solidFill>
                </a:defRPr>
              </a:lvl1pPr>
            </a:lstStyle>
            <a:p>
              <a:r>
                <a:t>u-v</a:t>
              </a:r>
            </a:p>
          </p:txBody>
        </p:sp>
      </p:grpSp>
      <p:sp>
        <p:nvSpPr>
          <p:cNvPr id="792" name="Connection Line"/>
          <p:cNvSpPr/>
          <p:nvPr/>
        </p:nvSpPr>
        <p:spPr>
          <a:xfrm>
            <a:off x="6102827" y="3721217"/>
            <a:ext cx="552767" cy="4490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25400">
            <a:solidFill>
              <a:srgbClr val="929292"/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793" name="Connection Line"/>
          <p:cNvSpPr/>
          <p:nvPr/>
        </p:nvSpPr>
        <p:spPr>
          <a:xfrm>
            <a:off x="4416175" y="6044362"/>
            <a:ext cx="4116" cy="20564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25400">
            <a:solidFill>
              <a:srgbClr val="929292"/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grpSp>
        <p:nvGrpSpPr>
          <p:cNvPr id="713" name="Group"/>
          <p:cNvGrpSpPr/>
          <p:nvPr/>
        </p:nvGrpSpPr>
        <p:grpSpPr>
          <a:xfrm>
            <a:off x="10117102" y="4989688"/>
            <a:ext cx="428979" cy="428979"/>
            <a:chOff x="0" y="0"/>
            <a:chExt cx="428977" cy="428977"/>
          </a:xfrm>
        </p:grpSpPr>
        <p:sp>
          <p:nvSpPr>
            <p:cNvPr id="711" name="Circle"/>
            <p:cNvSpPr/>
            <p:nvPr/>
          </p:nvSpPr>
          <p:spPr>
            <a:xfrm>
              <a:off x="0" y="0"/>
              <a:ext cx="428978" cy="428978"/>
            </a:xfrm>
            <a:prstGeom prst="ellipse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712" name="∨"/>
            <p:cNvSpPr txBox="1"/>
            <p:nvPr/>
          </p:nvSpPr>
          <p:spPr>
            <a:xfrm>
              <a:off x="50758" y="35867"/>
              <a:ext cx="327463" cy="3555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marL="57587" marR="57587">
                <a:defRPr sz="2400">
                  <a:solidFill>
                    <a:srgbClr val="000000"/>
                  </a:solidFill>
                </a:defRPr>
              </a:lvl1pPr>
            </a:lstStyle>
            <a:p>
              <a:r>
                <a:t>∨</a:t>
              </a:r>
            </a:p>
          </p:txBody>
        </p:sp>
      </p:grpSp>
      <p:sp>
        <p:nvSpPr>
          <p:cNvPr id="794" name="Connection Line"/>
          <p:cNvSpPr/>
          <p:nvPr/>
        </p:nvSpPr>
        <p:spPr>
          <a:xfrm>
            <a:off x="5295651" y="5143205"/>
            <a:ext cx="309255" cy="4922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25400">
            <a:solidFill>
              <a:srgbClr val="929292"/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715" name="1"/>
          <p:cNvSpPr txBox="1"/>
          <p:nvPr/>
        </p:nvSpPr>
        <p:spPr>
          <a:xfrm>
            <a:off x="4356664" y="8660835"/>
            <a:ext cx="200029" cy="190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marL="58702" marR="58702">
              <a:defRPr>
                <a:solidFill>
                  <a:srgbClr val="000000"/>
                </a:solidFill>
              </a:defRPr>
            </a:lvl1pPr>
          </a:lstStyle>
          <a:p>
            <a:r>
              <a:t>1</a:t>
            </a:r>
          </a:p>
        </p:txBody>
      </p:sp>
      <p:sp>
        <p:nvSpPr>
          <p:cNvPr id="716" name="independent set of size 2?"/>
          <p:cNvSpPr txBox="1"/>
          <p:nvPr/>
        </p:nvSpPr>
        <p:spPr>
          <a:xfrm>
            <a:off x="8258084" y="2705100"/>
            <a:ext cx="2834645" cy="228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marL="58702" marR="58702">
              <a:defRPr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r>
              <a:t>independent set of size 2?</a:t>
            </a:r>
          </a:p>
        </p:txBody>
      </p:sp>
      <p:sp>
        <p:nvSpPr>
          <p:cNvPr id="717" name="n inputs…"/>
          <p:cNvSpPr txBox="1"/>
          <p:nvPr/>
        </p:nvSpPr>
        <p:spPr>
          <a:xfrm>
            <a:off x="8291733" y="9008251"/>
            <a:ext cx="2880484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marL="58702" marR="58702">
              <a:defRPr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defRPr>
            </a:pPr>
            <a:r>
              <a:t>n inputs</a:t>
            </a:r>
          </a:p>
          <a:p>
            <a:pPr marL="58702" marR="58702">
              <a:defRPr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defRPr>
            </a:pPr>
            <a:r>
              <a:t>(nodes in independent set)</a:t>
            </a:r>
          </a:p>
        </p:txBody>
      </p:sp>
      <p:sp>
        <p:nvSpPr>
          <p:cNvPr id="718" name="hard-coded inputs…"/>
          <p:cNvSpPr txBox="1"/>
          <p:nvPr/>
        </p:nvSpPr>
        <p:spPr>
          <a:xfrm>
            <a:off x="4899059" y="9020104"/>
            <a:ext cx="2106182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marL="58702" marR="58702">
              <a:defRPr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defRPr>
            </a:pPr>
            <a:r>
              <a:t>hard-coded inputs</a:t>
            </a:r>
          </a:p>
          <a:p>
            <a:pPr marL="58702" marR="58702">
              <a:defRPr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defRPr>
            </a:pPr>
            <a:r>
              <a:t>(graph description)</a:t>
            </a:r>
          </a:p>
        </p:txBody>
      </p:sp>
      <p:grpSp>
        <p:nvGrpSpPr>
          <p:cNvPr id="721" name="Group"/>
          <p:cNvGrpSpPr/>
          <p:nvPr/>
        </p:nvGrpSpPr>
        <p:grpSpPr>
          <a:xfrm>
            <a:off x="5718951" y="4093351"/>
            <a:ext cx="428979" cy="428979"/>
            <a:chOff x="0" y="0"/>
            <a:chExt cx="428977" cy="428977"/>
          </a:xfrm>
        </p:grpSpPr>
        <p:sp>
          <p:nvSpPr>
            <p:cNvPr id="719" name="Circle"/>
            <p:cNvSpPr/>
            <p:nvPr/>
          </p:nvSpPr>
          <p:spPr>
            <a:xfrm>
              <a:off x="0" y="0"/>
              <a:ext cx="428978" cy="428978"/>
            </a:xfrm>
            <a:prstGeom prst="ellipse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720" name="∨"/>
            <p:cNvSpPr txBox="1"/>
            <p:nvPr/>
          </p:nvSpPr>
          <p:spPr>
            <a:xfrm>
              <a:off x="50757" y="35866"/>
              <a:ext cx="327463" cy="355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marL="57587" marR="57587">
                <a:defRPr sz="2400">
                  <a:solidFill>
                    <a:srgbClr val="000000"/>
                  </a:solidFill>
                </a:defRPr>
              </a:lvl1pPr>
            </a:lstStyle>
            <a:p>
              <a:r>
                <a:t>∨</a:t>
              </a:r>
            </a:p>
          </p:txBody>
        </p:sp>
      </p:grpSp>
      <p:sp>
        <p:nvSpPr>
          <p:cNvPr id="795" name="Connection Line"/>
          <p:cNvSpPr/>
          <p:nvPr/>
        </p:nvSpPr>
        <p:spPr>
          <a:xfrm>
            <a:off x="5344597" y="4450337"/>
            <a:ext cx="423587" cy="3652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25400">
            <a:solidFill>
              <a:srgbClr val="929292"/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grpSp>
        <p:nvGrpSpPr>
          <p:cNvPr id="725" name="Group"/>
          <p:cNvGrpSpPr/>
          <p:nvPr/>
        </p:nvGrpSpPr>
        <p:grpSpPr>
          <a:xfrm>
            <a:off x="4964853" y="4743591"/>
            <a:ext cx="428979" cy="428978"/>
            <a:chOff x="0" y="0"/>
            <a:chExt cx="428977" cy="428977"/>
          </a:xfrm>
        </p:grpSpPr>
        <p:sp>
          <p:nvSpPr>
            <p:cNvPr id="723" name="Circle"/>
            <p:cNvSpPr/>
            <p:nvPr/>
          </p:nvSpPr>
          <p:spPr>
            <a:xfrm>
              <a:off x="0" y="0"/>
              <a:ext cx="428978" cy="428978"/>
            </a:xfrm>
            <a:prstGeom prst="ellipse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724" name="∨"/>
            <p:cNvSpPr txBox="1"/>
            <p:nvPr/>
          </p:nvSpPr>
          <p:spPr>
            <a:xfrm>
              <a:off x="50757" y="35867"/>
              <a:ext cx="327463" cy="3555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marL="57587" marR="57587">
                <a:defRPr sz="2400">
                  <a:solidFill>
                    <a:srgbClr val="000000"/>
                  </a:solidFill>
                </a:defRPr>
              </a:lvl1pPr>
            </a:lstStyle>
            <a:p>
              <a:r>
                <a:t>∨</a:t>
              </a:r>
            </a:p>
          </p:txBody>
        </p:sp>
      </p:grpSp>
      <p:grpSp>
        <p:nvGrpSpPr>
          <p:cNvPr id="728" name="Group"/>
          <p:cNvGrpSpPr/>
          <p:nvPr/>
        </p:nvGrpSpPr>
        <p:grpSpPr>
          <a:xfrm>
            <a:off x="4206240" y="5610578"/>
            <a:ext cx="428978" cy="428978"/>
            <a:chOff x="0" y="0"/>
            <a:chExt cx="428977" cy="428977"/>
          </a:xfrm>
        </p:grpSpPr>
        <p:sp>
          <p:nvSpPr>
            <p:cNvPr id="726" name="Circle"/>
            <p:cNvSpPr/>
            <p:nvPr/>
          </p:nvSpPr>
          <p:spPr>
            <a:xfrm>
              <a:off x="0" y="0"/>
              <a:ext cx="428978" cy="428978"/>
            </a:xfrm>
            <a:prstGeom prst="ellipse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727" name="∧"/>
            <p:cNvSpPr txBox="1"/>
            <p:nvPr/>
          </p:nvSpPr>
          <p:spPr>
            <a:xfrm>
              <a:off x="50757" y="35866"/>
              <a:ext cx="327463" cy="355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marL="57587" marR="57587">
                <a:defRPr sz="2400">
                  <a:solidFill>
                    <a:srgbClr val="000000"/>
                  </a:solidFill>
                </a:defRPr>
              </a:lvl1pPr>
            </a:lstStyle>
            <a:p>
              <a:r>
                <a:t>∧</a:t>
              </a:r>
            </a:p>
          </p:txBody>
        </p:sp>
      </p:grpSp>
      <p:sp>
        <p:nvSpPr>
          <p:cNvPr id="796" name="Connection Line"/>
          <p:cNvSpPr/>
          <p:nvPr/>
        </p:nvSpPr>
        <p:spPr>
          <a:xfrm>
            <a:off x="4577152" y="5134909"/>
            <a:ext cx="447465" cy="5113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25400">
            <a:solidFill>
              <a:srgbClr val="929292"/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grpSp>
        <p:nvGrpSpPr>
          <p:cNvPr id="732" name="Group"/>
          <p:cNvGrpSpPr/>
          <p:nvPr/>
        </p:nvGrpSpPr>
        <p:grpSpPr>
          <a:xfrm>
            <a:off x="5493793" y="8100907"/>
            <a:ext cx="463862" cy="428978"/>
            <a:chOff x="0" y="0"/>
            <a:chExt cx="463860" cy="428977"/>
          </a:xfrm>
        </p:grpSpPr>
        <p:sp>
          <p:nvSpPr>
            <p:cNvPr id="730" name="Circle"/>
            <p:cNvSpPr/>
            <p:nvPr/>
          </p:nvSpPr>
          <p:spPr>
            <a:xfrm>
              <a:off x="17441" y="0"/>
              <a:ext cx="428979" cy="428978"/>
            </a:xfrm>
            <a:prstGeom prst="ellipse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731" name="u-w"/>
            <p:cNvSpPr txBox="1"/>
            <p:nvPr/>
          </p:nvSpPr>
          <p:spPr>
            <a:xfrm>
              <a:off x="-1" y="91057"/>
              <a:ext cx="463862" cy="2519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marL="57587" marR="57587">
                <a:defRPr sz="1400">
                  <a:solidFill>
                    <a:srgbClr val="000000"/>
                  </a:solidFill>
                </a:defRPr>
              </a:lvl1pPr>
            </a:lstStyle>
            <a:p>
              <a:r>
                <a:t>u-w</a:t>
              </a:r>
            </a:p>
          </p:txBody>
        </p:sp>
      </p:grpSp>
      <p:sp>
        <p:nvSpPr>
          <p:cNvPr id="797" name="Connection Line"/>
          <p:cNvSpPr/>
          <p:nvPr/>
        </p:nvSpPr>
        <p:spPr>
          <a:xfrm>
            <a:off x="5721605" y="6039846"/>
            <a:ext cx="3723" cy="20562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25400">
            <a:solidFill>
              <a:srgbClr val="929292"/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734" name="0"/>
          <p:cNvSpPr txBox="1"/>
          <p:nvPr/>
        </p:nvSpPr>
        <p:spPr>
          <a:xfrm>
            <a:off x="5657144" y="8667608"/>
            <a:ext cx="200029" cy="190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marL="58702" marR="58702">
              <a:defRPr>
                <a:solidFill>
                  <a:srgbClr val="000000"/>
                </a:solidFill>
              </a:defRPr>
            </a:lvl1pPr>
          </a:lstStyle>
          <a:p>
            <a:r>
              <a:t>0</a:t>
            </a:r>
          </a:p>
        </p:txBody>
      </p:sp>
      <p:grpSp>
        <p:nvGrpSpPr>
          <p:cNvPr id="737" name="Group"/>
          <p:cNvGrpSpPr/>
          <p:nvPr/>
        </p:nvGrpSpPr>
        <p:grpSpPr>
          <a:xfrm>
            <a:off x="5506720" y="5606062"/>
            <a:ext cx="428978" cy="428979"/>
            <a:chOff x="0" y="0"/>
            <a:chExt cx="428977" cy="428977"/>
          </a:xfrm>
        </p:grpSpPr>
        <p:sp>
          <p:nvSpPr>
            <p:cNvPr id="735" name="Circle"/>
            <p:cNvSpPr/>
            <p:nvPr/>
          </p:nvSpPr>
          <p:spPr>
            <a:xfrm>
              <a:off x="0" y="0"/>
              <a:ext cx="428978" cy="428978"/>
            </a:xfrm>
            <a:prstGeom prst="ellipse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736" name="∧"/>
            <p:cNvSpPr txBox="1"/>
            <p:nvPr/>
          </p:nvSpPr>
          <p:spPr>
            <a:xfrm>
              <a:off x="50757" y="35866"/>
              <a:ext cx="327463" cy="355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marL="57587" marR="57587">
                <a:defRPr sz="2400">
                  <a:solidFill>
                    <a:srgbClr val="000000"/>
                  </a:solidFill>
                </a:defRPr>
              </a:lvl1pPr>
            </a:lstStyle>
            <a:p>
              <a:r>
                <a:t>∧</a:t>
              </a:r>
            </a:p>
          </p:txBody>
        </p:sp>
      </p:grpSp>
      <p:grpSp>
        <p:nvGrpSpPr>
          <p:cNvPr id="740" name="Group"/>
          <p:cNvGrpSpPr/>
          <p:nvPr/>
        </p:nvGrpSpPr>
        <p:grpSpPr>
          <a:xfrm>
            <a:off x="6785841" y="8105422"/>
            <a:ext cx="455327" cy="428979"/>
            <a:chOff x="0" y="0"/>
            <a:chExt cx="455325" cy="428977"/>
          </a:xfrm>
        </p:grpSpPr>
        <p:sp>
          <p:nvSpPr>
            <p:cNvPr id="738" name="Circle"/>
            <p:cNvSpPr/>
            <p:nvPr/>
          </p:nvSpPr>
          <p:spPr>
            <a:xfrm>
              <a:off x="25874" y="0"/>
              <a:ext cx="428979" cy="428978"/>
            </a:xfrm>
            <a:prstGeom prst="ellipse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739" name="v-w"/>
            <p:cNvSpPr txBox="1"/>
            <p:nvPr/>
          </p:nvSpPr>
          <p:spPr>
            <a:xfrm>
              <a:off x="-1" y="91057"/>
              <a:ext cx="455327" cy="2519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marL="57587" marR="57587">
                <a:defRPr sz="1400">
                  <a:solidFill>
                    <a:srgbClr val="000000"/>
                  </a:solidFill>
                </a:defRPr>
              </a:lvl1pPr>
            </a:lstStyle>
            <a:p>
              <a:r>
                <a:t>v-w</a:t>
              </a:r>
            </a:p>
          </p:txBody>
        </p:sp>
      </p:grpSp>
      <p:sp>
        <p:nvSpPr>
          <p:cNvPr id="798" name="Connection Line"/>
          <p:cNvSpPr/>
          <p:nvPr/>
        </p:nvSpPr>
        <p:spPr>
          <a:xfrm>
            <a:off x="7014222" y="6044361"/>
            <a:ext cx="6748" cy="20566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25400">
            <a:solidFill>
              <a:srgbClr val="929292"/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742" name="1"/>
          <p:cNvSpPr txBox="1"/>
          <p:nvPr/>
        </p:nvSpPr>
        <p:spPr>
          <a:xfrm>
            <a:off x="6957625" y="8660835"/>
            <a:ext cx="200028" cy="190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marL="58702" marR="58702">
              <a:defRPr>
                <a:solidFill>
                  <a:srgbClr val="000000"/>
                </a:solidFill>
              </a:defRPr>
            </a:lvl1pPr>
          </a:lstStyle>
          <a:p>
            <a:r>
              <a:t>1</a:t>
            </a:r>
          </a:p>
        </p:txBody>
      </p:sp>
      <p:grpSp>
        <p:nvGrpSpPr>
          <p:cNvPr id="745" name="Group"/>
          <p:cNvGrpSpPr/>
          <p:nvPr/>
        </p:nvGrpSpPr>
        <p:grpSpPr>
          <a:xfrm>
            <a:off x="6807200" y="5610578"/>
            <a:ext cx="428978" cy="428978"/>
            <a:chOff x="0" y="0"/>
            <a:chExt cx="428977" cy="428977"/>
          </a:xfrm>
        </p:grpSpPr>
        <p:sp>
          <p:nvSpPr>
            <p:cNvPr id="743" name="Circle"/>
            <p:cNvSpPr/>
            <p:nvPr/>
          </p:nvSpPr>
          <p:spPr>
            <a:xfrm>
              <a:off x="0" y="0"/>
              <a:ext cx="428978" cy="428978"/>
            </a:xfrm>
            <a:prstGeom prst="ellipse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744" name="∧"/>
            <p:cNvSpPr txBox="1"/>
            <p:nvPr/>
          </p:nvSpPr>
          <p:spPr>
            <a:xfrm>
              <a:off x="50758" y="35866"/>
              <a:ext cx="327463" cy="355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marL="57587" marR="57587">
                <a:defRPr sz="2400">
                  <a:solidFill>
                    <a:srgbClr val="000000"/>
                  </a:solidFill>
                </a:defRPr>
              </a:lvl1pPr>
            </a:lstStyle>
            <a:p>
              <a:r>
                <a:t>∧</a:t>
              </a:r>
            </a:p>
          </p:txBody>
        </p:sp>
      </p:grpSp>
      <p:sp>
        <p:nvSpPr>
          <p:cNvPr id="799" name="Connection Line"/>
          <p:cNvSpPr/>
          <p:nvPr/>
        </p:nvSpPr>
        <p:spPr>
          <a:xfrm>
            <a:off x="6060811" y="4485419"/>
            <a:ext cx="832653" cy="116087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25400">
            <a:solidFill>
              <a:srgbClr val="929292"/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grpSp>
        <p:nvGrpSpPr>
          <p:cNvPr id="749" name="Group"/>
          <p:cNvGrpSpPr/>
          <p:nvPr/>
        </p:nvGrpSpPr>
        <p:grpSpPr>
          <a:xfrm>
            <a:off x="8274755" y="8105422"/>
            <a:ext cx="428979" cy="428979"/>
            <a:chOff x="0" y="0"/>
            <a:chExt cx="428977" cy="428977"/>
          </a:xfrm>
        </p:grpSpPr>
        <p:sp>
          <p:nvSpPr>
            <p:cNvPr id="747" name="Circle"/>
            <p:cNvSpPr/>
            <p:nvPr/>
          </p:nvSpPr>
          <p:spPr>
            <a:xfrm>
              <a:off x="0" y="0"/>
              <a:ext cx="428978" cy="428978"/>
            </a:xfrm>
            <a:prstGeom prst="ellipse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748" name="u"/>
            <p:cNvSpPr txBox="1"/>
            <p:nvPr/>
          </p:nvSpPr>
          <p:spPr>
            <a:xfrm>
              <a:off x="70379" y="73410"/>
              <a:ext cx="288220" cy="28582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marL="57587" marR="57587">
                <a:defRPr sz="1800">
                  <a:solidFill>
                    <a:srgbClr val="000000"/>
                  </a:solidFill>
                </a:defRPr>
              </a:lvl1pPr>
            </a:lstStyle>
            <a:p>
              <a:r>
                <a:t>u</a:t>
              </a:r>
            </a:p>
          </p:txBody>
        </p:sp>
      </p:grpSp>
      <p:sp>
        <p:nvSpPr>
          <p:cNvPr id="800" name="Connection Line"/>
          <p:cNvSpPr/>
          <p:nvPr/>
        </p:nvSpPr>
        <p:spPr>
          <a:xfrm>
            <a:off x="8485666" y="7482563"/>
            <a:ext cx="2642" cy="6180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25400">
            <a:solidFill>
              <a:srgbClr val="929292"/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751" name="?"/>
          <p:cNvSpPr txBox="1"/>
          <p:nvPr/>
        </p:nvSpPr>
        <p:spPr>
          <a:xfrm>
            <a:off x="8420664" y="8660835"/>
            <a:ext cx="157154" cy="190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marL="58702" marR="58702">
              <a:defRPr>
                <a:solidFill>
                  <a:srgbClr val="000000"/>
                </a:solidFill>
              </a:defRPr>
            </a:lvl1pPr>
          </a:lstStyle>
          <a:p>
            <a:r>
              <a:t>?</a:t>
            </a:r>
          </a:p>
        </p:txBody>
      </p:sp>
      <p:grpSp>
        <p:nvGrpSpPr>
          <p:cNvPr id="754" name="Group"/>
          <p:cNvGrpSpPr/>
          <p:nvPr/>
        </p:nvGrpSpPr>
        <p:grpSpPr>
          <a:xfrm>
            <a:off x="8270240" y="7048782"/>
            <a:ext cx="428978" cy="428978"/>
            <a:chOff x="0" y="0"/>
            <a:chExt cx="428977" cy="428977"/>
          </a:xfrm>
        </p:grpSpPr>
        <p:sp>
          <p:nvSpPr>
            <p:cNvPr id="752" name="Circle"/>
            <p:cNvSpPr/>
            <p:nvPr/>
          </p:nvSpPr>
          <p:spPr>
            <a:xfrm>
              <a:off x="0" y="0"/>
              <a:ext cx="428978" cy="428978"/>
            </a:xfrm>
            <a:prstGeom prst="ellipse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753" name="∧"/>
            <p:cNvSpPr txBox="1"/>
            <p:nvPr/>
          </p:nvSpPr>
          <p:spPr>
            <a:xfrm>
              <a:off x="50757" y="35867"/>
              <a:ext cx="327463" cy="3555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marL="57587" marR="57587">
                <a:defRPr sz="2400">
                  <a:solidFill>
                    <a:srgbClr val="000000"/>
                  </a:solidFill>
                </a:defRPr>
              </a:lvl1pPr>
            </a:lstStyle>
            <a:p>
              <a:r>
                <a:t>∧</a:t>
              </a:r>
            </a:p>
          </p:txBody>
        </p:sp>
      </p:grpSp>
      <p:grpSp>
        <p:nvGrpSpPr>
          <p:cNvPr id="757" name="Group"/>
          <p:cNvGrpSpPr/>
          <p:nvPr/>
        </p:nvGrpSpPr>
        <p:grpSpPr>
          <a:xfrm>
            <a:off x="9575235" y="8100907"/>
            <a:ext cx="428979" cy="428978"/>
            <a:chOff x="0" y="0"/>
            <a:chExt cx="428977" cy="428977"/>
          </a:xfrm>
        </p:grpSpPr>
        <p:sp>
          <p:nvSpPr>
            <p:cNvPr id="755" name="Circle"/>
            <p:cNvSpPr/>
            <p:nvPr/>
          </p:nvSpPr>
          <p:spPr>
            <a:xfrm>
              <a:off x="0" y="0"/>
              <a:ext cx="428978" cy="428978"/>
            </a:xfrm>
            <a:prstGeom prst="ellipse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756" name="v"/>
            <p:cNvSpPr txBox="1"/>
            <p:nvPr/>
          </p:nvSpPr>
          <p:spPr>
            <a:xfrm>
              <a:off x="75865" y="73410"/>
              <a:ext cx="277248" cy="28582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marL="57587" marR="57587">
                <a:defRPr sz="1800">
                  <a:solidFill>
                    <a:srgbClr val="000000"/>
                  </a:solidFill>
                </a:defRPr>
              </a:lvl1pPr>
            </a:lstStyle>
            <a:p>
              <a:r>
                <a:t>v</a:t>
              </a:r>
            </a:p>
          </p:txBody>
        </p:sp>
      </p:grpSp>
      <p:sp>
        <p:nvSpPr>
          <p:cNvPr id="758" name="?"/>
          <p:cNvSpPr txBox="1"/>
          <p:nvPr/>
        </p:nvSpPr>
        <p:spPr>
          <a:xfrm>
            <a:off x="9721144" y="8656320"/>
            <a:ext cx="157154" cy="190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marL="58702" marR="58702">
              <a:defRPr>
                <a:solidFill>
                  <a:srgbClr val="000000"/>
                </a:solidFill>
              </a:defRPr>
            </a:lvl1pPr>
          </a:lstStyle>
          <a:p>
            <a:r>
              <a:t>?</a:t>
            </a:r>
          </a:p>
        </p:txBody>
      </p:sp>
      <p:grpSp>
        <p:nvGrpSpPr>
          <p:cNvPr id="761" name="Group"/>
          <p:cNvGrpSpPr/>
          <p:nvPr/>
        </p:nvGrpSpPr>
        <p:grpSpPr>
          <a:xfrm>
            <a:off x="9570720" y="7048500"/>
            <a:ext cx="428979" cy="428978"/>
            <a:chOff x="0" y="0"/>
            <a:chExt cx="428977" cy="428977"/>
          </a:xfrm>
        </p:grpSpPr>
        <p:sp>
          <p:nvSpPr>
            <p:cNvPr id="759" name="Circle"/>
            <p:cNvSpPr/>
            <p:nvPr/>
          </p:nvSpPr>
          <p:spPr>
            <a:xfrm>
              <a:off x="0" y="0"/>
              <a:ext cx="428978" cy="428978"/>
            </a:xfrm>
            <a:prstGeom prst="ellipse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760" name="∧"/>
            <p:cNvSpPr txBox="1"/>
            <p:nvPr/>
          </p:nvSpPr>
          <p:spPr>
            <a:xfrm>
              <a:off x="50758" y="31633"/>
              <a:ext cx="327463" cy="355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marL="57587" marR="57587">
                <a:defRPr sz="2400">
                  <a:solidFill>
                    <a:srgbClr val="000000"/>
                  </a:solidFill>
                </a:defRPr>
              </a:lvl1pPr>
            </a:lstStyle>
            <a:p>
              <a:r>
                <a:t>∧</a:t>
              </a:r>
            </a:p>
          </p:txBody>
        </p:sp>
      </p:grpSp>
      <p:grpSp>
        <p:nvGrpSpPr>
          <p:cNvPr id="764" name="Group"/>
          <p:cNvGrpSpPr/>
          <p:nvPr/>
        </p:nvGrpSpPr>
        <p:grpSpPr>
          <a:xfrm>
            <a:off x="10875716" y="8105422"/>
            <a:ext cx="428978" cy="428979"/>
            <a:chOff x="0" y="0"/>
            <a:chExt cx="428977" cy="428977"/>
          </a:xfrm>
        </p:grpSpPr>
        <p:sp>
          <p:nvSpPr>
            <p:cNvPr id="762" name="Circle"/>
            <p:cNvSpPr/>
            <p:nvPr/>
          </p:nvSpPr>
          <p:spPr>
            <a:xfrm>
              <a:off x="0" y="0"/>
              <a:ext cx="428978" cy="428978"/>
            </a:xfrm>
            <a:prstGeom prst="ellipse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763" name="w"/>
            <p:cNvSpPr txBox="1"/>
            <p:nvPr/>
          </p:nvSpPr>
          <p:spPr>
            <a:xfrm>
              <a:off x="45233" y="73410"/>
              <a:ext cx="338512" cy="28582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marL="57587" marR="57587">
                <a:defRPr sz="1800">
                  <a:solidFill>
                    <a:srgbClr val="000000"/>
                  </a:solidFill>
                </a:defRPr>
              </a:lvl1pPr>
            </a:lstStyle>
            <a:p>
              <a:r>
                <a:t>w</a:t>
              </a:r>
            </a:p>
          </p:txBody>
        </p:sp>
      </p:grpSp>
      <p:sp>
        <p:nvSpPr>
          <p:cNvPr id="801" name="Connection Line"/>
          <p:cNvSpPr/>
          <p:nvPr/>
        </p:nvSpPr>
        <p:spPr>
          <a:xfrm>
            <a:off x="11086626" y="7482563"/>
            <a:ext cx="2642" cy="6180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25400">
            <a:solidFill>
              <a:srgbClr val="929292"/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766" name="?"/>
          <p:cNvSpPr txBox="1"/>
          <p:nvPr/>
        </p:nvSpPr>
        <p:spPr>
          <a:xfrm>
            <a:off x="11021625" y="8660835"/>
            <a:ext cx="157153" cy="190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marL="58702" marR="58702">
              <a:defRPr>
                <a:solidFill>
                  <a:srgbClr val="000000"/>
                </a:solidFill>
              </a:defRPr>
            </a:lvl1pPr>
          </a:lstStyle>
          <a:p>
            <a:r>
              <a:t>?</a:t>
            </a:r>
          </a:p>
        </p:txBody>
      </p:sp>
      <p:grpSp>
        <p:nvGrpSpPr>
          <p:cNvPr id="769" name="Group"/>
          <p:cNvGrpSpPr/>
          <p:nvPr/>
        </p:nvGrpSpPr>
        <p:grpSpPr>
          <a:xfrm>
            <a:off x="10871200" y="7048782"/>
            <a:ext cx="428978" cy="428978"/>
            <a:chOff x="0" y="0"/>
            <a:chExt cx="428977" cy="428977"/>
          </a:xfrm>
        </p:grpSpPr>
        <p:sp>
          <p:nvSpPr>
            <p:cNvPr id="767" name="Circle"/>
            <p:cNvSpPr/>
            <p:nvPr/>
          </p:nvSpPr>
          <p:spPr>
            <a:xfrm>
              <a:off x="0" y="0"/>
              <a:ext cx="428978" cy="428978"/>
            </a:xfrm>
            <a:prstGeom prst="ellipse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768" name="∧"/>
            <p:cNvSpPr txBox="1"/>
            <p:nvPr/>
          </p:nvSpPr>
          <p:spPr>
            <a:xfrm>
              <a:off x="50758" y="35867"/>
              <a:ext cx="327463" cy="3555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marL="57587" marR="57587">
                <a:defRPr sz="2400">
                  <a:solidFill>
                    <a:srgbClr val="000000"/>
                  </a:solidFill>
                </a:defRPr>
              </a:lvl1pPr>
            </a:lstStyle>
            <a:p>
              <a:r>
                <a:t>∧</a:t>
              </a:r>
            </a:p>
          </p:txBody>
        </p:sp>
      </p:grpSp>
      <p:sp>
        <p:nvSpPr>
          <p:cNvPr id="802" name="Connection Line"/>
          <p:cNvSpPr/>
          <p:nvPr/>
        </p:nvSpPr>
        <p:spPr>
          <a:xfrm>
            <a:off x="9954820" y="7400358"/>
            <a:ext cx="965933" cy="7823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25400">
            <a:solidFill>
              <a:srgbClr val="929292"/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803" name="Connection Line"/>
          <p:cNvSpPr/>
          <p:nvPr/>
        </p:nvSpPr>
        <p:spPr>
          <a:xfrm>
            <a:off x="8654648" y="7400264"/>
            <a:ext cx="964442" cy="7775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25400">
            <a:solidFill>
              <a:srgbClr val="929292"/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804" name="Connection Line"/>
          <p:cNvSpPr/>
          <p:nvPr/>
        </p:nvSpPr>
        <p:spPr>
          <a:xfrm>
            <a:off x="8659089" y="7400927"/>
            <a:ext cx="956985" cy="7804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25400">
            <a:solidFill>
              <a:srgbClr val="929292"/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805" name="Connection Line"/>
          <p:cNvSpPr/>
          <p:nvPr/>
        </p:nvSpPr>
        <p:spPr>
          <a:xfrm>
            <a:off x="9959877" y="7400835"/>
            <a:ext cx="956366" cy="7764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25400">
            <a:solidFill>
              <a:srgbClr val="929292"/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806" name="Connection Line"/>
          <p:cNvSpPr/>
          <p:nvPr/>
        </p:nvSpPr>
        <p:spPr>
          <a:xfrm>
            <a:off x="4627278" y="5898162"/>
            <a:ext cx="3650611" cy="12919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25400" cap="sq">
            <a:solidFill>
              <a:srgbClr val="929292"/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807" name="Connection Line"/>
          <p:cNvSpPr/>
          <p:nvPr/>
        </p:nvSpPr>
        <p:spPr>
          <a:xfrm>
            <a:off x="5927690" y="5893838"/>
            <a:ext cx="3650747" cy="12957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25400">
            <a:solidFill>
              <a:srgbClr val="929292"/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808" name="Connection Line"/>
          <p:cNvSpPr/>
          <p:nvPr/>
        </p:nvSpPr>
        <p:spPr>
          <a:xfrm>
            <a:off x="7228238" y="5898162"/>
            <a:ext cx="3650610" cy="12919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25400">
            <a:solidFill>
              <a:srgbClr val="929292"/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grpSp>
        <p:nvGrpSpPr>
          <p:cNvPr id="779" name="Group"/>
          <p:cNvGrpSpPr/>
          <p:nvPr/>
        </p:nvGrpSpPr>
        <p:grpSpPr>
          <a:xfrm>
            <a:off x="8920480" y="5748302"/>
            <a:ext cx="428979" cy="428979"/>
            <a:chOff x="0" y="0"/>
            <a:chExt cx="428977" cy="428977"/>
          </a:xfrm>
        </p:grpSpPr>
        <p:sp>
          <p:nvSpPr>
            <p:cNvPr id="777" name="Circle"/>
            <p:cNvSpPr/>
            <p:nvPr/>
          </p:nvSpPr>
          <p:spPr>
            <a:xfrm>
              <a:off x="0" y="0"/>
              <a:ext cx="428978" cy="428978"/>
            </a:xfrm>
            <a:prstGeom prst="ellipse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778" name="∨"/>
            <p:cNvSpPr txBox="1"/>
            <p:nvPr/>
          </p:nvSpPr>
          <p:spPr>
            <a:xfrm>
              <a:off x="50757" y="35867"/>
              <a:ext cx="327463" cy="3555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marL="57587" marR="57587">
                <a:defRPr sz="2400">
                  <a:solidFill>
                    <a:srgbClr val="000000"/>
                  </a:solidFill>
                </a:defRPr>
              </a:lvl1pPr>
            </a:lstStyle>
            <a:p>
              <a:r>
                <a:t>∨</a:t>
              </a:r>
            </a:p>
          </p:txBody>
        </p:sp>
      </p:grpSp>
      <p:sp>
        <p:nvSpPr>
          <p:cNvPr id="809" name="Connection Line"/>
          <p:cNvSpPr/>
          <p:nvPr/>
        </p:nvSpPr>
        <p:spPr>
          <a:xfrm>
            <a:off x="8582748" y="6158613"/>
            <a:ext cx="454310" cy="9086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25400">
            <a:solidFill>
              <a:srgbClr val="929292"/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810" name="Connection Line"/>
          <p:cNvSpPr/>
          <p:nvPr/>
        </p:nvSpPr>
        <p:spPr>
          <a:xfrm>
            <a:off x="9232906" y="6158623"/>
            <a:ext cx="454210" cy="9082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25400">
            <a:solidFill>
              <a:srgbClr val="929292"/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811" name="Connection Line"/>
          <p:cNvSpPr/>
          <p:nvPr/>
        </p:nvSpPr>
        <p:spPr>
          <a:xfrm>
            <a:off x="9319580" y="5321301"/>
            <a:ext cx="827263" cy="5244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25400">
            <a:solidFill>
              <a:srgbClr val="929292"/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812" name="Connection Line"/>
          <p:cNvSpPr/>
          <p:nvPr/>
        </p:nvSpPr>
        <p:spPr>
          <a:xfrm>
            <a:off x="10406938" y="5409914"/>
            <a:ext cx="603298" cy="1647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25400">
            <a:solidFill>
              <a:srgbClr val="929292"/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784" name="set of size 2?"/>
          <p:cNvSpPr txBox="1"/>
          <p:nvPr/>
        </p:nvSpPr>
        <p:spPr>
          <a:xfrm>
            <a:off x="10618116" y="4955822"/>
            <a:ext cx="1457787" cy="22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marL="58702" marR="58702">
              <a:defRPr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r>
              <a:t>set of size 2?</a:t>
            </a:r>
          </a:p>
        </p:txBody>
      </p:sp>
      <p:sp>
        <p:nvSpPr>
          <p:cNvPr id="785" name="both endpoints of some…"/>
          <p:cNvSpPr txBox="1"/>
          <p:nvPr/>
        </p:nvSpPr>
        <p:spPr>
          <a:xfrm>
            <a:off x="2688026" y="3966633"/>
            <a:ext cx="2642657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marL="58702" marR="58702">
              <a:defRPr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defRPr>
            </a:pPr>
            <a:r>
              <a:t>both endpoints of some</a:t>
            </a:r>
          </a:p>
          <a:p>
            <a:pPr marL="58702" marR="58702">
              <a:defRPr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defRPr>
            </a:pPr>
            <a:r>
              <a:t>edge have been chosen?</a:t>
            </a:r>
          </a:p>
        </p:txBody>
      </p:sp>
      <p:sp>
        <p:nvSpPr>
          <p:cNvPr id="786" name="independent set?"/>
          <p:cNvSpPr txBox="1"/>
          <p:nvPr/>
        </p:nvSpPr>
        <p:spPr>
          <a:xfrm>
            <a:off x="4503144" y="3327964"/>
            <a:ext cx="1865576" cy="22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marL="58702" marR="58702">
              <a:defRPr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r>
              <a:t>independent set?</a:t>
            </a:r>
          </a:p>
        </p:txBody>
      </p:sp>
      <p:sp>
        <p:nvSpPr>
          <p:cNvPr id="78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404648" y="9347200"/>
            <a:ext cx="184304" cy="21595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67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18570361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3" fill="hold"/>
                                        <p:tgtEl>
                                          <p:spTgt spid="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9" fill="hold"/>
                                        <p:tgtEl>
                                          <p:spTgt spid="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3" fill="hold"/>
                                        <p:tgtEl>
                                          <p:spTgt spid="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6" fill="hold"/>
                                        <p:tgtEl>
                                          <p:spTgt spid="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9" fill="hold"/>
                                        <p:tgtEl>
                                          <p:spTgt spid="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2" fill="hold"/>
                                        <p:tgtEl>
                                          <p:spTgt spid="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5" fill="hold"/>
                                        <p:tgtEl>
                                          <p:spTgt spid="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8" fill="hold"/>
                                        <p:tgtEl>
                                          <p:spTgt spid="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1" fill="hold"/>
                                        <p:tgtEl>
                                          <p:spTgt spid="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4" fill="hold"/>
                                        <p:tgtEl>
                                          <p:spTgt spid="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7" fill="hold"/>
                                        <p:tgtEl>
                                          <p:spTgt spid="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0" fill="hold"/>
                                        <p:tgtEl>
                                          <p:spTgt spid="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3" fill="hold"/>
                                        <p:tgtEl>
                                          <p:spTgt spid="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6" fill="hold"/>
                                        <p:tgtEl>
                                          <p:spTgt spid="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9" fill="hold"/>
                                        <p:tgtEl>
                                          <p:spTgt spid="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2" fill="hold"/>
                                        <p:tgtEl>
                                          <p:spTgt spid="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5" fill="hold"/>
                                        <p:tgtEl>
                                          <p:spTgt spid="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8" fill="hold"/>
                                        <p:tgtEl>
                                          <p:spTgt spid="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2" fill="hold"/>
                                        <p:tgtEl>
                                          <p:spTgt spid="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5" fill="hold"/>
                                        <p:tgtEl>
                                          <p:spTgt spid="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8" fill="hold"/>
                                        <p:tgtEl>
                                          <p:spTgt spid="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1" fill="hold"/>
                                        <p:tgtEl>
                                          <p:spTgt spid="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4" fill="hold"/>
                                        <p:tgtEl>
                                          <p:spTgt spid="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7" fill="hold"/>
                                        <p:tgtEl>
                                          <p:spTgt spid="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0" fill="hold"/>
                                        <p:tgtEl>
                                          <p:spTgt spid="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3" fill="hold"/>
                                        <p:tgtEl>
                                          <p:spTgt spid="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6" fill="hold"/>
                                        <p:tgtEl>
                                          <p:spTgt spid="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9" fill="hold"/>
                                        <p:tgtEl>
                                          <p:spTgt spid="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2" fill="hold"/>
                                        <p:tgtEl>
                                          <p:spTgt spid="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5" fill="hold"/>
                                        <p:tgtEl>
                                          <p:spTgt spid="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8" fill="hold"/>
                                        <p:tgtEl>
                                          <p:spTgt spid="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1" fill="hold"/>
                                        <p:tgtEl>
                                          <p:spTgt spid="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4" fill="hold"/>
                                        <p:tgtEl>
                                          <p:spTgt spid="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7" fill="hold"/>
                                        <p:tgtEl>
                                          <p:spTgt spid="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1" fill="hold"/>
                                        <p:tgtEl>
                                          <p:spTgt spid="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4" fill="hold"/>
                                        <p:tgtEl>
                                          <p:spTgt spid="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7" fill="hold"/>
                                        <p:tgtEl>
                                          <p:spTgt spid="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1" fill="hold"/>
                                        <p:tgtEl>
                                          <p:spTgt spid="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4" fill="hold"/>
                                        <p:tgtEl>
                                          <p:spTgt spid="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7" fill="hold"/>
                                        <p:tgtEl>
                                          <p:spTgt spid="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0" fill="hold"/>
                                        <p:tgtEl>
                                          <p:spTgt spid="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5" grpId="0" animBg="1" advAuto="0"/>
      <p:bldP spid="700" grpId="0" animBg="1" advAuto="0"/>
      <p:bldP spid="703" grpId="0" animBg="1" advAuto="0"/>
      <p:bldP spid="790" grpId="0" animBg="1" advAuto="0"/>
      <p:bldP spid="791" grpId="0" animBg="1" advAuto="0"/>
      <p:bldP spid="708" grpId="0" animBg="1" advAuto="0"/>
      <p:bldP spid="792" grpId="0" animBg="1" advAuto="0"/>
      <p:bldP spid="793" grpId="0" animBg="1" advAuto="0"/>
      <p:bldP spid="713" grpId="0" animBg="1" advAuto="0"/>
      <p:bldP spid="794" grpId="0" animBg="1" advAuto="0"/>
      <p:bldP spid="715" grpId="0" animBg="1" advAuto="0"/>
      <p:bldP spid="716" grpId="0" animBg="1" advAuto="0"/>
      <p:bldP spid="717" grpId="0" animBg="1" advAuto="0"/>
      <p:bldP spid="718" grpId="0" animBg="1" advAuto="0"/>
      <p:bldP spid="721" grpId="0" animBg="1" advAuto="0"/>
      <p:bldP spid="795" grpId="0" animBg="1" advAuto="0"/>
      <p:bldP spid="725" grpId="0" animBg="1" advAuto="0"/>
      <p:bldP spid="728" grpId="0" animBg="1" advAuto="0"/>
      <p:bldP spid="796" grpId="0" animBg="1" advAuto="0"/>
      <p:bldP spid="732" grpId="0" animBg="1" advAuto="0"/>
      <p:bldP spid="797" grpId="0" animBg="1" advAuto="0"/>
      <p:bldP spid="734" grpId="0" animBg="1" advAuto="0"/>
      <p:bldP spid="737" grpId="0" animBg="1" advAuto="0"/>
      <p:bldP spid="740" grpId="0" animBg="1" advAuto="0"/>
      <p:bldP spid="798" grpId="0" animBg="1" advAuto="0"/>
      <p:bldP spid="742" grpId="0" animBg="1" advAuto="0"/>
      <p:bldP spid="745" grpId="0" animBg="1" advAuto="0"/>
      <p:bldP spid="799" grpId="0" animBg="1" advAuto="0"/>
      <p:bldP spid="749" grpId="0" animBg="1" advAuto="0"/>
      <p:bldP spid="800" grpId="0" animBg="1" advAuto="0"/>
      <p:bldP spid="751" grpId="0" animBg="1" advAuto="0"/>
      <p:bldP spid="754" grpId="0" animBg="1" advAuto="0"/>
      <p:bldP spid="757" grpId="0" animBg="1" advAuto="0"/>
      <p:bldP spid="758" grpId="0" animBg="1" advAuto="0"/>
      <p:bldP spid="761" grpId="0" animBg="1" advAuto="0"/>
      <p:bldP spid="764" grpId="0" animBg="1" advAuto="0"/>
      <p:bldP spid="801" grpId="0" animBg="1" advAuto="0"/>
      <p:bldP spid="766" grpId="0" animBg="1" advAuto="0"/>
      <p:bldP spid="769" grpId="0" animBg="1" advAuto="0"/>
      <p:bldP spid="802" grpId="0" animBg="1" advAuto="0"/>
      <p:bldP spid="803" grpId="0" animBg="1" advAuto="0"/>
      <p:bldP spid="804" grpId="0" animBg="1" advAuto="0"/>
      <p:bldP spid="805" grpId="0" animBg="1" advAuto="0"/>
      <p:bldP spid="806" grpId="0" animBg="1" advAuto="0"/>
      <p:bldP spid="807" grpId="0" animBg="1" advAuto="0"/>
      <p:bldP spid="808" grpId="0" animBg="1" advAuto="0"/>
      <p:bldP spid="779" grpId="0" animBg="1" advAuto="0"/>
      <p:bldP spid="809" grpId="0" animBg="1" advAuto="0"/>
      <p:bldP spid="810" grpId="0" animBg="1" advAuto="0"/>
      <p:bldP spid="811" grpId="0" animBg="1" advAuto="0"/>
      <p:bldP spid="812" grpId="0" animBg="1" advAuto="0"/>
      <p:bldP spid="784" grpId="0" animBg="1" advAuto="0"/>
      <p:bldP spid="785" grpId="0" animBg="1" advAuto="0"/>
      <p:bldP spid="786" grpId="0" animBg="1" advAuto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Line"/>
          <p:cNvSpPr/>
          <p:nvPr/>
        </p:nvSpPr>
        <p:spPr>
          <a:xfrm flipV="1">
            <a:off x="825500" y="990572"/>
            <a:ext cx="11366500" cy="28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815" name="Establishing NP-completenes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Establishing NP-completeness</a:t>
            </a:r>
          </a:p>
        </p:txBody>
      </p:sp>
      <p:sp>
        <p:nvSpPr>
          <p:cNvPr id="816" name="Remark.  Once we establish first “natural” NP-complete problem, others fall like dominoes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Remark.  </a:t>
            </a:r>
            <a:r>
              <a:rPr>
                <a:solidFill>
                  <a:srgbClr val="000000"/>
                </a:solidFill>
              </a:rPr>
              <a:t>Once we establish first “natural” </a:t>
            </a:r>
            <a:r>
              <a:rPr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rPr>
              <a:t>NP</a:t>
            </a:r>
            <a:r>
              <a:rPr>
                <a:solidFill>
                  <a:srgbClr val="000000"/>
                </a:solidFill>
              </a:rPr>
              <a:t>-complete problem,</a:t>
            </a:r>
            <a:br>
              <a:rPr>
                <a:solidFill>
                  <a:srgbClr val="000000"/>
                </a:solidFill>
              </a:rPr>
            </a:br>
            <a:r>
              <a:rPr>
                <a:solidFill>
                  <a:srgbClr val="000000"/>
                </a:solidFill>
              </a:rPr>
              <a:t>others fall like dominoes.</a:t>
            </a:r>
          </a:p>
          <a:p>
            <a:br>
              <a:rPr>
                <a:solidFill>
                  <a:srgbClr val="000000"/>
                </a:solidFill>
              </a:rPr>
            </a:br>
            <a:r>
              <a:t>Recipe.  </a:t>
            </a:r>
            <a:r>
              <a:rPr>
                <a:solidFill>
                  <a:srgbClr val="000000"/>
                </a:solidFill>
              </a:rPr>
              <a:t>To prove that 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Y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∈</a:t>
            </a:r>
            <a:r>
              <a:rPr>
                <a:solidFill>
                  <a:srgbClr val="000000"/>
                </a:solidFill>
              </a:rPr>
              <a:t> </a:t>
            </a:r>
            <a:r>
              <a:rPr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rPr>
              <a:t>NP</a:t>
            </a:r>
            <a:r>
              <a:rPr>
                <a:solidFill>
                  <a:srgbClr val="000000"/>
                </a:solidFill>
              </a:rPr>
              <a:t>-complete:</a:t>
            </a:r>
          </a:p>
          <a:p>
            <a:pPr lvl="1"/>
            <a:r>
              <a:t>Step 1.  Show that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Y</a:t>
            </a:r>
            <a:r>
              <a:t> </a:t>
            </a:r>
            <a:r>
              <a:rPr>
                <a:latin typeface="Times"/>
                <a:ea typeface="Times"/>
                <a:cs typeface="Times"/>
                <a:sym typeface="Times"/>
              </a:rPr>
              <a:t>∈</a:t>
            </a:r>
            <a:r>
              <a:t> </a:t>
            </a:r>
            <a:r>
              <a:rPr b="1">
                <a:latin typeface="Lucida Grande"/>
                <a:ea typeface="Lucida Grande"/>
                <a:cs typeface="Lucida Grande"/>
                <a:sym typeface="Lucida Grande"/>
              </a:rPr>
              <a:t>NP</a:t>
            </a:r>
            <a:r>
              <a:t>.</a:t>
            </a:r>
          </a:p>
          <a:p>
            <a:pPr lvl="1"/>
            <a:r>
              <a:t>Step 2.  Choose an </a:t>
            </a:r>
            <a:r>
              <a:rPr b="1">
                <a:latin typeface="Lucida Grande"/>
                <a:ea typeface="Lucida Grande"/>
                <a:cs typeface="Lucida Grande"/>
                <a:sym typeface="Lucida Grande"/>
              </a:rPr>
              <a:t>NP</a:t>
            </a:r>
            <a:r>
              <a:t>-complete problem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X</a:t>
            </a:r>
            <a:r>
              <a:t>.</a:t>
            </a:r>
          </a:p>
          <a:p>
            <a:pPr lvl="1"/>
            <a:r>
              <a:t>Step 3.  Prove that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X</a:t>
            </a:r>
            <a:r>
              <a:rPr>
                <a:latin typeface="Times"/>
                <a:ea typeface="Times"/>
                <a:cs typeface="Times"/>
                <a:sym typeface="Times"/>
              </a:rPr>
              <a:t> ≤</a:t>
            </a:r>
            <a:r>
              <a:rPr baseline="-20250">
                <a:latin typeface="Times"/>
                <a:ea typeface="Times"/>
                <a:cs typeface="Times"/>
                <a:sym typeface="Times"/>
              </a:rPr>
              <a:t> P</a:t>
            </a:r>
            <a:r>
              <a:rPr>
                <a:latin typeface="Times"/>
                <a:ea typeface="Times"/>
                <a:cs typeface="Times"/>
                <a:sym typeface="Times"/>
              </a:rPr>
              <a:t>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Y</a:t>
            </a:r>
            <a:r>
              <a:t>. </a:t>
            </a:r>
          </a:p>
          <a:p>
            <a:br/>
            <a:br/>
            <a:r>
              <a:t>Proposition.  </a:t>
            </a:r>
            <a:r>
              <a:rPr>
                <a:solidFill>
                  <a:srgbClr val="000000"/>
                </a:solidFill>
              </a:rPr>
              <a:t>If 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X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∈</a:t>
            </a:r>
            <a:r>
              <a:rPr>
                <a:solidFill>
                  <a:srgbClr val="000000"/>
                </a:solidFill>
              </a:rPr>
              <a:t> </a:t>
            </a:r>
            <a:r>
              <a:rPr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rPr>
              <a:t>NP</a:t>
            </a:r>
            <a:r>
              <a:rPr>
                <a:solidFill>
                  <a:srgbClr val="000000"/>
                </a:solidFill>
              </a:rPr>
              <a:t>-complete, 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Y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∈</a:t>
            </a:r>
            <a:r>
              <a:rPr>
                <a:solidFill>
                  <a:srgbClr val="000000"/>
                </a:solidFill>
              </a:rPr>
              <a:t> </a:t>
            </a:r>
            <a:r>
              <a:rPr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rPr>
              <a:t>NP</a:t>
            </a:r>
            <a:r>
              <a:rPr>
                <a:solidFill>
                  <a:srgbClr val="000000"/>
                </a:solidFill>
              </a:rPr>
              <a:t>, and 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X</a:t>
            </a:r>
            <a:r>
              <a: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 ≤</a:t>
            </a:r>
            <a:r>
              <a:rPr baseline="-2025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 P</a:t>
            </a:r>
            <a:r>
              <a: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Y</a:t>
            </a:r>
            <a:r>
              <a:rPr>
                <a:solidFill>
                  <a:srgbClr val="000000"/>
                </a:solidFill>
              </a:rPr>
              <a:t>, then 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Y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∈</a:t>
            </a:r>
            <a:r>
              <a:rPr>
                <a:solidFill>
                  <a:srgbClr val="000000"/>
                </a:solidFill>
              </a:rPr>
              <a:t> </a:t>
            </a:r>
            <a:r>
              <a:rPr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rPr>
              <a:t>NP</a:t>
            </a:r>
            <a:r>
              <a:rPr>
                <a:solidFill>
                  <a:srgbClr val="000000"/>
                </a:solidFill>
              </a:rPr>
              <a:t>-complete.</a:t>
            </a:r>
          </a:p>
          <a:p>
            <a:r>
              <a:t>Pf. </a:t>
            </a:r>
            <a:r>
              <a:rPr>
                <a:solidFill>
                  <a:srgbClr val="000000"/>
                </a:solidFill>
              </a:rPr>
              <a:t> Consider any problem 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W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∈</a:t>
            </a:r>
            <a:r>
              <a:rPr>
                <a:solidFill>
                  <a:srgbClr val="000000"/>
                </a:solidFill>
              </a:rPr>
              <a:t> </a:t>
            </a:r>
            <a:r>
              <a:rPr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rPr>
              <a:t>NP</a:t>
            </a:r>
            <a:r>
              <a:rPr>
                <a:solidFill>
                  <a:srgbClr val="000000"/>
                </a:solidFill>
              </a:rPr>
              <a:t>.  Then, both 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W</a:t>
            </a:r>
            <a:r>
              <a: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 ≤</a:t>
            </a:r>
            <a:r>
              <a:rPr baseline="-2025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 P</a:t>
            </a:r>
            <a:r>
              <a: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X</a:t>
            </a:r>
            <a:r>
              <a:rPr>
                <a:solidFill>
                  <a:srgbClr val="000000"/>
                </a:solidFill>
              </a:rPr>
              <a:t>  and 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 X </a:t>
            </a:r>
            <a:r>
              <a: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≤</a:t>
            </a:r>
            <a:r>
              <a:rPr baseline="-2025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 P</a:t>
            </a:r>
            <a:r>
              <a: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Y</a:t>
            </a:r>
            <a:r>
              <a:rPr>
                <a:solidFill>
                  <a:srgbClr val="000000"/>
                </a:solidFill>
              </a:rPr>
              <a:t>.</a:t>
            </a:r>
          </a:p>
          <a:p>
            <a:pPr lvl="1"/>
            <a:r>
              <a:t>By transitivity,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W </a:t>
            </a:r>
            <a:r>
              <a:rPr>
                <a:latin typeface="Times"/>
                <a:ea typeface="Times"/>
                <a:cs typeface="Times"/>
                <a:sym typeface="Times"/>
              </a:rPr>
              <a:t>≤</a:t>
            </a:r>
            <a:r>
              <a:rPr baseline="-20250">
                <a:latin typeface="Times"/>
                <a:ea typeface="Times"/>
                <a:cs typeface="Times"/>
                <a:sym typeface="Times"/>
              </a:rPr>
              <a:t> P</a:t>
            </a:r>
            <a:r>
              <a:rPr>
                <a:latin typeface="Times"/>
                <a:ea typeface="Times"/>
                <a:cs typeface="Times"/>
                <a:sym typeface="Times"/>
              </a:rPr>
              <a:t>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Y</a:t>
            </a:r>
            <a:r>
              <a:t>. </a:t>
            </a:r>
          </a:p>
          <a:p>
            <a:pPr lvl="1"/>
            <a:r>
              <a:t>Hence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Y</a:t>
            </a:r>
            <a:r>
              <a:t> </a:t>
            </a:r>
            <a:r>
              <a:rPr>
                <a:latin typeface="Times"/>
                <a:ea typeface="Times"/>
                <a:cs typeface="Times"/>
                <a:sym typeface="Times"/>
              </a:rPr>
              <a:t>∈</a:t>
            </a:r>
            <a:r>
              <a:t> </a:t>
            </a:r>
            <a:r>
              <a:rPr b="1">
                <a:latin typeface="Lucida Grande"/>
                <a:ea typeface="Lucida Grande"/>
                <a:cs typeface="Lucida Grande"/>
                <a:sym typeface="Lucida Grande"/>
              </a:rPr>
              <a:t>NP</a:t>
            </a:r>
            <a:r>
              <a:t>-complete.  ▪</a:t>
            </a:r>
          </a:p>
        </p:txBody>
      </p:sp>
      <p:grpSp>
        <p:nvGrpSpPr>
          <p:cNvPr id="819" name="Group"/>
          <p:cNvGrpSpPr/>
          <p:nvPr/>
        </p:nvGrpSpPr>
        <p:grpSpPr>
          <a:xfrm>
            <a:off x="7426186" y="6646641"/>
            <a:ext cx="1528573" cy="982694"/>
            <a:chOff x="76554" y="0"/>
            <a:chExt cx="1528572" cy="982692"/>
          </a:xfrm>
        </p:grpSpPr>
        <p:sp>
          <p:nvSpPr>
            <p:cNvPr id="817" name="by definition of NP-complete"/>
            <p:cNvSpPr txBox="1"/>
            <p:nvPr/>
          </p:nvSpPr>
          <p:spPr>
            <a:xfrm>
              <a:off x="76554" y="494992"/>
              <a:ext cx="1528573" cy="48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r>
                <a:t>by definition of</a:t>
              </a:r>
              <a:br/>
              <a:r>
                <a:rPr b="1">
                  <a:latin typeface="Lucida Grande"/>
                  <a:ea typeface="Lucida Grande"/>
                  <a:cs typeface="Lucida Grande"/>
                  <a:sym typeface="Lucida Grande"/>
                </a:rPr>
                <a:t>NP</a:t>
              </a:r>
              <a:r>
                <a:t>-complete</a:t>
              </a:r>
            </a:p>
          </p:txBody>
        </p:sp>
        <p:sp>
          <p:nvSpPr>
            <p:cNvPr id="818" name="Line"/>
            <p:cNvSpPr/>
            <p:nvPr/>
          </p:nvSpPr>
          <p:spPr>
            <a:xfrm>
              <a:off x="901417" y="0"/>
              <a:ext cx="1" cy="425284"/>
            </a:xfrm>
            <a:prstGeom prst="line">
              <a:avLst/>
            </a:prstGeom>
            <a:noFill/>
            <a:ln w="25400" cap="flat">
              <a:solidFill>
                <a:srgbClr val="8D3124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lnSpc>
                  <a:spcPct val="100000"/>
                </a:lnSpc>
                <a:buClrTx/>
                <a:buFontTx/>
                <a:tabLst/>
                <a:defRPr sz="12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sp>
        <p:nvSpPr>
          <p:cNvPr id="82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68</a:t>
            </a:fld>
            <a:endParaRPr/>
          </a:p>
        </p:txBody>
      </p:sp>
      <p:grpSp>
        <p:nvGrpSpPr>
          <p:cNvPr id="823" name="Group"/>
          <p:cNvGrpSpPr/>
          <p:nvPr/>
        </p:nvGrpSpPr>
        <p:grpSpPr>
          <a:xfrm>
            <a:off x="9494519" y="6642100"/>
            <a:ext cx="1469036" cy="685869"/>
            <a:chOff x="0" y="0"/>
            <a:chExt cx="1469034" cy="685868"/>
          </a:xfrm>
        </p:grpSpPr>
        <p:sp>
          <p:nvSpPr>
            <p:cNvPr id="821" name="by assumption"/>
            <p:cNvSpPr txBox="1"/>
            <p:nvPr/>
          </p:nvSpPr>
          <p:spPr>
            <a:xfrm>
              <a:off x="-1" y="499533"/>
              <a:ext cx="1469035" cy="18633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r>
                <a:t>by assumption</a:t>
              </a:r>
            </a:p>
          </p:txBody>
        </p:sp>
        <p:sp>
          <p:nvSpPr>
            <p:cNvPr id="822" name="Line"/>
            <p:cNvSpPr/>
            <p:nvPr/>
          </p:nvSpPr>
          <p:spPr>
            <a:xfrm flipH="1">
              <a:off x="551179" y="0"/>
              <a:ext cx="1" cy="425284"/>
            </a:xfrm>
            <a:prstGeom prst="line">
              <a:avLst/>
            </a:prstGeom>
            <a:noFill/>
            <a:ln w="25400" cap="flat">
              <a:solidFill>
                <a:srgbClr val="8D3124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lnSpc>
                  <a:spcPct val="100000"/>
                </a:lnSpc>
                <a:buClrTx/>
                <a:buFontTx/>
                <a:tabLst/>
                <a:defRPr sz="1200">
                  <a:solidFill>
                    <a:srgbClr val="000000"/>
                  </a:solidFill>
                </a:defRPr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171750582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1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8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8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8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8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8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8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8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8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81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6" grpId="0" build="p" bldLvl="5" animBg="1" advAuto="0"/>
      <p:bldP spid="819" grpId="0" animBg="1" advAuto="0"/>
      <p:bldP spid="823" grpId="0" animBg="1" advAuto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Reductions:  quiz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Reductions:  quiz </a:t>
            </a:r>
            <a:r>
              <a:rPr lang="en-US" altLang="zh-CN" dirty="0"/>
              <a:t>7</a:t>
            </a:r>
            <a:endParaRPr dirty="0"/>
          </a:p>
        </p:txBody>
      </p:sp>
      <p:sp>
        <p:nvSpPr>
          <p:cNvPr id="826" name="Suppose that X ∈ NP-Complete, Y ∈ NP, and X ≤ P Y. Which can you infer?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/>
            </a:pPr>
            <a:r>
              <a:rPr>
                <a:latin typeface="Lucida Grande"/>
                <a:ea typeface="Lucida Grande"/>
                <a:cs typeface="Lucida Grande"/>
                <a:sym typeface="Lucida Grande"/>
              </a:rPr>
              <a:t>Suppose that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X</a:t>
            </a:r>
            <a:r>
              <a:rPr>
                <a:latin typeface="Lucida Grande"/>
                <a:ea typeface="Lucida Grande"/>
                <a:cs typeface="Lucida Grande"/>
                <a:sym typeface="Lucida Grande"/>
              </a:rPr>
              <a:t> </a:t>
            </a:r>
            <a:r>
              <a:rPr>
                <a:latin typeface="Times"/>
                <a:ea typeface="Times"/>
                <a:cs typeface="Times"/>
                <a:sym typeface="Times"/>
              </a:rPr>
              <a:t>∈</a:t>
            </a:r>
            <a:r>
              <a:rPr>
                <a:latin typeface="Lucida Grande"/>
                <a:ea typeface="Lucida Grande"/>
                <a:cs typeface="Lucida Grande"/>
                <a:sym typeface="Lucida Grande"/>
              </a:rPr>
              <a:t> </a:t>
            </a:r>
            <a:r>
              <a:rPr sz="2200" cap="small">
                <a:latin typeface="Lucida Grande"/>
                <a:ea typeface="Lucida Grande"/>
                <a:cs typeface="Lucida Grande"/>
                <a:sym typeface="Lucida Grande"/>
              </a:rPr>
              <a:t>NP-Complete</a:t>
            </a:r>
            <a:r>
              <a:rPr b="0"/>
              <a:t>,</a:t>
            </a:r>
            <a:r>
              <a:t>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Y</a:t>
            </a:r>
            <a:r>
              <a:rPr>
                <a:latin typeface="Lucida Grande"/>
                <a:ea typeface="Lucida Grande"/>
                <a:cs typeface="Lucida Grande"/>
                <a:sym typeface="Lucida Grande"/>
              </a:rPr>
              <a:t> </a:t>
            </a:r>
            <a:r>
              <a:rPr>
                <a:latin typeface="Times"/>
                <a:ea typeface="Times"/>
                <a:cs typeface="Times"/>
                <a:sym typeface="Times"/>
              </a:rPr>
              <a:t>∈</a:t>
            </a:r>
            <a:r>
              <a:rPr>
                <a:latin typeface="Lucida Grande"/>
                <a:ea typeface="Lucida Grande"/>
                <a:cs typeface="Lucida Grande"/>
                <a:sym typeface="Lucida Grande"/>
              </a:rPr>
              <a:t> </a:t>
            </a:r>
            <a:r>
              <a:rPr sz="2200" cap="small">
                <a:latin typeface="Lucida Grande"/>
                <a:ea typeface="Lucida Grande"/>
                <a:cs typeface="Lucida Grande"/>
                <a:sym typeface="Lucida Grande"/>
              </a:rPr>
              <a:t>NP</a:t>
            </a:r>
            <a:r>
              <a:rPr b="0"/>
              <a:t>,</a:t>
            </a:r>
            <a:r>
              <a:rPr>
                <a:latin typeface="Lucida Grande"/>
                <a:ea typeface="Lucida Grande"/>
                <a:cs typeface="Lucida Grande"/>
                <a:sym typeface="Lucida Grande"/>
              </a:rPr>
              <a:t> and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X</a:t>
            </a:r>
            <a:r>
              <a:rPr>
                <a:latin typeface="Lucida Grande"/>
                <a:ea typeface="Lucida Grande"/>
                <a:cs typeface="Lucida Grande"/>
                <a:sym typeface="Lucida Grande"/>
              </a:rPr>
              <a:t> </a:t>
            </a:r>
            <a:r>
              <a:rPr b="0">
                <a:latin typeface="Times"/>
                <a:ea typeface="Times"/>
                <a:cs typeface="Times"/>
                <a:sym typeface="Times"/>
              </a:rPr>
              <a:t>≤</a:t>
            </a:r>
            <a:r>
              <a:rPr b="0" baseline="-20250">
                <a:latin typeface="Times"/>
                <a:ea typeface="Times"/>
                <a:cs typeface="Times"/>
                <a:sym typeface="Times"/>
              </a:rPr>
              <a:t> P</a:t>
            </a:r>
            <a:r>
              <a:rPr>
                <a:latin typeface="Lucida Grande"/>
                <a:ea typeface="Lucida Grande"/>
                <a:cs typeface="Lucida Grande"/>
                <a:sym typeface="Lucida Grande"/>
              </a:rPr>
              <a:t>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Y</a:t>
            </a:r>
            <a:r>
              <a:rPr>
                <a:latin typeface="Lucida Grande"/>
                <a:ea typeface="Lucida Grande"/>
                <a:cs typeface="Lucida Grande"/>
                <a:sym typeface="Lucida Grande"/>
              </a:rPr>
              <a:t>. Which can you infer?</a:t>
            </a:r>
          </a:p>
          <a:p>
            <a:endParaRPr>
              <a:latin typeface="Lucida Grande"/>
              <a:ea typeface="Lucida Grande"/>
              <a:cs typeface="Lucida Grande"/>
              <a:sym typeface="Lucida Grande"/>
            </a:endParaRPr>
          </a:p>
          <a:p>
            <a:pPr lvl="1"/>
            <a:r>
              <a:rPr b="0"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Y</a:t>
            </a:r>
            <a:r>
              <a:rPr b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Lucida Sans"/>
                <a:ea typeface="Lucida Sans"/>
                <a:cs typeface="Lucida Sans"/>
                <a:sym typeface="Lucida Sans"/>
              </a:rPr>
              <a:t> is </a:t>
            </a:r>
            <a:r>
              <a:rPr sz="2200" cap="small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NP</a:t>
            </a:r>
            <a:r>
              <a:rPr b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Lucida Sans"/>
                <a:ea typeface="Lucida Sans"/>
                <a:cs typeface="Lucida Sans"/>
                <a:sym typeface="Lucida Sans"/>
              </a:rPr>
              <a:t>-complete.</a:t>
            </a:r>
          </a:p>
          <a:p>
            <a:pPr lvl="1"/>
            <a:r>
              <a:rPr b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Lucida Sans"/>
                <a:ea typeface="Lucida Sans"/>
                <a:cs typeface="Lucida Sans"/>
                <a:sym typeface="Lucida Sans"/>
              </a:rPr>
              <a:t>If </a:t>
            </a:r>
            <a:r>
              <a:rPr b="0"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Y</a:t>
            </a:r>
            <a:r>
              <a:rPr b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Lucida Sans"/>
                <a:ea typeface="Lucida Sans"/>
                <a:cs typeface="Lucida Sans"/>
                <a:sym typeface="Lucida Sans"/>
              </a:rPr>
              <a:t> </a:t>
            </a:r>
            <a:r>
              <a:rPr b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∉ </a:t>
            </a:r>
            <a:r>
              <a:rPr sz="2200" cap="small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P</a:t>
            </a:r>
            <a:r>
              <a:rPr b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Lucida Sans"/>
                <a:ea typeface="Lucida Sans"/>
                <a:cs typeface="Lucida Sans"/>
                <a:sym typeface="Lucida Sans"/>
              </a:rPr>
              <a:t>, then </a:t>
            </a:r>
            <a:r>
              <a:rPr sz="2200" cap="small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P ≠ NP</a:t>
            </a:r>
            <a:r>
              <a:rPr b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Lucida Sans"/>
                <a:ea typeface="Lucida Sans"/>
                <a:cs typeface="Lucida Sans"/>
                <a:sym typeface="Lucida Sans"/>
              </a:rPr>
              <a:t>.</a:t>
            </a:r>
          </a:p>
          <a:p>
            <a:pPr lvl="1"/>
            <a:r>
              <a:rPr b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Lucida Sans"/>
                <a:ea typeface="Lucida Sans"/>
                <a:cs typeface="Lucida Sans"/>
                <a:sym typeface="Lucida Sans"/>
              </a:rPr>
              <a:t>If </a:t>
            </a:r>
            <a:r>
              <a:rPr sz="2200" cap="small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P ≠ NP</a:t>
            </a:r>
            <a:r>
              <a:rPr b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Lucida Sans"/>
                <a:ea typeface="Lucida Sans"/>
                <a:cs typeface="Lucida Sans"/>
                <a:sym typeface="Lucida Sans"/>
              </a:rPr>
              <a:t>, then neither </a:t>
            </a:r>
            <a:r>
              <a:rPr b="0"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X</a:t>
            </a:r>
            <a:r>
              <a:rPr b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Lucida Sans"/>
                <a:ea typeface="Lucida Sans"/>
                <a:cs typeface="Lucida Sans"/>
                <a:sym typeface="Lucida Sans"/>
              </a:rPr>
              <a:t> nor </a:t>
            </a:r>
            <a:r>
              <a:rPr b="0"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Y</a:t>
            </a:r>
            <a:r>
              <a:rPr b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Lucida Sans"/>
                <a:ea typeface="Lucida Sans"/>
                <a:cs typeface="Lucida Sans"/>
                <a:sym typeface="Lucida Sans"/>
              </a:rPr>
              <a:t> is in </a:t>
            </a:r>
            <a:r>
              <a:rPr sz="2200" cap="small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P</a:t>
            </a:r>
            <a:r>
              <a:rPr b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Lucida Sans"/>
                <a:ea typeface="Lucida Sans"/>
                <a:cs typeface="Lucida Sans"/>
                <a:sym typeface="Lucida Sans"/>
              </a:rPr>
              <a:t>.</a:t>
            </a:r>
          </a:p>
          <a:p>
            <a:pPr lvl="1"/>
            <a:r>
              <a:rPr b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Lucida Sans"/>
                <a:ea typeface="Lucida Sans"/>
                <a:cs typeface="Lucida Sans"/>
                <a:sym typeface="Lucida Sans"/>
              </a:rPr>
              <a:t>All of the above.</a:t>
            </a:r>
          </a:p>
        </p:txBody>
      </p:sp>
      <p:sp>
        <p:nvSpPr>
          <p:cNvPr id="82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69</a:t>
            </a:fld>
            <a:endParaRPr/>
          </a:p>
        </p:txBody>
      </p:sp>
      <p:sp>
        <p:nvSpPr>
          <p:cNvPr id="828" name="Rounded Rectangle"/>
          <p:cNvSpPr/>
          <p:nvPr/>
        </p:nvSpPr>
        <p:spPr>
          <a:xfrm>
            <a:off x="1054100" y="4368800"/>
            <a:ext cx="609600" cy="609600"/>
          </a:xfrm>
          <a:prstGeom prst="roundRect">
            <a:avLst>
              <a:gd name="adj" fmla="val 31250"/>
            </a:avLst>
          </a:prstGeom>
          <a:ln w="50800">
            <a:solidFill>
              <a:srgbClr val="8D3124"/>
            </a:solidFill>
          </a:ln>
        </p:spPr>
        <p:txBody>
          <a:bodyPr lIns="203200" tIns="203200" rIns="203200" bIns="203200"/>
          <a:lstStyle/>
          <a:p>
            <a:pPr marL="7224" marR="7224" algn="l" defTabSz="1295400">
              <a:lnSpc>
                <a:spcPct val="120000"/>
              </a:lnSpc>
              <a:buClrTx/>
              <a:buFontTx/>
              <a:tabLst/>
              <a:defRPr sz="2200">
                <a:solidFill>
                  <a:srgbClr val="005493"/>
                </a:solidFill>
                <a:uFill>
                  <a:solidFill>
                    <a:srgbClr val="0048AA"/>
                  </a:solidFill>
                </a:uFill>
              </a:defRPr>
            </a:pPr>
            <a:endParaRPr/>
          </a:p>
        </p:txBody>
      </p:sp>
      <p:sp>
        <p:nvSpPr>
          <p:cNvPr id="829" name="Rounded Rectangle"/>
          <p:cNvSpPr/>
          <p:nvPr/>
        </p:nvSpPr>
        <p:spPr>
          <a:xfrm>
            <a:off x="1054100" y="4368800"/>
            <a:ext cx="609600" cy="609600"/>
          </a:xfrm>
          <a:prstGeom prst="roundRect">
            <a:avLst>
              <a:gd name="adj" fmla="val 31250"/>
            </a:avLst>
          </a:prstGeom>
          <a:ln w="76200">
            <a:solidFill>
              <a:srgbClr val="FBE8E5"/>
            </a:solidFill>
          </a:ln>
        </p:spPr>
        <p:txBody>
          <a:bodyPr lIns="203200" tIns="203200" rIns="203200" bIns="203200"/>
          <a:lstStyle/>
          <a:p>
            <a:pPr marL="7224" marR="7224" algn="l" defTabSz="1295400">
              <a:lnSpc>
                <a:spcPct val="120000"/>
              </a:lnSpc>
              <a:buClrTx/>
              <a:buFontTx/>
              <a:tabLst/>
              <a:defRPr sz="2200">
                <a:solidFill>
                  <a:srgbClr val="005493"/>
                </a:solidFill>
                <a:uFill>
                  <a:solidFill>
                    <a:srgbClr val="0048AA"/>
                  </a:solidFill>
                </a:uFill>
              </a:defRPr>
            </a:pPr>
            <a:endParaRPr/>
          </a:p>
        </p:txBody>
      </p:sp>
      <p:grpSp>
        <p:nvGrpSpPr>
          <p:cNvPr id="832" name="Group"/>
          <p:cNvGrpSpPr/>
          <p:nvPr/>
        </p:nvGrpSpPr>
        <p:grpSpPr>
          <a:xfrm>
            <a:off x="5157073" y="3220824"/>
            <a:ext cx="2435455" cy="260351"/>
            <a:chOff x="-466083" y="468799"/>
            <a:chExt cx="2435453" cy="260350"/>
          </a:xfrm>
        </p:grpSpPr>
        <p:sp>
          <p:nvSpPr>
            <p:cNvPr id="830" name="Line"/>
            <p:cNvSpPr/>
            <p:nvPr/>
          </p:nvSpPr>
          <p:spPr>
            <a:xfrm>
              <a:off x="-466084" y="631359"/>
              <a:ext cx="568097" cy="1"/>
            </a:xfrm>
            <a:prstGeom prst="line">
              <a:avLst/>
            </a:prstGeom>
            <a:noFill/>
            <a:ln w="25400" cap="flat">
              <a:solidFill>
                <a:srgbClr val="8D3124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lnSpc>
                  <a:spcPct val="100000"/>
                </a:lnSpc>
                <a:buClrTx/>
                <a:buFontTx/>
                <a:tabLst/>
                <a:defRPr sz="1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831" name="Y is NP-complete"/>
            <p:cNvSpPr txBox="1"/>
            <p:nvPr/>
          </p:nvSpPr>
          <p:spPr>
            <a:xfrm>
              <a:off x="283012" y="468799"/>
              <a:ext cx="1686359" cy="2603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pPr>
                <a:lnSpc>
                  <a:spcPts val="2000"/>
                </a:lnSpc>
              </a:pPr>
              <a:r>
                <a:rPr sz="1800" i="1">
                  <a:latin typeface="Times"/>
                  <a:ea typeface="Times"/>
                  <a:cs typeface="Times"/>
                  <a:sym typeface="Times"/>
                </a:rPr>
                <a:t>Y</a:t>
              </a:r>
              <a:r>
                <a:t> is </a:t>
              </a:r>
              <a:r>
                <a:rPr b="1">
                  <a:latin typeface="Lucida Grande"/>
                  <a:ea typeface="Lucida Grande"/>
                  <a:cs typeface="Lucida Grande"/>
                  <a:sym typeface="Lucida Grande"/>
                </a:rPr>
                <a:t>NP</a:t>
              </a:r>
              <a:r>
                <a:t>-complete</a:t>
              </a:r>
            </a:p>
          </p:txBody>
        </p:sp>
      </p:grpSp>
      <p:grpSp>
        <p:nvGrpSpPr>
          <p:cNvPr id="835" name="Group"/>
          <p:cNvGrpSpPr/>
          <p:nvPr/>
        </p:nvGrpSpPr>
        <p:grpSpPr>
          <a:xfrm>
            <a:off x="4585573" y="2589075"/>
            <a:ext cx="4639619" cy="246064"/>
            <a:chOff x="-466083" y="497450"/>
            <a:chExt cx="4639618" cy="246062"/>
          </a:xfrm>
        </p:grpSpPr>
        <p:sp>
          <p:nvSpPr>
            <p:cNvPr id="833" name="Line"/>
            <p:cNvSpPr/>
            <p:nvPr/>
          </p:nvSpPr>
          <p:spPr>
            <a:xfrm>
              <a:off x="-466084" y="631359"/>
              <a:ext cx="568097" cy="1"/>
            </a:xfrm>
            <a:prstGeom prst="line">
              <a:avLst/>
            </a:prstGeom>
            <a:noFill/>
            <a:ln w="25400" cap="flat">
              <a:solidFill>
                <a:srgbClr val="8D3124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lnSpc>
                  <a:spcPct val="100000"/>
                </a:lnSpc>
                <a:buClrTx/>
                <a:buFontTx/>
                <a:tabLst/>
                <a:defRPr sz="1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834" name="recipe for proving that Y is NP-complete"/>
            <p:cNvSpPr txBox="1"/>
            <p:nvPr/>
          </p:nvSpPr>
          <p:spPr>
            <a:xfrm>
              <a:off x="193388" y="497450"/>
              <a:ext cx="3980147" cy="2460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pPr algn="l">
                <a:lnSpc>
                  <a:spcPts val="2000"/>
                </a:lnSpc>
              </a:pPr>
              <a:r>
                <a:t>recipe for proving that Y is </a:t>
              </a:r>
              <a:r>
                <a:rPr b="1">
                  <a:latin typeface="Lucida Grande"/>
                  <a:ea typeface="Lucida Grande"/>
                  <a:cs typeface="Lucida Grande"/>
                  <a:sym typeface="Lucida Grande"/>
                </a:rPr>
                <a:t>NP</a:t>
              </a:r>
              <a:r>
                <a:t>-complete</a:t>
              </a:r>
            </a:p>
          </p:txBody>
        </p:sp>
      </p:grpSp>
      <p:grpSp>
        <p:nvGrpSpPr>
          <p:cNvPr id="838" name="Group"/>
          <p:cNvGrpSpPr/>
          <p:nvPr/>
        </p:nvGrpSpPr>
        <p:grpSpPr>
          <a:xfrm>
            <a:off x="7582774" y="3868524"/>
            <a:ext cx="3168518" cy="260351"/>
            <a:chOff x="-466083" y="481499"/>
            <a:chExt cx="3168517" cy="260350"/>
          </a:xfrm>
        </p:grpSpPr>
        <p:sp>
          <p:nvSpPr>
            <p:cNvPr id="836" name="Line"/>
            <p:cNvSpPr/>
            <p:nvPr/>
          </p:nvSpPr>
          <p:spPr>
            <a:xfrm>
              <a:off x="-466084" y="631359"/>
              <a:ext cx="568097" cy="1"/>
            </a:xfrm>
            <a:prstGeom prst="line">
              <a:avLst/>
            </a:prstGeom>
            <a:noFill/>
            <a:ln w="25400" cap="flat">
              <a:solidFill>
                <a:srgbClr val="8D3124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lnSpc>
                  <a:spcPct val="100000"/>
                </a:lnSpc>
                <a:buClrTx/>
                <a:buFontTx/>
                <a:tabLst/>
                <a:defRPr sz="1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837" name="X and Y are NP-complete"/>
            <p:cNvSpPr txBox="1"/>
            <p:nvPr/>
          </p:nvSpPr>
          <p:spPr>
            <a:xfrm>
              <a:off x="235748" y="481499"/>
              <a:ext cx="2466687" cy="2603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pPr>
                <a:lnSpc>
                  <a:spcPts val="2000"/>
                </a:lnSpc>
              </a:pPr>
              <a:r>
                <a:rPr sz="1800" i="1">
                  <a:latin typeface="Times"/>
                  <a:ea typeface="Times"/>
                  <a:cs typeface="Times"/>
                  <a:sym typeface="Times"/>
                </a:rPr>
                <a:t>X</a:t>
              </a:r>
              <a:r>
                <a:t> and </a:t>
              </a:r>
              <a:r>
                <a:rPr sz="1800" i="1">
                  <a:latin typeface="Times"/>
                  <a:ea typeface="Times"/>
                  <a:cs typeface="Times"/>
                  <a:sym typeface="Times"/>
                </a:rPr>
                <a:t>Y</a:t>
              </a:r>
              <a:r>
                <a:t> are </a:t>
              </a:r>
              <a:r>
                <a:rPr b="1">
                  <a:latin typeface="Lucida Grande"/>
                  <a:ea typeface="Lucida Grande"/>
                  <a:cs typeface="Lucida Grande"/>
                  <a:sym typeface="Lucida Grande"/>
                </a:rPr>
                <a:t>NP</a:t>
              </a:r>
              <a:r>
                <a:t>-complete</a:t>
              </a:r>
            </a:p>
          </p:txBody>
        </p:sp>
      </p:grpSp>
      <p:sp>
        <p:nvSpPr>
          <p:cNvPr id="839" name="Rectangle"/>
          <p:cNvSpPr/>
          <p:nvPr/>
        </p:nvSpPr>
        <p:spPr>
          <a:xfrm>
            <a:off x="4522073" y="2371870"/>
            <a:ext cx="4927534" cy="463269"/>
          </a:xfrm>
          <a:prstGeom prst="rect">
            <a:avLst/>
          </a:prstGeom>
          <a:solidFill>
            <a:srgbClr val="FBE8E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840" name="Rectangle"/>
          <p:cNvSpPr/>
          <p:nvPr/>
        </p:nvSpPr>
        <p:spPr>
          <a:xfrm>
            <a:off x="5157073" y="3108470"/>
            <a:ext cx="3496619" cy="463269"/>
          </a:xfrm>
          <a:prstGeom prst="rect">
            <a:avLst/>
          </a:prstGeom>
          <a:solidFill>
            <a:srgbClr val="FBE8E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841" name="Rectangle"/>
          <p:cNvSpPr/>
          <p:nvPr/>
        </p:nvSpPr>
        <p:spPr>
          <a:xfrm>
            <a:off x="7482223" y="3805165"/>
            <a:ext cx="3496619" cy="463269"/>
          </a:xfrm>
          <a:prstGeom prst="rect">
            <a:avLst/>
          </a:prstGeom>
          <a:solidFill>
            <a:srgbClr val="FBE8E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7875260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9" grpId="0" animBg="1" advAuto="0"/>
      <p:bldP spid="839" grpId="0" animBg="1" advAuto="0"/>
      <p:bldP spid="840" grpId="0" animBg="1" advAuto="0"/>
      <p:bldP spid="841" grpId="0" animBg="1" advAuto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Line"/>
          <p:cNvSpPr/>
          <p:nvPr/>
        </p:nvSpPr>
        <p:spPr>
          <a:xfrm flipV="1">
            <a:off x="825500" y="990572"/>
            <a:ext cx="11366500" cy="28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65" name="Poly-time reduction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Poly-time reductions</a:t>
            </a:r>
          </a:p>
        </p:txBody>
      </p:sp>
      <p:sp>
        <p:nvSpPr>
          <p:cNvPr id="166" name="Desiderata′.  Suppose we could solve problem Y in polynomial time. What else could we solve in polynomial time?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Desiderata′. 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Suppose we could solve problem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Y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in polynomial time.</a:t>
            </a:r>
            <a:b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What else could we solve in polynomial time?</a:t>
            </a:r>
          </a:p>
          <a:p>
            <a:b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r>
              <a:t>Reduction. 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Problem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X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</a:t>
            </a:r>
            <a:r>
              <a:rPr>
                <a:solidFill>
                  <a:srgbClr val="8D3124"/>
                </a:solidFill>
                <a:uFill>
                  <a:solidFill>
                    <a:srgbClr val="8D3124"/>
                  </a:solidFill>
                </a:uFill>
              </a:rPr>
              <a:t>polynomial-time (Cook) reduces to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problem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Y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if arbitrary instances of problem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X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can be solved using:</a:t>
            </a:r>
          </a:p>
          <a:p>
            <a:pPr lvl="1"/>
            <a:r>
              <a:t>Polynomial number of standard computational steps, plus</a:t>
            </a:r>
          </a:p>
          <a:p>
            <a:pPr lvl="1"/>
            <a:r>
              <a:t>Polynomial number of calls to oracle that solves problem </a:t>
            </a:r>
            <a:r>
              <a:rPr i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Y</a:t>
            </a:r>
            <a:r>
              <a:t>.</a:t>
            </a:r>
            <a:br/>
            <a:endParaRPr/>
          </a:p>
        </p:txBody>
      </p:sp>
      <p:sp>
        <p:nvSpPr>
          <p:cNvPr id="16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404115" y="9347200"/>
            <a:ext cx="185370" cy="21595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7</a:t>
            </a:fld>
            <a:endParaRPr/>
          </a:p>
        </p:txBody>
      </p:sp>
      <p:grpSp>
        <p:nvGrpSpPr>
          <p:cNvPr id="170" name="Group"/>
          <p:cNvGrpSpPr/>
          <p:nvPr/>
        </p:nvGrpSpPr>
        <p:grpSpPr>
          <a:xfrm>
            <a:off x="5295360" y="4619662"/>
            <a:ext cx="5348463" cy="1111848"/>
            <a:chOff x="8210" y="0"/>
            <a:chExt cx="5348461" cy="1111847"/>
          </a:xfrm>
        </p:grpSpPr>
        <p:sp>
          <p:nvSpPr>
            <p:cNvPr id="168" name="computational model supplemented by special piece of hardware that solves instances of Y in a single step"/>
            <p:cNvSpPr txBox="1"/>
            <p:nvPr/>
          </p:nvSpPr>
          <p:spPr>
            <a:xfrm>
              <a:off x="8209" y="574637"/>
              <a:ext cx="5348464" cy="5372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pPr>
                <a:lnSpc>
                  <a:spcPts val="2100"/>
                </a:lnSpc>
              </a:pPr>
              <a:r>
                <a:t>computational model supplemented by special piece</a:t>
              </a:r>
              <a:br/>
              <a:r>
                <a:t>of hardware that solves instances of </a:t>
              </a:r>
              <a:r>
                <a:rPr sz="1800" i="1">
                  <a:latin typeface="Times"/>
                  <a:ea typeface="Times"/>
                  <a:cs typeface="Times"/>
                  <a:sym typeface="Times"/>
                </a:rPr>
                <a:t>Y</a:t>
              </a:r>
              <a:r>
                <a:t> in a single step</a:t>
              </a:r>
            </a:p>
          </p:txBody>
        </p:sp>
        <p:sp>
          <p:nvSpPr>
            <p:cNvPr id="169" name="Line"/>
            <p:cNvSpPr/>
            <p:nvPr/>
          </p:nvSpPr>
          <p:spPr>
            <a:xfrm>
              <a:off x="1020847" y="0"/>
              <a:ext cx="207103" cy="485738"/>
            </a:xfrm>
            <a:prstGeom prst="line">
              <a:avLst/>
            </a:prstGeom>
            <a:noFill/>
            <a:ln w="25400" cap="flat">
              <a:solidFill>
                <a:srgbClr val="8D3124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lnSpc>
                  <a:spcPct val="100000"/>
                </a:lnSpc>
                <a:buClrTx/>
                <a:buFontTx/>
                <a:tabLst/>
                <a:defRPr sz="12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grpSp>
        <p:nvGrpSpPr>
          <p:cNvPr id="196" name="Group"/>
          <p:cNvGrpSpPr/>
          <p:nvPr/>
        </p:nvGrpSpPr>
        <p:grpSpPr>
          <a:xfrm>
            <a:off x="1702910" y="6819900"/>
            <a:ext cx="8862692" cy="2309143"/>
            <a:chOff x="44449" y="0"/>
            <a:chExt cx="8862690" cy="2309142"/>
          </a:xfrm>
        </p:grpSpPr>
        <p:sp>
          <p:nvSpPr>
            <p:cNvPr id="171" name="Rectangle"/>
            <p:cNvSpPr/>
            <p:nvPr/>
          </p:nvSpPr>
          <p:spPr>
            <a:xfrm>
              <a:off x="1729334" y="0"/>
              <a:ext cx="4762501" cy="1889761"/>
            </a:xfrm>
            <a:prstGeom prst="rect">
              <a:avLst/>
            </a:prstGeom>
            <a:noFill/>
            <a:ln w="19050" cap="rnd">
              <a:solidFill>
                <a:srgbClr val="606060"/>
              </a:solidFill>
              <a:custDash>
                <a:ds d="100000" sp="200000"/>
              </a:custDash>
              <a:round/>
            </a:ln>
            <a:effectLst/>
          </p:spPr>
          <p:txBody>
            <a:bodyPr wrap="square" lIns="203200" tIns="203200" rIns="203200" bIns="203200" numCol="1" anchor="t">
              <a:noAutofit/>
            </a:bodyPr>
            <a:lstStyle/>
            <a:p>
              <a:pPr marL="7224" marR="7224" algn="l" defTabSz="1295400">
                <a:lnSpc>
                  <a:spcPct val="120000"/>
                </a:lnSpc>
                <a:buClrTx/>
                <a:buFontTx/>
                <a:tabLst/>
                <a:defRPr sz="2200">
                  <a:solidFill>
                    <a:srgbClr val="005493"/>
                  </a:solidFill>
                  <a:uFill>
                    <a:solidFill>
                      <a:srgbClr val="0048AA"/>
                    </a:solidFill>
                  </a:uFill>
                </a:defRPr>
              </a:pPr>
              <a:endParaRPr/>
            </a:p>
          </p:txBody>
        </p:sp>
        <p:sp>
          <p:nvSpPr>
            <p:cNvPr id="172" name="instance I (of X)"/>
            <p:cNvSpPr txBox="1"/>
            <p:nvPr/>
          </p:nvSpPr>
          <p:spPr>
            <a:xfrm>
              <a:off x="44450" y="436033"/>
              <a:ext cx="1184240" cy="1016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t">
              <a:spAutoFit/>
            </a:bodyPr>
            <a:lstStyle/>
            <a:p>
              <a:pPr marL="58702" marR="58702" defTabSz="1295400">
                <a:lnSpc>
                  <a:spcPct val="150000"/>
                </a:lnSpc>
                <a:buClrTx/>
                <a:buFontTx/>
                <a:tabLst/>
                <a:defRPr b="1">
                  <a:solidFill>
                    <a:srgbClr val="005493"/>
                  </a:solidFill>
                  <a:uFill>
                    <a:solidFill>
                      <a:srgbClr val="8D3124"/>
                    </a:solidFill>
                  </a:uFill>
                  <a:latin typeface="Lucida Grande"/>
                  <a:ea typeface="Lucida Grande"/>
                  <a:cs typeface="Lucida Grande"/>
                  <a:sym typeface="Lucida Grande"/>
                </a:defRPr>
              </a:pPr>
              <a:br/>
              <a:r>
                <a:t>instance I</a:t>
              </a:r>
              <a:br/>
              <a:r>
                <a:t>(of X)</a:t>
              </a:r>
            </a:p>
          </p:txBody>
        </p:sp>
        <p:sp>
          <p:nvSpPr>
            <p:cNvPr id="173" name="Line"/>
            <p:cNvSpPr/>
            <p:nvPr/>
          </p:nvSpPr>
          <p:spPr>
            <a:xfrm flipV="1">
              <a:off x="1265078" y="931332"/>
              <a:ext cx="1018261" cy="1"/>
            </a:xfrm>
            <a:prstGeom prst="line">
              <a:avLst/>
            </a:prstGeom>
            <a:noFill/>
            <a:ln w="19050" cap="flat">
              <a:solidFill>
                <a:srgbClr val="929292"/>
              </a:solidFill>
              <a:prstDash val="solid"/>
              <a:round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lnSpc>
                  <a:spcPct val="100000"/>
                </a:lnSpc>
                <a:buClrTx/>
                <a:buFontTx/>
                <a:tabLst/>
                <a:defRPr sz="1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74" name="Line"/>
            <p:cNvSpPr/>
            <p:nvPr/>
          </p:nvSpPr>
          <p:spPr>
            <a:xfrm flipV="1">
              <a:off x="5943193" y="929070"/>
              <a:ext cx="1295402" cy="2"/>
            </a:xfrm>
            <a:prstGeom prst="line">
              <a:avLst/>
            </a:prstGeom>
            <a:noFill/>
            <a:ln w="19050" cap="flat">
              <a:solidFill>
                <a:srgbClr val="929292"/>
              </a:solidFill>
              <a:prstDash val="solid"/>
              <a:round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lnSpc>
                  <a:spcPct val="100000"/>
                </a:lnSpc>
                <a:buClrTx/>
                <a:buFontTx/>
                <a:tabLst/>
                <a:defRPr sz="1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75" name="solution S to I"/>
            <p:cNvSpPr txBox="1"/>
            <p:nvPr/>
          </p:nvSpPr>
          <p:spPr>
            <a:xfrm>
              <a:off x="7281774" y="774700"/>
              <a:ext cx="1625367" cy="3302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t">
              <a:spAutoFit/>
            </a:bodyPr>
            <a:lstStyle>
              <a:lvl1pPr marL="58702" marR="58702" algn="l" defTabSz="1295400">
                <a:lnSpc>
                  <a:spcPct val="150000"/>
                </a:lnSpc>
                <a:buClrTx/>
                <a:buFontTx/>
                <a:tabLst/>
                <a:defRPr b="1">
                  <a:solidFill>
                    <a:srgbClr val="005493"/>
                  </a:solidFill>
                  <a:uFill>
                    <a:solidFill>
                      <a:srgbClr val="8D3124"/>
                    </a:solidFill>
                  </a:uFill>
                  <a:latin typeface="Lucida Grande"/>
                  <a:ea typeface="Lucida Grande"/>
                  <a:cs typeface="Lucida Grande"/>
                  <a:sym typeface="Lucida Grande"/>
                </a:defRPr>
              </a:lvl1pPr>
            </a:lstStyle>
            <a:p>
              <a:r>
                <a:t>solution S to I</a:t>
              </a:r>
            </a:p>
          </p:txBody>
        </p:sp>
        <p:sp>
          <p:nvSpPr>
            <p:cNvPr id="176" name="Square"/>
            <p:cNvSpPr/>
            <p:nvPr/>
          </p:nvSpPr>
          <p:spPr>
            <a:xfrm>
              <a:off x="3343645" y="736035"/>
              <a:ext cx="85797" cy="8579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round/>
            </a:ln>
            <a:effectLst/>
          </p:spPr>
          <p:txBody>
            <a:bodyPr wrap="square" lIns="203200" tIns="203200" rIns="203200" bIns="203200" numCol="1" anchor="t">
              <a:noAutofit/>
            </a:bodyPr>
            <a:lstStyle/>
            <a:p>
              <a:pPr marL="7224" marR="7224" algn="l" defTabSz="1295400">
                <a:lnSpc>
                  <a:spcPct val="120000"/>
                </a:lnSpc>
                <a:buClrTx/>
                <a:buFontTx/>
                <a:tabLst/>
                <a:defRPr sz="2200">
                  <a:solidFill>
                    <a:srgbClr val="005493"/>
                  </a:solidFill>
                  <a:uFill>
                    <a:solidFill>
                      <a:srgbClr val="0048AA"/>
                    </a:solidFill>
                  </a:uFill>
                </a:defRPr>
              </a:pPr>
              <a:endParaRPr/>
            </a:p>
          </p:txBody>
        </p:sp>
        <p:sp>
          <p:nvSpPr>
            <p:cNvPr id="177" name="Square"/>
            <p:cNvSpPr/>
            <p:nvPr/>
          </p:nvSpPr>
          <p:spPr>
            <a:xfrm>
              <a:off x="3343645" y="1038577"/>
              <a:ext cx="85797" cy="8579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round/>
            </a:ln>
            <a:effectLst/>
          </p:spPr>
          <p:txBody>
            <a:bodyPr wrap="square" lIns="203200" tIns="203200" rIns="203200" bIns="203200" numCol="1" anchor="t">
              <a:noAutofit/>
            </a:bodyPr>
            <a:lstStyle/>
            <a:p>
              <a:pPr marL="7224" marR="7224" algn="l" defTabSz="1295400">
                <a:lnSpc>
                  <a:spcPct val="120000"/>
                </a:lnSpc>
                <a:buClrTx/>
                <a:buFontTx/>
                <a:tabLst/>
                <a:defRPr sz="2200">
                  <a:solidFill>
                    <a:srgbClr val="005493"/>
                  </a:solidFill>
                  <a:uFill>
                    <a:solidFill>
                      <a:srgbClr val="0048AA"/>
                    </a:solidFill>
                  </a:uFill>
                </a:defRPr>
              </a:pPr>
              <a:endParaRPr/>
            </a:p>
          </p:txBody>
        </p:sp>
        <p:sp>
          <p:nvSpPr>
            <p:cNvPr id="178" name="Square"/>
            <p:cNvSpPr/>
            <p:nvPr/>
          </p:nvSpPr>
          <p:spPr>
            <a:xfrm>
              <a:off x="4689281" y="767644"/>
              <a:ext cx="85797" cy="8579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round/>
            </a:ln>
            <a:effectLst/>
          </p:spPr>
          <p:txBody>
            <a:bodyPr wrap="square" lIns="203200" tIns="203200" rIns="203200" bIns="203200" numCol="1" anchor="t">
              <a:noAutofit/>
            </a:bodyPr>
            <a:lstStyle/>
            <a:p>
              <a:pPr marL="7224" marR="7224" algn="l" defTabSz="1295400">
                <a:lnSpc>
                  <a:spcPct val="120000"/>
                </a:lnSpc>
                <a:buClrTx/>
                <a:buFontTx/>
                <a:tabLst/>
                <a:defRPr sz="2200">
                  <a:solidFill>
                    <a:srgbClr val="005493"/>
                  </a:solidFill>
                  <a:uFill>
                    <a:solidFill>
                      <a:srgbClr val="0048AA"/>
                    </a:solidFill>
                  </a:uFill>
                </a:defRPr>
              </a:pPr>
              <a:endParaRPr/>
            </a:p>
          </p:txBody>
        </p:sp>
        <p:sp>
          <p:nvSpPr>
            <p:cNvPr id="179" name="Square"/>
            <p:cNvSpPr/>
            <p:nvPr/>
          </p:nvSpPr>
          <p:spPr>
            <a:xfrm>
              <a:off x="5428138" y="767644"/>
              <a:ext cx="85797" cy="8579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round/>
            </a:ln>
            <a:effectLst/>
          </p:spPr>
          <p:txBody>
            <a:bodyPr wrap="square" lIns="203200" tIns="203200" rIns="203200" bIns="203200" numCol="1" anchor="t">
              <a:noAutofit/>
            </a:bodyPr>
            <a:lstStyle/>
            <a:p>
              <a:pPr marL="7224" marR="7224" algn="l" defTabSz="1295400">
                <a:lnSpc>
                  <a:spcPct val="120000"/>
                </a:lnSpc>
                <a:buClrTx/>
                <a:buFontTx/>
                <a:tabLst/>
                <a:defRPr sz="2200">
                  <a:solidFill>
                    <a:srgbClr val="005493"/>
                  </a:solidFill>
                  <a:uFill>
                    <a:solidFill>
                      <a:srgbClr val="0048AA"/>
                    </a:solidFill>
                  </a:uFill>
                </a:defRPr>
              </a:pPr>
              <a:endParaRPr/>
            </a:p>
          </p:txBody>
        </p:sp>
        <p:sp>
          <p:nvSpPr>
            <p:cNvPr id="180" name="Square"/>
            <p:cNvSpPr/>
            <p:nvPr/>
          </p:nvSpPr>
          <p:spPr>
            <a:xfrm>
              <a:off x="4689281" y="1006969"/>
              <a:ext cx="85797" cy="8579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round/>
            </a:ln>
            <a:effectLst/>
          </p:spPr>
          <p:txBody>
            <a:bodyPr wrap="square" lIns="203200" tIns="203200" rIns="203200" bIns="203200" numCol="1" anchor="t">
              <a:noAutofit/>
            </a:bodyPr>
            <a:lstStyle/>
            <a:p>
              <a:pPr marL="7224" marR="7224" algn="l" defTabSz="1295400">
                <a:lnSpc>
                  <a:spcPct val="120000"/>
                </a:lnSpc>
                <a:buClrTx/>
                <a:buFontTx/>
                <a:tabLst/>
                <a:defRPr sz="2200">
                  <a:solidFill>
                    <a:srgbClr val="005493"/>
                  </a:solidFill>
                  <a:uFill>
                    <a:solidFill>
                      <a:srgbClr val="0048AA"/>
                    </a:solidFill>
                  </a:uFill>
                </a:defRPr>
              </a:pPr>
              <a:endParaRPr/>
            </a:p>
          </p:txBody>
        </p:sp>
        <p:sp>
          <p:nvSpPr>
            <p:cNvPr id="181" name="Square"/>
            <p:cNvSpPr/>
            <p:nvPr/>
          </p:nvSpPr>
          <p:spPr>
            <a:xfrm>
              <a:off x="5428138" y="1006969"/>
              <a:ext cx="85797" cy="8579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round/>
            </a:ln>
            <a:effectLst/>
          </p:spPr>
          <p:txBody>
            <a:bodyPr wrap="square" lIns="203200" tIns="203200" rIns="203200" bIns="203200" numCol="1" anchor="t">
              <a:noAutofit/>
            </a:bodyPr>
            <a:lstStyle/>
            <a:p>
              <a:pPr marL="7224" marR="7224" algn="l" defTabSz="1295400">
                <a:lnSpc>
                  <a:spcPct val="120000"/>
                </a:lnSpc>
                <a:buClrTx/>
                <a:buFontTx/>
                <a:tabLst/>
                <a:defRPr sz="2200">
                  <a:solidFill>
                    <a:srgbClr val="005493"/>
                  </a:solidFill>
                  <a:uFill>
                    <a:solidFill>
                      <a:srgbClr val="0048AA"/>
                    </a:solidFill>
                  </a:uFill>
                </a:defRPr>
              </a:pPr>
              <a:endParaRPr/>
            </a:p>
          </p:txBody>
        </p:sp>
        <p:sp>
          <p:nvSpPr>
            <p:cNvPr id="182" name="Line"/>
            <p:cNvSpPr/>
            <p:nvPr/>
          </p:nvSpPr>
          <p:spPr>
            <a:xfrm>
              <a:off x="4767737" y="811666"/>
              <a:ext cx="647701" cy="1"/>
            </a:xfrm>
            <a:prstGeom prst="line">
              <a:avLst/>
            </a:prstGeom>
            <a:noFill/>
            <a:ln w="19050" cap="flat">
              <a:solidFill>
                <a:srgbClr val="929292"/>
              </a:solidFill>
              <a:prstDash val="solid"/>
              <a:round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lnSpc>
                  <a:spcPct val="100000"/>
                </a:lnSpc>
                <a:buClrTx/>
                <a:buFontTx/>
                <a:tabLst/>
                <a:defRPr sz="1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83" name="Line"/>
            <p:cNvSpPr/>
            <p:nvPr/>
          </p:nvSpPr>
          <p:spPr>
            <a:xfrm>
              <a:off x="4767737" y="1050991"/>
              <a:ext cx="647701" cy="1"/>
            </a:xfrm>
            <a:prstGeom prst="line">
              <a:avLst/>
            </a:prstGeom>
            <a:noFill/>
            <a:ln w="19050" cap="flat">
              <a:solidFill>
                <a:srgbClr val="929292"/>
              </a:solidFill>
              <a:prstDash val="solid"/>
              <a:round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lnSpc>
                  <a:spcPct val="100000"/>
                </a:lnSpc>
                <a:buClrTx/>
                <a:buFontTx/>
                <a:tabLst/>
                <a:defRPr sz="1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84" name="Square"/>
            <p:cNvSpPr/>
            <p:nvPr/>
          </p:nvSpPr>
          <p:spPr>
            <a:xfrm>
              <a:off x="2693405" y="736035"/>
              <a:ext cx="85797" cy="8579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round/>
            </a:ln>
            <a:effectLst/>
          </p:spPr>
          <p:txBody>
            <a:bodyPr wrap="square" lIns="203200" tIns="203200" rIns="203200" bIns="203200" numCol="1" anchor="t">
              <a:noAutofit/>
            </a:bodyPr>
            <a:lstStyle/>
            <a:p>
              <a:pPr marL="7224" marR="7224" algn="l" defTabSz="1295400">
                <a:lnSpc>
                  <a:spcPct val="120000"/>
                </a:lnSpc>
                <a:buClrTx/>
                <a:buFontTx/>
                <a:tabLst/>
                <a:defRPr sz="2200">
                  <a:solidFill>
                    <a:srgbClr val="005493"/>
                  </a:solidFill>
                  <a:uFill>
                    <a:solidFill>
                      <a:srgbClr val="0048AA"/>
                    </a:solidFill>
                  </a:uFill>
                </a:defRPr>
              </a:pPr>
              <a:endParaRPr/>
            </a:p>
          </p:txBody>
        </p:sp>
        <p:sp>
          <p:nvSpPr>
            <p:cNvPr id="185" name="Square"/>
            <p:cNvSpPr/>
            <p:nvPr/>
          </p:nvSpPr>
          <p:spPr>
            <a:xfrm>
              <a:off x="2693405" y="1038577"/>
              <a:ext cx="85797" cy="8579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round/>
            </a:ln>
            <a:effectLst/>
          </p:spPr>
          <p:txBody>
            <a:bodyPr wrap="square" lIns="203200" tIns="203200" rIns="203200" bIns="203200" numCol="1" anchor="t">
              <a:noAutofit/>
            </a:bodyPr>
            <a:lstStyle/>
            <a:p>
              <a:pPr marL="7224" marR="7224" algn="l" defTabSz="1295400">
                <a:lnSpc>
                  <a:spcPct val="120000"/>
                </a:lnSpc>
                <a:buClrTx/>
                <a:buFontTx/>
                <a:tabLst/>
                <a:defRPr sz="2200">
                  <a:solidFill>
                    <a:srgbClr val="005493"/>
                  </a:solidFill>
                  <a:uFill>
                    <a:solidFill>
                      <a:srgbClr val="0048AA"/>
                    </a:solidFill>
                  </a:uFill>
                </a:defRPr>
              </a:pPr>
              <a:endParaRPr/>
            </a:p>
          </p:txBody>
        </p:sp>
        <p:sp>
          <p:nvSpPr>
            <p:cNvPr id="186" name="Line"/>
            <p:cNvSpPr/>
            <p:nvPr/>
          </p:nvSpPr>
          <p:spPr>
            <a:xfrm>
              <a:off x="2766499" y="780062"/>
              <a:ext cx="564450" cy="1"/>
            </a:xfrm>
            <a:prstGeom prst="line">
              <a:avLst/>
            </a:prstGeom>
            <a:noFill/>
            <a:ln w="19050" cap="flat">
              <a:solidFill>
                <a:srgbClr val="929292"/>
              </a:solidFill>
              <a:prstDash val="solid"/>
              <a:round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lnSpc>
                  <a:spcPct val="100000"/>
                </a:lnSpc>
                <a:buClrTx/>
                <a:buFontTx/>
                <a:tabLst/>
                <a:defRPr sz="1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87" name="Line"/>
            <p:cNvSpPr/>
            <p:nvPr/>
          </p:nvSpPr>
          <p:spPr>
            <a:xfrm>
              <a:off x="2766499" y="1082603"/>
              <a:ext cx="564450" cy="2"/>
            </a:xfrm>
            <a:prstGeom prst="line">
              <a:avLst/>
            </a:prstGeom>
            <a:noFill/>
            <a:ln w="19050" cap="flat">
              <a:solidFill>
                <a:srgbClr val="929292"/>
              </a:solidFill>
              <a:prstDash val="solid"/>
              <a:round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lnSpc>
                  <a:spcPct val="100000"/>
                </a:lnSpc>
                <a:buClrTx/>
                <a:buFontTx/>
                <a:tabLst/>
                <a:defRPr sz="1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88" name="Rectangle"/>
            <p:cNvSpPr/>
            <p:nvPr/>
          </p:nvSpPr>
          <p:spPr>
            <a:xfrm>
              <a:off x="5418543" y="690880"/>
              <a:ext cx="537352" cy="474134"/>
            </a:xfrm>
            <a:prstGeom prst="rect">
              <a:avLst/>
            </a:prstGeom>
            <a:solidFill>
              <a:srgbClr val="CBCBCB"/>
            </a:solidFill>
            <a:ln w="12700" cap="flat">
              <a:noFill/>
              <a:round/>
            </a:ln>
            <a:effectLst/>
          </p:spPr>
          <p:txBody>
            <a:bodyPr wrap="square" lIns="203200" tIns="203200" rIns="203200" bIns="203200" numCol="1" anchor="t">
              <a:noAutofit/>
            </a:bodyPr>
            <a:lstStyle/>
            <a:p>
              <a:pPr marL="7224" marR="7224" algn="l" defTabSz="1295400">
                <a:lnSpc>
                  <a:spcPct val="120000"/>
                </a:lnSpc>
                <a:buClrTx/>
                <a:buFontTx/>
                <a:tabLst/>
                <a:defRPr sz="2200">
                  <a:solidFill>
                    <a:srgbClr val="005493"/>
                  </a:solidFill>
                  <a:uFill>
                    <a:solidFill>
                      <a:srgbClr val="0048AA"/>
                    </a:solidFill>
                  </a:uFill>
                </a:defRPr>
              </a:pPr>
              <a:endParaRPr/>
            </a:p>
          </p:txBody>
        </p:sp>
        <p:sp>
          <p:nvSpPr>
            <p:cNvPr id="189" name="Square"/>
            <p:cNvSpPr/>
            <p:nvPr/>
          </p:nvSpPr>
          <p:spPr>
            <a:xfrm>
              <a:off x="3343645" y="885049"/>
              <a:ext cx="85797" cy="85796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round/>
            </a:ln>
            <a:effectLst/>
          </p:spPr>
          <p:txBody>
            <a:bodyPr wrap="square" lIns="203200" tIns="203200" rIns="203200" bIns="203200" numCol="1" anchor="t">
              <a:noAutofit/>
            </a:bodyPr>
            <a:lstStyle/>
            <a:p>
              <a:pPr marL="7224" marR="7224" algn="l" defTabSz="1295400">
                <a:lnSpc>
                  <a:spcPct val="120000"/>
                </a:lnSpc>
                <a:buClrTx/>
                <a:buFontTx/>
                <a:tabLst/>
                <a:defRPr sz="2200">
                  <a:solidFill>
                    <a:srgbClr val="005493"/>
                  </a:solidFill>
                  <a:uFill>
                    <a:solidFill>
                      <a:srgbClr val="0048AA"/>
                    </a:solidFill>
                  </a:uFill>
                </a:defRPr>
              </a:pPr>
              <a:endParaRPr/>
            </a:p>
          </p:txBody>
        </p:sp>
        <p:sp>
          <p:nvSpPr>
            <p:cNvPr id="190" name="Square"/>
            <p:cNvSpPr/>
            <p:nvPr/>
          </p:nvSpPr>
          <p:spPr>
            <a:xfrm>
              <a:off x="2688890" y="885049"/>
              <a:ext cx="85796" cy="85796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round/>
            </a:ln>
            <a:effectLst/>
          </p:spPr>
          <p:txBody>
            <a:bodyPr wrap="square" lIns="203200" tIns="203200" rIns="203200" bIns="203200" numCol="1" anchor="t">
              <a:noAutofit/>
            </a:bodyPr>
            <a:lstStyle/>
            <a:p>
              <a:pPr marL="7224" marR="7224" algn="l" defTabSz="1295400">
                <a:lnSpc>
                  <a:spcPct val="120000"/>
                </a:lnSpc>
                <a:buClrTx/>
                <a:buFontTx/>
                <a:tabLst/>
                <a:defRPr sz="2200">
                  <a:solidFill>
                    <a:srgbClr val="005493"/>
                  </a:solidFill>
                  <a:uFill>
                    <a:solidFill>
                      <a:srgbClr val="0048AA"/>
                    </a:solidFill>
                  </a:uFill>
                </a:defRPr>
              </a:pPr>
              <a:endParaRPr/>
            </a:p>
          </p:txBody>
        </p:sp>
        <p:sp>
          <p:nvSpPr>
            <p:cNvPr id="191" name="Line"/>
            <p:cNvSpPr/>
            <p:nvPr/>
          </p:nvSpPr>
          <p:spPr>
            <a:xfrm flipV="1">
              <a:off x="2761983" y="929075"/>
              <a:ext cx="568966" cy="1"/>
            </a:xfrm>
            <a:prstGeom prst="line">
              <a:avLst/>
            </a:prstGeom>
            <a:noFill/>
            <a:ln w="19050" cap="flat">
              <a:solidFill>
                <a:srgbClr val="929292"/>
              </a:solidFill>
              <a:prstDash val="solid"/>
              <a:round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lnSpc>
                  <a:spcPct val="100000"/>
                </a:lnSpc>
                <a:buClrTx/>
                <a:buFontTx/>
                <a:tabLst/>
                <a:defRPr sz="1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92" name="Rectangle"/>
            <p:cNvSpPr/>
            <p:nvPr/>
          </p:nvSpPr>
          <p:spPr>
            <a:xfrm>
              <a:off x="3343645" y="550898"/>
              <a:ext cx="1528517" cy="762001"/>
            </a:xfrm>
            <a:prstGeom prst="rect">
              <a:avLst/>
            </a:prstGeom>
            <a:solidFill>
              <a:srgbClr val="CBCBCB"/>
            </a:solidFill>
            <a:ln w="12700" cap="flat">
              <a:noFill/>
              <a:round/>
            </a:ln>
            <a:effectLst/>
          </p:spPr>
          <p:txBody>
            <a:bodyPr wrap="square" lIns="203200" tIns="203200" rIns="203200" bIns="203200" numCol="1" anchor="t">
              <a:noAutofit/>
            </a:bodyPr>
            <a:lstStyle/>
            <a:p>
              <a:pPr marL="7224" marR="7224" algn="l" defTabSz="1295400">
                <a:lnSpc>
                  <a:spcPct val="120000"/>
                </a:lnSpc>
                <a:buClrTx/>
                <a:buFontTx/>
                <a:tabLst/>
                <a:defRPr sz="2200">
                  <a:solidFill>
                    <a:srgbClr val="005493"/>
                  </a:solidFill>
                  <a:uFill>
                    <a:solidFill>
                      <a:srgbClr val="0048AA"/>
                    </a:solidFill>
                  </a:uFill>
                </a:defRPr>
              </a:pPr>
              <a:endParaRPr/>
            </a:p>
          </p:txBody>
        </p:sp>
        <p:sp>
          <p:nvSpPr>
            <p:cNvPr id="193" name="Algorithm for Y"/>
            <p:cNvSpPr txBox="1"/>
            <p:nvPr/>
          </p:nvSpPr>
          <p:spPr>
            <a:xfrm>
              <a:off x="3495989" y="617220"/>
              <a:ext cx="1223829" cy="6273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marL="58702" marR="58702" defTabSz="1295400">
                <a:buClrTx/>
                <a:buFontTx/>
                <a:tabLst/>
                <a:defRPr b="1">
                  <a:solidFill>
                    <a:srgbClr val="005493"/>
                  </a:solidFill>
                  <a:uFill>
                    <a:solidFill>
                      <a:srgbClr val="8D3124"/>
                    </a:solidFill>
                  </a:uFill>
                  <a:latin typeface="Lucida Grande"/>
                  <a:ea typeface="Lucida Grande"/>
                  <a:cs typeface="Lucida Grande"/>
                  <a:sym typeface="Lucida Grande"/>
                </a:defRPr>
              </a:pPr>
              <a:r>
                <a:t>Algorithm</a:t>
              </a:r>
              <a:br/>
              <a:r>
                <a:t>for Y</a:t>
              </a:r>
            </a:p>
          </p:txBody>
        </p:sp>
        <p:sp>
          <p:nvSpPr>
            <p:cNvPr id="194" name="Rectangle"/>
            <p:cNvSpPr/>
            <p:nvPr/>
          </p:nvSpPr>
          <p:spPr>
            <a:xfrm>
              <a:off x="2296036" y="693137"/>
              <a:ext cx="537352" cy="474134"/>
            </a:xfrm>
            <a:prstGeom prst="rect">
              <a:avLst/>
            </a:prstGeom>
            <a:solidFill>
              <a:srgbClr val="CBCBCB"/>
            </a:solidFill>
            <a:ln w="12700" cap="flat">
              <a:noFill/>
              <a:round/>
            </a:ln>
            <a:effectLst/>
          </p:spPr>
          <p:txBody>
            <a:bodyPr wrap="square" lIns="203200" tIns="203200" rIns="203200" bIns="203200" numCol="1" anchor="t">
              <a:noAutofit/>
            </a:bodyPr>
            <a:lstStyle/>
            <a:p>
              <a:pPr marL="7224" marR="7224" algn="l" defTabSz="1295400">
                <a:lnSpc>
                  <a:spcPct val="120000"/>
                </a:lnSpc>
                <a:buClrTx/>
                <a:buFontTx/>
                <a:tabLst/>
                <a:defRPr sz="2200">
                  <a:solidFill>
                    <a:srgbClr val="005493"/>
                  </a:solidFill>
                  <a:uFill>
                    <a:solidFill>
                      <a:srgbClr val="0048AA"/>
                    </a:solidFill>
                  </a:uFill>
                </a:defRPr>
              </a:pPr>
              <a:endParaRPr/>
            </a:p>
          </p:txBody>
        </p:sp>
        <p:sp>
          <p:nvSpPr>
            <p:cNvPr id="195" name="Algorithm for X"/>
            <p:cNvSpPr txBox="1"/>
            <p:nvPr/>
          </p:nvSpPr>
          <p:spPr>
            <a:xfrm>
              <a:off x="3180239" y="1978942"/>
              <a:ext cx="1799694" cy="330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t">
              <a:spAutoFit/>
            </a:bodyPr>
            <a:lstStyle>
              <a:lvl1pPr marL="58702" marR="58702" algn="l" defTabSz="1295400">
                <a:lnSpc>
                  <a:spcPct val="150000"/>
                </a:lnSpc>
                <a:buClrTx/>
                <a:buFontTx/>
                <a:tabLst/>
                <a:defRPr b="1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  <a:latin typeface="Lucida Grande"/>
                  <a:ea typeface="Lucida Grande"/>
                  <a:cs typeface="Lucida Grande"/>
                  <a:sym typeface="Lucida Grande"/>
                </a:defRPr>
              </a:lvl1pPr>
            </a:lstStyle>
            <a:p>
              <a:r>
                <a:t>Algorithm for X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1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1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6" grpId="1" build="p" bldLvl="5" animBg="1" advAuto="0"/>
      <p:bldP spid="170" grpId="3" animBg="1" advAuto="0"/>
      <p:bldP spid="196" grpId="2" animBg="1" advAuto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Line"/>
          <p:cNvSpPr/>
          <p:nvPr/>
        </p:nvSpPr>
        <p:spPr>
          <a:xfrm flipV="1">
            <a:off x="825500" y="990572"/>
            <a:ext cx="11366500" cy="28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846" name="3-satisfiability is NP-complet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3-satisfiability is NP-complete</a:t>
            </a:r>
          </a:p>
        </p:txBody>
      </p:sp>
      <p:sp>
        <p:nvSpPr>
          <p:cNvPr id="847" name="Theorem.  3-Sat ∈ NP-complete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Theorem.  </a:t>
            </a:r>
            <a:r>
              <a:rPr cap="small">
                <a:solidFill>
                  <a:srgbClr val="000000"/>
                </a:solidFill>
              </a:rPr>
              <a:t>3-Sat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∈</a:t>
            </a:r>
            <a:r>
              <a:rPr>
                <a:solidFill>
                  <a:srgbClr val="000000"/>
                </a:solidFill>
              </a:rPr>
              <a:t> </a:t>
            </a:r>
            <a:r>
              <a:rPr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rPr>
              <a:t>NP</a:t>
            </a:r>
            <a:r>
              <a:rPr>
                <a:solidFill>
                  <a:srgbClr val="000000"/>
                </a:solidFill>
              </a:rPr>
              <a:t>-complete.</a:t>
            </a:r>
          </a:p>
          <a:p>
            <a:r>
              <a:t>Pf.</a:t>
            </a:r>
          </a:p>
          <a:p>
            <a:pPr lvl="1"/>
            <a:r>
              <a:t>Suffices to show that </a:t>
            </a:r>
            <a:r>
              <a:rPr cap="small"/>
              <a:t>Circuit-Sat</a:t>
            </a:r>
            <a:r>
              <a:t> </a:t>
            </a:r>
            <a:r>
              <a:rPr>
                <a:latin typeface="Times"/>
                <a:ea typeface="Times"/>
                <a:cs typeface="Times"/>
                <a:sym typeface="Times"/>
              </a:rPr>
              <a:t>≤</a:t>
            </a:r>
            <a:r>
              <a:rPr i="1" baseline="-5999">
                <a:latin typeface="Times"/>
                <a:ea typeface="Times"/>
                <a:cs typeface="Times"/>
                <a:sym typeface="Times"/>
              </a:rPr>
              <a:t> </a:t>
            </a:r>
            <a:r>
              <a:rPr baseline="-5999">
                <a:latin typeface="Times"/>
                <a:ea typeface="Times"/>
                <a:cs typeface="Times"/>
                <a:sym typeface="Times"/>
              </a:rPr>
              <a:t>P</a:t>
            </a:r>
            <a:r>
              <a:t> </a:t>
            </a:r>
            <a:r>
              <a:rPr cap="small"/>
              <a:t>3-Sat</a:t>
            </a:r>
            <a:r>
              <a:t> since </a:t>
            </a:r>
            <a:r>
              <a:rPr cap="small"/>
              <a:t>3-Sat</a:t>
            </a:r>
            <a:r>
              <a:t> </a:t>
            </a:r>
            <a:r>
              <a:rPr>
                <a:latin typeface="Times"/>
                <a:ea typeface="Times"/>
                <a:cs typeface="Times"/>
                <a:sym typeface="Times"/>
              </a:rPr>
              <a:t>∈</a:t>
            </a:r>
            <a:r>
              <a:t> </a:t>
            </a:r>
            <a:r>
              <a:rPr b="1">
                <a:latin typeface="Lucida Grande"/>
                <a:ea typeface="Lucida Grande"/>
                <a:cs typeface="Lucida Grande"/>
                <a:sym typeface="Lucida Grande"/>
              </a:rPr>
              <a:t>NP</a:t>
            </a:r>
            <a:r>
              <a:t>. </a:t>
            </a:r>
          </a:p>
          <a:p>
            <a:pPr lvl="1"/>
            <a:r>
              <a:t>Given a combinational circuit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K</a:t>
            </a:r>
            <a:r>
              <a:t>, we construct an instance </a:t>
            </a:r>
            <a:r>
              <a:rPr>
                <a:latin typeface="Times"/>
                <a:ea typeface="Times"/>
                <a:cs typeface="Times"/>
                <a:sym typeface="Times"/>
              </a:rPr>
              <a:t>Φ </a:t>
            </a:r>
            <a:r>
              <a:t>of </a:t>
            </a:r>
            <a:r>
              <a:rPr cap="small"/>
              <a:t>3-Sat</a:t>
            </a:r>
            <a:br>
              <a:rPr cap="small"/>
            </a:br>
            <a:r>
              <a:t>that is satisfiable iff the inputs of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K</a:t>
            </a:r>
            <a:r>
              <a:t> can be set so that it outputs </a:t>
            </a:r>
            <a:r>
              <a:rPr>
                <a:latin typeface="Times"/>
                <a:ea typeface="Times"/>
                <a:cs typeface="Times"/>
                <a:sym typeface="Times"/>
              </a:rPr>
              <a:t>1</a:t>
            </a:r>
            <a:r>
              <a:t>.</a:t>
            </a:r>
          </a:p>
        </p:txBody>
      </p:sp>
      <p:sp>
        <p:nvSpPr>
          <p:cNvPr id="84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404648" y="9347200"/>
            <a:ext cx="184304" cy="21595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70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09338925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8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8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7" grpId="0" build="p" bldLvl="5" animBg="1" advAuto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Line"/>
          <p:cNvSpPr/>
          <p:nvPr/>
        </p:nvSpPr>
        <p:spPr>
          <a:xfrm flipV="1">
            <a:off x="825500" y="990572"/>
            <a:ext cx="11366500" cy="28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851" name="3-satisfiability is NP-complet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3-satisfiability is NP-complete</a:t>
            </a:r>
          </a:p>
        </p:txBody>
      </p:sp>
      <p:sp>
        <p:nvSpPr>
          <p:cNvPr id="852" name="Construction.  Let K be any circuit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Construction.  </a:t>
            </a:r>
            <a:r>
              <a:rPr>
                <a:solidFill>
                  <a:srgbClr val="000000"/>
                </a:solidFill>
              </a:rPr>
              <a:t>Let 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K</a:t>
            </a:r>
            <a:r>
              <a:rPr>
                <a:solidFill>
                  <a:srgbClr val="000000"/>
                </a:solidFill>
              </a:rPr>
              <a:t> be any circuit.</a:t>
            </a:r>
            <a:br>
              <a:rPr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0048AA"/>
                </a:solidFill>
              </a:rPr>
              <a:t>Step 1.</a:t>
            </a:r>
            <a:r>
              <a:t>  Create a </a:t>
            </a:r>
            <a:r>
              <a:rPr cap="small"/>
              <a:t>3-Sat</a:t>
            </a:r>
            <a:r>
              <a:t> variable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x</a:t>
            </a:r>
            <a:r>
              <a:rPr i="1" baseline="-5999">
                <a:latin typeface="Times"/>
                <a:ea typeface="Times"/>
                <a:cs typeface="Times"/>
                <a:sym typeface="Times"/>
              </a:rPr>
              <a:t>i</a:t>
            </a:r>
            <a:r>
              <a:t> for each circuit element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i</a:t>
            </a:r>
            <a:r>
              <a:t>.</a:t>
            </a:r>
            <a:br/>
            <a:endParaRPr/>
          </a:p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0048AA"/>
                </a:solidFill>
              </a:rPr>
              <a:t>Step 2.</a:t>
            </a:r>
            <a:r>
              <a:t>  Make circuit compute correct values at each node:</a:t>
            </a:r>
          </a:p>
          <a:p>
            <a:pPr lvl="1"/>
            <a:r>
              <a:rPr i="1">
                <a:latin typeface="Times"/>
                <a:ea typeface="Times"/>
                <a:cs typeface="Times"/>
                <a:sym typeface="Times"/>
              </a:rPr>
              <a:t>x</a:t>
            </a:r>
            <a:r>
              <a:rPr baseline="-5999">
                <a:latin typeface="Times"/>
                <a:ea typeface="Times"/>
                <a:cs typeface="Times"/>
                <a:sym typeface="Times"/>
              </a:rPr>
              <a:t>2</a:t>
            </a:r>
            <a:r>
              <a:rPr>
                <a:latin typeface="Times"/>
                <a:ea typeface="Times"/>
                <a:cs typeface="Times"/>
                <a:sym typeface="Times"/>
              </a:rPr>
              <a:t> = ¬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x</a:t>
            </a:r>
            <a:r>
              <a:rPr baseline="-5999">
                <a:latin typeface="Times"/>
                <a:ea typeface="Times"/>
                <a:cs typeface="Times"/>
                <a:sym typeface="Times"/>
              </a:rPr>
              <a:t>3</a:t>
            </a:r>
            <a:r>
              <a:rPr baseline="-5999"/>
              <a:t>		</a:t>
            </a:r>
            <a:r>
              <a:rPr>
                <a:latin typeface="Times"/>
                <a:ea typeface="Times"/>
                <a:cs typeface="Times"/>
                <a:sym typeface="Times"/>
              </a:rPr>
              <a:t>⇒</a:t>
            </a:r>
            <a:r>
              <a:t>  add 2 clauses:</a:t>
            </a:r>
          </a:p>
          <a:p>
            <a:pPr lvl="1"/>
            <a:r>
              <a:rPr i="1">
                <a:latin typeface="Times"/>
                <a:ea typeface="Times"/>
                <a:cs typeface="Times"/>
                <a:sym typeface="Times"/>
              </a:rPr>
              <a:t>x</a:t>
            </a:r>
            <a:r>
              <a:rPr baseline="-5999">
                <a:latin typeface="Times"/>
                <a:ea typeface="Times"/>
                <a:cs typeface="Times"/>
                <a:sym typeface="Times"/>
              </a:rPr>
              <a:t>1</a:t>
            </a:r>
            <a:r>
              <a:rPr>
                <a:latin typeface="Times"/>
                <a:ea typeface="Times"/>
                <a:cs typeface="Times"/>
                <a:sym typeface="Times"/>
              </a:rPr>
              <a:t> =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x</a:t>
            </a:r>
            <a:r>
              <a:rPr baseline="-5999">
                <a:latin typeface="Times"/>
                <a:ea typeface="Times"/>
                <a:cs typeface="Times"/>
                <a:sym typeface="Times"/>
              </a:rPr>
              <a:t>4</a:t>
            </a:r>
            <a:r>
              <a:rPr>
                <a:latin typeface="Times"/>
                <a:ea typeface="Times"/>
                <a:cs typeface="Times"/>
                <a:sym typeface="Times"/>
              </a:rPr>
              <a:t> ∨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x</a:t>
            </a:r>
            <a:r>
              <a:rPr baseline="-5999">
                <a:latin typeface="Times"/>
                <a:ea typeface="Times"/>
                <a:cs typeface="Times"/>
                <a:sym typeface="Times"/>
              </a:rPr>
              <a:t>5	</a:t>
            </a:r>
            <a:r>
              <a:rPr>
                <a:latin typeface="Times"/>
                <a:ea typeface="Times"/>
                <a:cs typeface="Times"/>
                <a:sym typeface="Times"/>
              </a:rPr>
              <a:t>⇒</a:t>
            </a:r>
            <a:r>
              <a:t>  add 3 clauses:</a:t>
            </a:r>
          </a:p>
          <a:p>
            <a:pPr lvl="1"/>
            <a:r>
              <a:rPr i="1">
                <a:latin typeface="Times"/>
                <a:ea typeface="Times"/>
                <a:cs typeface="Times"/>
                <a:sym typeface="Times"/>
              </a:rPr>
              <a:t>x</a:t>
            </a:r>
            <a:r>
              <a:rPr baseline="-5999">
                <a:latin typeface="Times"/>
                <a:ea typeface="Times"/>
                <a:cs typeface="Times"/>
                <a:sym typeface="Times"/>
              </a:rPr>
              <a:t>0</a:t>
            </a:r>
            <a:r>
              <a:rPr>
                <a:latin typeface="Times"/>
                <a:ea typeface="Times"/>
                <a:cs typeface="Times"/>
                <a:sym typeface="Times"/>
              </a:rPr>
              <a:t> =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x</a:t>
            </a:r>
            <a:r>
              <a:rPr baseline="-5999">
                <a:latin typeface="Times"/>
                <a:ea typeface="Times"/>
                <a:cs typeface="Times"/>
                <a:sym typeface="Times"/>
              </a:rPr>
              <a:t>1</a:t>
            </a:r>
            <a:r>
              <a:rPr>
                <a:latin typeface="Times"/>
                <a:ea typeface="Times"/>
                <a:cs typeface="Times"/>
                <a:sym typeface="Times"/>
              </a:rPr>
              <a:t> ∧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x</a:t>
            </a:r>
            <a:r>
              <a:rPr baseline="-5999">
                <a:latin typeface="Times"/>
                <a:ea typeface="Times"/>
                <a:cs typeface="Times"/>
                <a:sym typeface="Times"/>
              </a:rPr>
              <a:t>2	</a:t>
            </a:r>
            <a:r>
              <a:rPr>
                <a:latin typeface="Times"/>
                <a:ea typeface="Times"/>
                <a:cs typeface="Times"/>
                <a:sym typeface="Times"/>
              </a:rPr>
              <a:t>⇒</a:t>
            </a:r>
            <a:r>
              <a:t>  add 3 clauses:</a:t>
            </a:r>
            <a:br/>
            <a:endParaRPr/>
          </a:p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0048AA"/>
                </a:solidFill>
              </a:rPr>
              <a:t>Step 3.</a:t>
            </a:r>
            <a:r>
              <a:t>  Hard-coded input values and output value.</a:t>
            </a:r>
          </a:p>
          <a:p>
            <a:pPr lvl="1"/>
            <a:r>
              <a:rPr i="1">
                <a:latin typeface="Times"/>
                <a:ea typeface="Times"/>
                <a:cs typeface="Times"/>
                <a:sym typeface="Times"/>
              </a:rPr>
              <a:t>x</a:t>
            </a:r>
            <a:r>
              <a:rPr baseline="-5999">
                <a:latin typeface="Times"/>
                <a:ea typeface="Times"/>
                <a:cs typeface="Times"/>
                <a:sym typeface="Times"/>
              </a:rPr>
              <a:t>5</a:t>
            </a:r>
            <a:r>
              <a:rPr>
                <a:latin typeface="Times"/>
                <a:ea typeface="Times"/>
                <a:cs typeface="Times"/>
                <a:sym typeface="Times"/>
              </a:rPr>
              <a:t> = 0  </a:t>
            </a:r>
            <a:r>
              <a:t> </a:t>
            </a:r>
            <a:r>
              <a:rPr>
                <a:latin typeface="Times"/>
                <a:ea typeface="Times"/>
                <a:cs typeface="Times"/>
                <a:sym typeface="Times"/>
              </a:rPr>
              <a:t>⇒</a:t>
            </a:r>
            <a:r>
              <a:t>  add 1 clause:</a:t>
            </a:r>
          </a:p>
          <a:p>
            <a:pPr lvl="1"/>
            <a:r>
              <a:rPr i="1">
                <a:latin typeface="Times"/>
                <a:ea typeface="Times"/>
                <a:cs typeface="Times"/>
                <a:sym typeface="Times"/>
              </a:rPr>
              <a:t>x</a:t>
            </a:r>
            <a:r>
              <a:rPr baseline="-5999">
                <a:latin typeface="Times"/>
                <a:ea typeface="Times"/>
                <a:cs typeface="Times"/>
                <a:sym typeface="Times"/>
              </a:rPr>
              <a:t>0</a:t>
            </a:r>
            <a:r>
              <a:rPr>
                <a:latin typeface="Times"/>
                <a:ea typeface="Times"/>
                <a:cs typeface="Times"/>
                <a:sym typeface="Times"/>
              </a:rPr>
              <a:t> = 1</a:t>
            </a:r>
            <a:r>
              <a:t>   </a:t>
            </a:r>
            <a:r>
              <a:rPr>
                <a:latin typeface="Times"/>
                <a:ea typeface="Times"/>
                <a:cs typeface="Times"/>
                <a:sym typeface="Times"/>
              </a:rPr>
              <a:t>⇒</a:t>
            </a:r>
            <a:r>
              <a:t>  add 1 clause:</a:t>
            </a:r>
          </a:p>
        </p:txBody>
      </p:sp>
      <p:grpSp>
        <p:nvGrpSpPr>
          <p:cNvPr id="856" name="Group"/>
          <p:cNvGrpSpPr/>
          <p:nvPr/>
        </p:nvGrpSpPr>
        <p:grpSpPr>
          <a:xfrm>
            <a:off x="8074523" y="8673535"/>
            <a:ext cx="2236419" cy="209627"/>
            <a:chOff x="0" y="0"/>
            <a:chExt cx="2236418" cy="209626"/>
          </a:xfrm>
        </p:grpSpPr>
        <p:sp>
          <p:nvSpPr>
            <p:cNvPr id="853" name="0"/>
            <p:cNvSpPr txBox="1"/>
            <p:nvPr/>
          </p:nvSpPr>
          <p:spPr>
            <a:xfrm>
              <a:off x="-1" y="0"/>
              <a:ext cx="216108" cy="20962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 marL="58702" marR="58702">
                <a:defRPr sz="1800">
                  <a:solidFill>
                    <a:srgbClr val="000000"/>
                  </a:solidFill>
                </a:defRPr>
              </a:lvl1pPr>
            </a:lstStyle>
            <a:p>
              <a:r>
                <a:t>0</a:t>
              </a:r>
            </a:p>
          </p:txBody>
        </p:sp>
        <p:sp>
          <p:nvSpPr>
            <p:cNvPr id="854" name="?"/>
            <p:cNvSpPr txBox="1"/>
            <p:nvPr/>
          </p:nvSpPr>
          <p:spPr>
            <a:xfrm>
              <a:off x="932884" y="0"/>
              <a:ext cx="167872" cy="20962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 marL="58702" marR="58702">
                <a:defRPr sz="1800">
                  <a:solidFill>
                    <a:srgbClr val="000000"/>
                  </a:solidFill>
                </a:defRPr>
              </a:lvl1pPr>
            </a:lstStyle>
            <a:p>
              <a:r>
                <a:t>?</a:t>
              </a:r>
            </a:p>
          </p:txBody>
        </p:sp>
        <p:sp>
          <p:nvSpPr>
            <p:cNvPr id="855" name="?"/>
            <p:cNvSpPr txBox="1"/>
            <p:nvPr/>
          </p:nvSpPr>
          <p:spPr>
            <a:xfrm>
              <a:off x="2068546" y="0"/>
              <a:ext cx="167873" cy="20962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 marL="58702" marR="58702">
                <a:defRPr sz="1800">
                  <a:solidFill>
                    <a:srgbClr val="000000"/>
                  </a:solidFill>
                </a:defRPr>
              </a:lvl1pPr>
            </a:lstStyle>
            <a:p>
              <a:r>
                <a:t>?</a:t>
              </a:r>
            </a:p>
          </p:txBody>
        </p:sp>
      </p:grpSp>
      <p:pic>
        <p:nvPicPr>
          <p:cNvPr id="857" name="image.pdf" descr="image.pdf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6077091" y="3780084"/>
            <a:ext cx="2291645" cy="386081"/>
          </a:xfrm>
          <a:prstGeom prst="rect">
            <a:avLst/>
          </a:prstGeom>
          <a:ln w="12700">
            <a:miter lim="400000"/>
          </a:ln>
        </p:spPr>
      </p:pic>
      <p:pic>
        <p:nvPicPr>
          <p:cNvPr id="858" name="image.pdf" descr="image.pdf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074268" y="4281311"/>
            <a:ext cx="3872090" cy="386081"/>
          </a:xfrm>
          <a:prstGeom prst="rect">
            <a:avLst/>
          </a:prstGeom>
          <a:ln w="12700">
            <a:miter lim="400000"/>
          </a:ln>
        </p:spPr>
      </p:pic>
      <p:pic>
        <p:nvPicPr>
          <p:cNvPr id="859" name="image.pdf" descr="image.pdf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6083300" y="4781691"/>
            <a:ext cx="3734365" cy="38608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877" name="Group"/>
          <p:cNvGrpSpPr/>
          <p:nvPr/>
        </p:nvGrpSpPr>
        <p:grpSpPr>
          <a:xfrm>
            <a:off x="8177953" y="6455833"/>
            <a:ext cx="2255521" cy="2086752"/>
            <a:chOff x="449455" y="0"/>
            <a:chExt cx="2255520" cy="2086750"/>
          </a:xfrm>
        </p:grpSpPr>
        <p:grpSp>
          <p:nvGrpSpPr>
            <p:cNvPr id="862" name="Group"/>
            <p:cNvGrpSpPr/>
            <p:nvPr/>
          </p:nvGrpSpPr>
          <p:grpSpPr>
            <a:xfrm>
              <a:off x="774574" y="1001324"/>
              <a:ext cx="352215" cy="365196"/>
              <a:chOff x="0" y="50799"/>
              <a:chExt cx="352213" cy="365195"/>
            </a:xfrm>
          </p:grpSpPr>
          <p:sp>
            <p:nvSpPr>
              <p:cNvPr id="860" name="Oval"/>
              <p:cNvSpPr/>
              <p:nvPr/>
            </p:nvSpPr>
            <p:spPr>
              <a:xfrm>
                <a:off x="0" y="68297"/>
                <a:ext cx="352214" cy="347699"/>
              </a:xfrm>
              <a:prstGeom prst="ellipse">
                <a:avLst/>
              </a:prstGeom>
              <a:solidFill>
                <a:srgbClr val="CBCBCB"/>
              </a:soli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139700" tIns="139700" rIns="139700" bIns="139700" numCol="1" anchor="ctr">
                <a:noAutofit/>
              </a:bodyPr>
              <a:lstStyle/>
              <a:p>
                <a:pPr marL="61411" marR="61411" algn="l" defTabSz="457200">
                  <a:defRPr sz="22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861" name="∨"/>
              <p:cNvSpPr txBox="1"/>
              <p:nvPr/>
            </p:nvSpPr>
            <p:spPr>
              <a:xfrm>
                <a:off x="5920" y="50799"/>
                <a:ext cx="314974" cy="3556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38100" tIns="38100" rIns="38100" bIns="38100" numCol="1" anchor="ctr">
                <a:spAutoFit/>
              </a:bodyPr>
              <a:lstStyle>
                <a:lvl1pPr marL="57587" marR="57587">
                  <a:defRPr sz="2200">
                    <a:solidFill>
                      <a:srgbClr val="000000"/>
                    </a:solidFill>
                    <a:latin typeface="Times"/>
                    <a:ea typeface="Times"/>
                    <a:cs typeface="Times"/>
                    <a:sym typeface="Times"/>
                  </a:defRPr>
                </a:lvl1pPr>
              </a:lstStyle>
              <a:p>
                <a:r>
                  <a:t>∨</a:t>
                </a:r>
              </a:p>
            </p:txBody>
          </p:sp>
        </p:grpSp>
        <p:sp>
          <p:nvSpPr>
            <p:cNvPr id="863" name="Circle"/>
            <p:cNvSpPr/>
            <p:nvPr/>
          </p:nvSpPr>
          <p:spPr>
            <a:xfrm>
              <a:off x="449455" y="1989666"/>
              <a:ext cx="88901" cy="88901"/>
            </a:xfrm>
            <a:prstGeom prst="ellipse">
              <a:avLst/>
            </a:prstGeom>
            <a:solidFill>
              <a:srgbClr val="CBCBCB"/>
            </a:solidFill>
            <a:ln w="12700" cap="flat">
              <a:noFill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864" name="Circle"/>
            <p:cNvSpPr/>
            <p:nvPr/>
          </p:nvSpPr>
          <p:spPr>
            <a:xfrm>
              <a:off x="1300637" y="1989666"/>
              <a:ext cx="88901" cy="88901"/>
            </a:xfrm>
            <a:prstGeom prst="ellipse">
              <a:avLst/>
            </a:prstGeom>
            <a:solidFill>
              <a:srgbClr val="CBCBCB"/>
            </a:solidFill>
            <a:ln w="12700" cap="flat">
              <a:noFill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888" name="Connection Line"/>
            <p:cNvSpPr/>
            <p:nvPr/>
          </p:nvSpPr>
          <p:spPr>
            <a:xfrm>
              <a:off x="514948" y="1356924"/>
              <a:ext cx="342787" cy="6380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21600"/>
                  </a:ln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889" name="Connection Line"/>
            <p:cNvSpPr/>
            <p:nvPr/>
          </p:nvSpPr>
          <p:spPr>
            <a:xfrm>
              <a:off x="1030937" y="1356924"/>
              <a:ext cx="295440" cy="6368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/>
            <a:lstStyle/>
            <a:p>
              <a:endParaRPr/>
            </a:p>
          </p:txBody>
        </p:sp>
        <p:grpSp>
          <p:nvGrpSpPr>
            <p:cNvPr id="869" name="Group"/>
            <p:cNvGrpSpPr/>
            <p:nvPr/>
          </p:nvGrpSpPr>
          <p:grpSpPr>
            <a:xfrm>
              <a:off x="1643819" y="0"/>
              <a:ext cx="352214" cy="366325"/>
              <a:chOff x="0" y="50799"/>
              <a:chExt cx="352213" cy="366324"/>
            </a:xfrm>
          </p:grpSpPr>
          <p:sp>
            <p:nvSpPr>
              <p:cNvPr id="867" name="Circle"/>
              <p:cNvSpPr/>
              <p:nvPr/>
            </p:nvSpPr>
            <p:spPr>
              <a:xfrm>
                <a:off x="0" y="67168"/>
                <a:ext cx="352214" cy="349957"/>
              </a:xfrm>
              <a:prstGeom prst="ellipse">
                <a:avLst/>
              </a:prstGeom>
              <a:solidFill>
                <a:srgbClr val="CBCBCB"/>
              </a:soli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139700" tIns="139700" rIns="139700" bIns="139700" numCol="1" anchor="ctr">
                <a:noAutofit/>
              </a:bodyPr>
              <a:lstStyle/>
              <a:p>
                <a:pPr marL="61411" marR="61411" algn="l" defTabSz="457200">
                  <a:defRPr sz="22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868" name="∧"/>
              <p:cNvSpPr txBox="1"/>
              <p:nvPr/>
            </p:nvSpPr>
            <p:spPr>
              <a:xfrm>
                <a:off x="5920" y="50799"/>
                <a:ext cx="314974" cy="3556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38100" tIns="38100" rIns="38100" bIns="38100" numCol="1" anchor="ctr">
                <a:spAutoFit/>
              </a:bodyPr>
              <a:lstStyle>
                <a:lvl1pPr marL="57587" marR="57587">
                  <a:defRPr sz="2200">
                    <a:solidFill>
                      <a:srgbClr val="000000"/>
                    </a:solidFill>
                    <a:latin typeface="Times"/>
                    <a:ea typeface="Times"/>
                    <a:cs typeface="Times"/>
                    <a:sym typeface="Times"/>
                  </a:defRPr>
                </a:lvl1pPr>
              </a:lstStyle>
              <a:p>
                <a:r>
                  <a:t>∧</a:t>
                </a:r>
              </a:p>
            </p:txBody>
          </p:sp>
        </p:grpSp>
        <p:grpSp>
          <p:nvGrpSpPr>
            <p:cNvPr id="872" name="Group"/>
            <p:cNvGrpSpPr/>
            <p:nvPr/>
          </p:nvGrpSpPr>
          <p:grpSpPr>
            <a:xfrm>
              <a:off x="2352762" y="963224"/>
              <a:ext cx="352214" cy="431801"/>
              <a:chOff x="0" y="6349"/>
              <a:chExt cx="352213" cy="431800"/>
            </a:xfrm>
          </p:grpSpPr>
          <p:sp>
            <p:nvSpPr>
              <p:cNvPr id="870" name="Oval"/>
              <p:cNvSpPr/>
              <p:nvPr/>
            </p:nvSpPr>
            <p:spPr>
              <a:xfrm>
                <a:off x="0" y="61947"/>
                <a:ext cx="352214" cy="347699"/>
              </a:xfrm>
              <a:prstGeom prst="ellipse">
                <a:avLst/>
              </a:prstGeom>
              <a:solidFill>
                <a:srgbClr val="CBCBCB"/>
              </a:soli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139700" tIns="139700" rIns="139700" bIns="139700" numCol="1" anchor="ctr">
                <a:noAutofit/>
              </a:bodyPr>
              <a:lstStyle/>
              <a:p>
                <a:pPr marL="61411" marR="61411" algn="l" defTabSz="457200">
                  <a:defRPr sz="22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871" name="¬"/>
              <p:cNvSpPr txBox="1"/>
              <p:nvPr/>
            </p:nvSpPr>
            <p:spPr>
              <a:xfrm>
                <a:off x="11377" y="6349"/>
                <a:ext cx="304060" cy="4318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38100" tIns="38100" rIns="38100" bIns="38100" numCol="1" anchor="ctr">
                <a:spAutoFit/>
              </a:bodyPr>
              <a:lstStyle>
                <a:lvl1pPr marL="57587" marR="57587">
                  <a:defRPr sz="2200">
                    <a:solidFill>
                      <a:srgbClr val="000000"/>
                    </a:solidFill>
                    <a:latin typeface="Times"/>
                    <a:ea typeface="Times"/>
                    <a:cs typeface="Times"/>
                    <a:sym typeface="Times"/>
                  </a:defRPr>
                </a:lvl1pPr>
              </a:lstStyle>
              <a:p>
                <a:r>
                  <a:t>¬</a:t>
                </a:r>
              </a:p>
            </p:txBody>
          </p:sp>
        </p:grpSp>
        <p:sp>
          <p:nvSpPr>
            <p:cNvPr id="890" name="Connection Line"/>
            <p:cNvSpPr/>
            <p:nvPr/>
          </p:nvSpPr>
          <p:spPr>
            <a:xfrm>
              <a:off x="1095646" y="355600"/>
              <a:ext cx="574504" cy="6614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21600"/>
                  </a:ln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891" name="Connection Line"/>
            <p:cNvSpPr/>
            <p:nvPr/>
          </p:nvSpPr>
          <p:spPr>
            <a:xfrm>
              <a:off x="1942670" y="355600"/>
              <a:ext cx="432518" cy="6076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875" name="Circle"/>
            <p:cNvSpPr/>
            <p:nvPr/>
          </p:nvSpPr>
          <p:spPr>
            <a:xfrm>
              <a:off x="2472423" y="1989666"/>
              <a:ext cx="97086" cy="97085"/>
            </a:xfrm>
            <a:prstGeom prst="ellipse">
              <a:avLst/>
            </a:prstGeom>
            <a:solidFill>
              <a:srgbClr val="CBCBCB"/>
            </a:solidFill>
            <a:ln w="12700" cap="flat">
              <a:noFill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892" name="Connection Line"/>
            <p:cNvSpPr/>
            <p:nvPr/>
          </p:nvSpPr>
          <p:spPr>
            <a:xfrm>
              <a:off x="2521412" y="1395024"/>
              <a:ext cx="5471" cy="5946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21600"/>
                  </a:ln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/>
            <a:lstStyle/>
            <a:p>
              <a:endParaRPr/>
            </a:p>
          </p:txBody>
        </p:sp>
      </p:grpSp>
      <p:pic>
        <p:nvPicPr>
          <p:cNvPr id="878" name="image.pdf" descr="image.pdf"/>
          <p:cNvPicPr>
            <a:picLocks/>
          </p:cNvPicPr>
          <p:nvPr/>
        </p:nvPicPr>
        <p:blipFill>
          <a:blip r:embed="rId5"/>
          <a:srcRect l="1712" r="9674"/>
          <a:stretch>
            <a:fillRect/>
          </a:stretch>
        </p:blipFill>
        <p:spPr>
          <a:xfrm>
            <a:off x="5092700" y="6209735"/>
            <a:ext cx="292100" cy="404143"/>
          </a:xfrm>
          <a:prstGeom prst="rect">
            <a:avLst/>
          </a:prstGeom>
          <a:ln w="12700">
            <a:miter lim="400000"/>
          </a:ln>
        </p:spPr>
      </p:pic>
      <p:pic>
        <p:nvPicPr>
          <p:cNvPr id="879" name="image.pdf" descr="image.pdf"/>
          <p:cNvPicPr>
            <a:picLocks/>
          </p:cNvPicPr>
          <p:nvPr/>
        </p:nvPicPr>
        <p:blipFill>
          <a:blip r:embed="rId6"/>
          <a:srcRect t="843"/>
          <a:stretch>
            <a:fillRect/>
          </a:stretch>
        </p:blipFill>
        <p:spPr>
          <a:xfrm>
            <a:off x="5092700" y="6680200"/>
            <a:ext cx="295769" cy="364914"/>
          </a:xfrm>
          <a:prstGeom prst="rect">
            <a:avLst/>
          </a:prstGeom>
          <a:ln w="12700">
            <a:miter lim="400000"/>
          </a:ln>
        </p:spPr>
      </p:pic>
      <p:sp>
        <p:nvSpPr>
          <p:cNvPr id="88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404648" y="9347200"/>
            <a:ext cx="184304" cy="21595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71</a:t>
            </a:fld>
            <a:endParaRPr/>
          </a:p>
        </p:txBody>
      </p:sp>
      <p:grpSp>
        <p:nvGrpSpPr>
          <p:cNvPr id="887" name="Group"/>
          <p:cNvGrpSpPr/>
          <p:nvPr/>
        </p:nvGrpSpPr>
        <p:grpSpPr>
          <a:xfrm>
            <a:off x="7728498" y="6083300"/>
            <a:ext cx="3145216" cy="2614423"/>
            <a:chOff x="0" y="0"/>
            <a:chExt cx="3145215" cy="2614422"/>
          </a:xfrm>
        </p:grpSpPr>
        <p:sp>
          <p:nvSpPr>
            <p:cNvPr id="881" name="x0"/>
            <p:cNvSpPr txBox="1"/>
            <p:nvPr/>
          </p:nvSpPr>
          <p:spPr>
            <a:xfrm>
              <a:off x="1683173" y="0"/>
              <a:ext cx="268807" cy="3385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pPr marL="58702" marR="58702">
                <a:buClr>
                  <a:srgbClr val="0048AA"/>
                </a:buClr>
                <a:defRPr sz="2000">
                  <a:latin typeface="Times"/>
                  <a:ea typeface="Times"/>
                  <a:cs typeface="Times"/>
                  <a:sym typeface="Times"/>
                </a:defRPr>
              </a:pPr>
              <a:r>
                <a:rPr i="1">
                  <a:solidFill>
                    <a:srgbClr val="0048AA"/>
                  </a:solidFill>
                  <a:uFill>
                    <a:solidFill>
                      <a:srgbClr val="0048AA"/>
                    </a:solidFill>
                  </a:uFill>
                </a:rPr>
                <a:t>x</a:t>
              </a:r>
              <a:r>
                <a:rPr baseline="-19300">
                  <a:solidFill>
                    <a:srgbClr val="0048AA"/>
                  </a:solidFill>
                  <a:uFill>
                    <a:solidFill>
                      <a:srgbClr val="0048AA"/>
                    </a:solidFill>
                  </a:uFill>
                </a:rPr>
                <a:t>0</a:t>
              </a:r>
            </a:p>
          </p:txBody>
        </p:sp>
        <p:sp>
          <p:nvSpPr>
            <p:cNvPr id="882" name="x2"/>
            <p:cNvSpPr txBox="1"/>
            <p:nvPr/>
          </p:nvSpPr>
          <p:spPr>
            <a:xfrm>
              <a:off x="2876408" y="1422682"/>
              <a:ext cx="268808" cy="3385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pPr marL="58702" marR="58702">
                <a:buClr>
                  <a:srgbClr val="0048AA"/>
                </a:buClr>
                <a:defRPr sz="2000">
                  <a:latin typeface="Times"/>
                  <a:ea typeface="Times"/>
                  <a:cs typeface="Times"/>
                  <a:sym typeface="Times"/>
                </a:defRPr>
              </a:pPr>
              <a:r>
                <a:rPr i="1">
                  <a:solidFill>
                    <a:srgbClr val="0048AA"/>
                  </a:solidFill>
                  <a:uFill>
                    <a:solidFill>
                      <a:srgbClr val="0048AA"/>
                    </a:solidFill>
                  </a:uFill>
                </a:rPr>
                <a:t>x</a:t>
              </a:r>
              <a:r>
                <a:rPr baseline="-19300">
                  <a:solidFill>
                    <a:srgbClr val="0048AA"/>
                  </a:solidFill>
                  <a:uFill>
                    <a:solidFill>
                      <a:srgbClr val="0048AA"/>
                    </a:solidFill>
                  </a:uFill>
                </a:rPr>
                <a:t>2</a:t>
              </a:r>
            </a:p>
          </p:txBody>
        </p:sp>
        <p:sp>
          <p:nvSpPr>
            <p:cNvPr id="883" name="x1"/>
            <p:cNvSpPr txBox="1"/>
            <p:nvPr/>
          </p:nvSpPr>
          <p:spPr>
            <a:xfrm>
              <a:off x="350802" y="1423529"/>
              <a:ext cx="268807" cy="3385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pPr marL="58702" marR="58702">
                <a:buClr>
                  <a:srgbClr val="0048AA"/>
                </a:buClr>
                <a:defRPr sz="2000">
                  <a:latin typeface="Times"/>
                  <a:ea typeface="Times"/>
                  <a:cs typeface="Times"/>
                  <a:sym typeface="Times"/>
                </a:defRPr>
              </a:pPr>
              <a:r>
                <a:rPr i="1">
                  <a:solidFill>
                    <a:srgbClr val="0048AA"/>
                  </a:solidFill>
                  <a:uFill>
                    <a:solidFill>
                      <a:srgbClr val="0048AA"/>
                    </a:solidFill>
                  </a:uFill>
                </a:rPr>
                <a:t>x</a:t>
              </a:r>
              <a:r>
                <a:rPr baseline="-19300">
                  <a:solidFill>
                    <a:srgbClr val="0048AA"/>
                  </a:solidFill>
                  <a:uFill>
                    <a:solidFill>
                      <a:srgbClr val="0048AA"/>
                    </a:solidFill>
                  </a:uFill>
                </a:rPr>
                <a:t>1</a:t>
              </a:r>
            </a:p>
          </p:txBody>
        </p:sp>
        <p:sp>
          <p:nvSpPr>
            <p:cNvPr id="884" name="x3"/>
            <p:cNvSpPr txBox="1"/>
            <p:nvPr/>
          </p:nvSpPr>
          <p:spPr>
            <a:xfrm>
              <a:off x="2730499" y="2275275"/>
              <a:ext cx="268808" cy="3385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pPr marL="58702" marR="58702">
                <a:buClr>
                  <a:srgbClr val="0048AA"/>
                </a:buClr>
                <a:defRPr sz="2000">
                  <a:latin typeface="Times"/>
                  <a:ea typeface="Times"/>
                  <a:cs typeface="Times"/>
                  <a:sym typeface="Times"/>
                </a:defRPr>
              </a:pPr>
              <a:r>
                <a:rPr i="1">
                  <a:solidFill>
                    <a:srgbClr val="0048AA"/>
                  </a:solidFill>
                  <a:uFill>
                    <a:solidFill>
                      <a:srgbClr val="0048AA"/>
                    </a:solidFill>
                  </a:uFill>
                </a:rPr>
                <a:t>x</a:t>
              </a:r>
              <a:r>
                <a:rPr baseline="-19300">
                  <a:solidFill>
                    <a:srgbClr val="0048AA"/>
                  </a:solidFill>
                  <a:uFill>
                    <a:solidFill>
                      <a:srgbClr val="0048AA"/>
                    </a:solidFill>
                  </a:uFill>
                </a:rPr>
                <a:t>3</a:t>
              </a:r>
            </a:p>
          </p:txBody>
        </p:sp>
        <p:sp>
          <p:nvSpPr>
            <p:cNvPr id="885" name="x4"/>
            <p:cNvSpPr txBox="1"/>
            <p:nvPr/>
          </p:nvSpPr>
          <p:spPr>
            <a:xfrm>
              <a:off x="1469813" y="2274429"/>
              <a:ext cx="268807" cy="3385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pPr marL="58702" marR="58702">
                <a:buClr>
                  <a:srgbClr val="0048AA"/>
                </a:buClr>
                <a:defRPr sz="2000">
                  <a:latin typeface="Times"/>
                  <a:ea typeface="Times"/>
                  <a:cs typeface="Times"/>
                  <a:sym typeface="Times"/>
                </a:defRPr>
              </a:pPr>
              <a:r>
                <a:rPr i="1">
                  <a:solidFill>
                    <a:srgbClr val="0048AA"/>
                  </a:solidFill>
                  <a:uFill>
                    <a:solidFill>
                      <a:srgbClr val="0048AA"/>
                    </a:solidFill>
                  </a:uFill>
                </a:rPr>
                <a:t>x</a:t>
              </a:r>
              <a:r>
                <a:rPr baseline="-19300">
                  <a:solidFill>
                    <a:srgbClr val="0048AA"/>
                  </a:solidFill>
                  <a:uFill>
                    <a:solidFill>
                      <a:srgbClr val="0048AA"/>
                    </a:solidFill>
                  </a:uFill>
                </a:rPr>
                <a:t>4</a:t>
              </a:r>
            </a:p>
          </p:txBody>
        </p:sp>
        <p:sp>
          <p:nvSpPr>
            <p:cNvPr id="886" name="x5"/>
            <p:cNvSpPr txBox="1"/>
            <p:nvPr/>
          </p:nvSpPr>
          <p:spPr>
            <a:xfrm>
              <a:off x="-1" y="2275840"/>
              <a:ext cx="268808" cy="3385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pPr marL="58702" marR="58702">
                <a:buClr>
                  <a:srgbClr val="0048AA"/>
                </a:buClr>
                <a:defRPr sz="2000">
                  <a:latin typeface="Times"/>
                  <a:ea typeface="Times"/>
                  <a:cs typeface="Times"/>
                  <a:sym typeface="Times"/>
                </a:defRPr>
              </a:pPr>
              <a:r>
                <a:rPr i="1">
                  <a:solidFill>
                    <a:srgbClr val="0048AA"/>
                  </a:solidFill>
                  <a:uFill>
                    <a:solidFill>
                      <a:srgbClr val="0048AA"/>
                    </a:solidFill>
                  </a:uFill>
                </a:rPr>
                <a:t>x</a:t>
              </a:r>
              <a:r>
                <a:rPr baseline="-19300">
                  <a:solidFill>
                    <a:srgbClr val="0048AA"/>
                  </a:solidFill>
                  <a:uFill>
                    <a:solidFill>
                      <a:srgbClr val="0048AA"/>
                    </a:solidFill>
                  </a:uFill>
                </a:rPr>
                <a:t>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68478895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5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8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8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8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8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85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3" fill="hold"/>
                                        <p:tgtEl>
                                          <p:spTgt spid="85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0" fill="hold"/>
                                        <p:tgtEl>
                                          <p:spTgt spid="85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4" fill="hold"/>
                                        <p:tgtEl>
                                          <p:spTgt spid="85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7" fill="hold"/>
                                        <p:tgtEl>
                                          <p:spTgt spid="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1" fill="hold"/>
                                        <p:tgtEl>
                                          <p:spTgt spid="85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4" fill="hold"/>
                                        <p:tgtEl>
                                          <p:spTgt spid="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2" grpId="0" build="p" bldLvl="5" animBg="1" advAuto="0"/>
      <p:bldP spid="856" grpId="0" animBg="1" advAuto="0"/>
      <p:bldP spid="857" grpId="0" animBg="1" advAuto="0"/>
      <p:bldP spid="858" grpId="0" animBg="1" advAuto="0"/>
      <p:bldP spid="859" grpId="0" animBg="1" advAuto="0"/>
      <p:bldP spid="877" grpId="0" animBg="1" advAuto="0"/>
      <p:bldP spid="878" grpId="0" animBg="1" advAuto="0"/>
      <p:bldP spid="879" grpId="0" animBg="1" advAuto="0"/>
      <p:bldP spid="887" grpId="0" animBg="1" advAuto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Line"/>
          <p:cNvSpPr/>
          <p:nvPr/>
        </p:nvSpPr>
        <p:spPr>
          <a:xfrm flipV="1">
            <a:off x="825500" y="990572"/>
            <a:ext cx="11366500" cy="28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895" name="3-satisfiability is NP-complet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3-satisfiability is NP-complete</a:t>
            </a:r>
          </a:p>
        </p:txBody>
      </p:sp>
      <p:sp>
        <p:nvSpPr>
          <p:cNvPr id="896" name="Construction.  [continued]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Construction.  </a:t>
            </a:r>
            <a:r>
              <a:rPr>
                <a:solidFill>
                  <a:srgbClr val="606060"/>
                </a:solidFill>
              </a:rPr>
              <a:t>[continued]</a:t>
            </a:r>
            <a:br>
              <a:rPr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r>
              <a:t>Step 4.  </a:t>
            </a:r>
            <a:r>
              <a:rPr>
                <a:solidFill>
                  <a:srgbClr val="000000"/>
                </a:solidFill>
              </a:rPr>
              <a:t>Turn clauses of length 1 or 2 into clauses of length 3.</a:t>
            </a:r>
          </a:p>
          <a:p>
            <a:pPr lvl="1"/>
            <a:r>
              <a:t>Create four new variables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z</a:t>
            </a:r>
            <a:r>
              <a:rPr baseline="-5999">
                <a:latin typeface="Times"/>
                <a:ea typeface="Times"/>
                <a:cs typeface="Times"/>
                <a:sym typeface="Times"/>
              </a:rPr>
              <a:t>1</a:t>
            </a:r>
            <a:r>
              <a:t>,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z</a:t>
            </a:r>
            <a:r>
              <a:rPr baseline="-5999">
                <a:latin typeface="Times"/>
                <a:ea typeface="Times"/>
                <a:cs typeface="Times"/>
                <a:sym typeface="Times"/>
              </a:rPr>
              <a:t>2</a:t>
            </a:r>
            <a:r>
              <a:t>,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z</a:t>
            </a:r>
            <a:r>
              <a:rPr baseline="-5999">
                <a:latin typeface="Times"/>
                <a:ea typeface="Times"/>
                <a:cs typeface="Times"/>
                <a:sym typeface="Times"/>
              </a:rPr>
              <a:t>3</a:t>
            </a:r>
            <a:r>
              <a:t>, and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z</a:t>
            </a:r>
            <a:r>
              <a:rPr baseline="-5999">
                <a:latin typeface="Times"/>
                <a:ea typeface="Times"/>
                <a:cs typeface="Times"/>
                <a:sym typeface="Times"/>
              </a:rPr>
              <a:t>4</a:t>
            </a:r>
            <a:r>
              <a:t>.</a:t>
            </a:r>
          </a:p>
          <a:p>
            <a:pPr lvl="1"/>
            <a:r>
              <a:t>Add 8 clauses to force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z</a:t>
            </a:r>
            <a:r>
              <a:rPr baseline="-5999">
                <a:latin typeface="Times"/>
                <a:ea typeface="Times"/>
                <a:cs typeface="Times"/>
                <a:sym typeface="Times"/>
              </a:rPr>
              <a:t>1</a:t>
            </a:r>
            <a:r>
              <a:t> =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z</a:t>
            </a:r>
            <a:r>
              <a:rPr baseline="-5999">
                <a:latin typeface="Times"/>
                <a:ea typeface="Times"/>
                <a:cs typeface="Times"/>
                <a:sym typeface="Times"/>
              </a:rPr>
              <a:t>2</a:t>
            </a:r>
            <a:r>
              <a:t> = </a:t>
            </a:r>
            <a:r>
              <a:rPr>
                <a:latin typeface="Times"/>
                <a:ea typeface="Times"/>
                <a:cs typeface="Times"/>
                <a:sym typeface="Times"/>
              </a:rPr>
              <a:t>0</a:t>
            </a:r>
            <a:r>
              <a:t>:</a:t>
            </a:r>
            <a:br/>
            <a:br/>
            <a:br/>
            <a:endParaRPr/>
          </a:p>
          <a:p>
            <a:pPr lvl="1"/>
            <a:r>
              <a:t>Replace any clause with a single term </a:t>
            </a:r>
            <a:r>
              <a:rPr>
                <a:latin typeface="Times"/>
                <a:ea typeface="Times"/>
                <a:cs typeface="Times"/>
                <a:sym typeface="Times"/>
              </a:rPr>
              <a:t>(</a:t>
            </a:r>
            <a:r>
              <a:rPr baseline="-5999">
                <a:latin typeface="Times"/>
                <a:ea typeface="Times"/>
                <a:cs typeface="Times"/>
                <a:sym typeface="Times"/>
              </a:rPr>
              <a:t>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t</a:t>
            </a:r>
            <a:r>
              <a:rPr i="1" baseline="-5999">
                <a:latin typeface="Times"/>
                <a:ea typeface="Times"/>
                <a:cs typeface="Times"/>
                <a:sym typeface="Times"/>
              </a:rPr>
              <a:t>i</a:t>
            </a:r>
            <a:r>
              <a:rPr baseline="-5999">
                <a:latin typeface="Times"/>
                <a:ea typeface="Times"/>
                <a:cs typeface="Times"/>
                <a:sym typeface="Times"/>
              </a:rPr>
              <a:t> </a:t>
            </a:r>
            <a:r>
              <a:rPr>
                <a:latin typeface="Times"/>
                <a:ea typeface="Times"/>
                <a:cs typeface="Times"/>
                <a:sym typeface="Times"/>
              </a:rPr>
              <a:t>)</a:t>
            </a:r>
            <a:r>
              <a:t> with </a:t>
            </a:r>
            <a:r>
              <a:rPr>
                <a:latin typeface="Times"/>
                <a:ea typeface="Times"/>
                <a:cs typeface="Times"/>
                <a:sym typeface="Times"/>
              </a:rPr>
              <a:t>(</a:t>
            </a:r>
            <a:r>
              <a:rPr baseline="-5999">
                <a:latin typeface="Times"/>
                <a:ea typeface="Times"/>
                <a:cs typeface="Times"/>
                <a:sym typeface="Times"/>
              </a:rPr>
              <a:t>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t</a:t>
            </a:r>
            <a:r>
              <a:rPr i="1" baseline="-5999">
                <a:latin typeface="Times"/>
                <a:ea typeface="Times"/>
                <a:cs typeface="Times"/>
                <a:sym typeface="Times"/>
              </a:rPr>
              <a:t>i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 ∨ z</a:t>
            </a:r>
            <a:r>
              <a:rPr baseline="-5999">
                <a:latin typeface="Times"/>
                <a:ea typeface="Times"/>
                <a:cs typeface="Times"/>
                <a:sym typeface="Times"/>
              </a:rPr>
              <a:t>1</a:t>
            </a:r>
            <a:r>
              <a:rPr>
                <a:latin typeface="Times"/>
                <a:ea typeface="Times"/>
                <a:cs typeface="Times"/>
                <a:sym typeface="Times"/>
              </a:rPr>
              <a:t>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∨</a:t>
            </a:r>
            <a:r>
              <a:rPr>
                <a:latin typeface="Times"/>
                <a:ea typeface="Times"/>
                <a:cs typeface="Times"/>
                <a:sym typeface="Times"/>
              </a:rPr>
              <a:t>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z</a:t>
            </a:r>
            <a:r>
              <a:rPr baseline="-5999">
                <a:latin typeface="Times"/>
                <a:ea typeface="Times"/>
                <a:cs typeface="Times"/>
                <a:sym typeface="Times"/>
              </a:rPr>
              <a:t>2 </a:t>
            </a:r>
            <a:r>
              <a:rPr>
                <a:latin typeface="Times"/>
                <a:ea typeface="Times"/>
                <a:cs typeface="Times"/>
                <a:sym typeface="Times"/>
              </a:rPr>
              <a:t>)</a:t>
            </a:r>
            <a:r>
              <a:t>.</a:t>
            </a:r>
          </a:p>
          <a:p>
            <a:pPr lvl="1"/>
            <a:r>
              <a:t>Replace any clause with two terms </a:t>
            </a:r>
            <a:r>
              <a:rPr>
                <a:latin typeface="Times"/>
                <a:ea typeface="Times"/>
                <a:cs typeface="Times"/>
                <a:sym typeface="Times"/>
              </a:rPr>
              <a:t>(</a:t>
            </a:r>
            <a:r>
              <a:rPr baseline="-5999">
                <a:latin typeface="Times"/>
                <a:ea typeface="Times"/>
                <a:cs typeface="Times"/>
                <a:sym typeface="Times"/>
              </a:rPr>
              <a:t>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t</a:t>
            </a:r>
            <a:r>
              <a:rPr i="1" baseline="-5999">
                <a:latin typeface="Times"/>
                <a:ea typeface="Times"/>
                <a:cs typeface="Times"/>
                <a:sym typeface="Times"/>
              </a:rPr>
              <a:t>i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 ∨ t</a:t>
            </a:r>
            <a:r>
              <a:rPr i="1" baseline="-5999">
                <a:latin typeface="Times"/>
                <a:ea typeface="Times"/>
                <a:cs typeface="Times"/>
                <a:sym typeface="Times"/>
              </a:rPr>
              <a:t>j</a:t>
            </a:r>
            <a:r>
              <a:rPr baseline="-5999">
                <a:latin typeface="Times"/>
                <a:ea typeface="Times"/>
                <a:cs typeface="Times"/>
                <a:sym typeface="Times"/>
              </a:rPr>
              <a:t> </a:t>
            </a:r>
            <a:r>
              <a:rPr>
                <a:latin typeface="Times"/>
                <a:ea typeface="Times"/>
                <a:cs typeface="Times"/>
                <a:sym typeface="Times"/>
              </a:rPr>
              <a:t>)</a:t>
            </a:r>
            <a:r>
              <a:t> with </a:t>
            </a:r>
            <a:r>
              <a:rPr>
                <a:latin typeface="Times"/>
                <a:ea typeface="Times"/>
                <a:cs typeface="Times"/>
                <a:sym typeface="Times"/>
              </a:rPr>
              <a:t>(</a:t>
            </a:r>
            <a:r>
              <a:rPr baseline="-5999">
                <a:latin typeface="Times"/>
                <a:ea typeface="Times"/>
                <a:cs typeface="Times"/>
                <a:sym typeface="Times"/>
              </a:rPr>
              <a:t>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t</a:t>
            </a:r>
            <a:r>
              <a:rPr i="1" baseline="-5999">
                <a:latin typeface="Times"/>
                <a:ea typeface="Times"/>
                <a:cs typeface="Times"/>
                <a:sym typeface="Times"/>
              </a:rPr>
              <a:t>i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 ∨ t</a:t>
            </a:r>
            <a:r>
              <a:rPr i="1" baseline="-5999">
                <a:latin typeface="Times"/>
                <a:ea typeface="Times"/>
                <a:cs typeface="Times"/>
                <a:sym typeface="Times"/>
              </a:rPr>
              <a:t>j</a:t>
            </a:r>
            <a:r>
              <a:rPr>
                <a:latin typeface="Times"/>
                <a:ea typeface="Times"/>
                <a:cs typeface="Times"/>
                <a:sym typeface="Times"/>
              </a:rPr>
              <a:t>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∨</a:t>
            </a:r>
            <a:r>
              <a:rPr>
                <a:latin typeface="Times"/>
                <a:ea typeface="Times"/>
                <a:cs typeface="Times"/>
                <a:sym typeface="Times"/>
              </a:rPr>
              <a:t>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z</a:t>
            </a:r>
            <a:r>
              <a:rPr baseline="-5999">
                <a:latin typeface="Times"/>
                <a:ea typeface="Times"/>
                <a:cs typeface="Times"/>
                <a:sym typeface="Times"/>
              </a:rPr>
              <a:t>1 </a:t>
            </a:r>
            <a:r>
              <a:rPr>
                <a:latin typeface="Times"/>
                <a:ea typeface="Times"/>
                <a:cs typeface="Times"/>
                <a:sym typeface="Times"/>
              </a:rPr>
              <a:t>)</a:t>
            </a:r>
            <a:r>
              <a:t>.</a:t>
            </a:r>
          </a:p>
        </p:txBody>
      </p:sp>
      <p:sp>
        <p:nvSpPr>
          <p:cNvPr id="89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404648" y="9347200"/>
            <a:ext cx="184304" cy="21595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72</a:t>
            </a:fld>
            <a:endParaRPr/>
          </a:p>
        </p:txBody>
      </p:sp>
      <p:pic>
        <p:nvPicPr>
          <p:cNvPr id="898" name="droppedImage.pdf" descr="droppedImage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726" y="4052565"/>
            <a:ext cx="9337452" cy="78386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248380174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89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89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89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6" grpId="0" build="p" bldLvl="5" animBg="1" advAuto="0"/>
      <p:bldP spid="898" grpId="0" animBg="1" advAuto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Line"/>
          <p:cNvSpPr/>
          <p:nvPr/>
        </p:nvSpPr>
        <p:spPr>
          <a:xfrm flipV="1">
            <a:off x="825500" y="990572"/>
            <a:ext cx="11366500" cy="28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903" name="3-satisfiability is NP-complet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3-satisfiability is NP-complete</a:t>
            </a:r>
          </a:p>
        </p:txBody>
      </p:sp>
      <p:sp>
        <p:nvSpPr>
          <p:cNvPr id="904" name="Lemma.  Φ is satisfiable iff the inputs of K can be set so that it outputs 1.  Pf.  ⇐  Suppose there are inputs of K that make it output 1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Lemma.  </a:t>
            </a:r>
            <a:r>
              <a: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Φ</a:t>
            </a:r>
            <a:r>
              <a:rPr>
                <a:solidFill>
                  <a:srgbClr val="000000"/>
                </a:solidFill>
              </a:rPr>
              <a:t> is satisfiable iff the inputs of 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K</a:t>
            </a:r>
            <a:r>
              <a:rPr>
                <a:solidFill>
                  <a:srgbClr val="000000"/>
                </a:solidFill>
              </a:rPr>
              <a:t> can be set so that it outputs </a:t>
            </a:r>
            <a:r>
              <a: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1</a:t>
            </a:r>
            <a:r>
              <a:rPr>
                <a:solidFill>
                  <a:srgbClr val="000000"/>
                </a:solidFill>
              </a:rPr>
              <a:t>.</a:t>
            </a:r>
            <a:b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b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r>
              <a:t>Pf.  </a:t>
            </a:r>
            <a:r>
              <a:rPr>
                <a:latin typeface="Symbol"/>
                <a:ea typeface="Symbol"/>
                <a:cs typeface="Symbol"/>
                <a:sym typeface="Symbol"/>
              </a:rPr>
              <a:t>Ü</a:t>
            </a:r>
            <a:r>
              <a:t> 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Suppose there are inputs of 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K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that make it output </a:t>
            </a:r>
            <a:r>
              <a: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1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.</a:t>
            </a:r>
          </a:p>
          <a:p>
            <a:pPr lvl="1"/>
            <a:r>
              <a:rPr>
                <a:uFill>
                  <a:solidFill>
                    <a:srgbClr val="000000"/>
                  </a:solidFill>
                </a:uFill>
              </a:rPr>
              <a:t>Can propagate input values to create values at all nodes of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K</a:t>
            </a:r>
            <a:r>
              <a:rPr>
                <a:uFill>
                  <a:solidFill>
                    <a:srgbClr val="000000"/>
                  </a:solidFill>
                </a:uFill>
              </a:rPr>
              <a:t>. </a:t>
            </a:r>
          </a:p>
          <a:p>
            <a:pPr lvl="1"/>
            <a:r>
              <a:rPr>
                <a:uFill>
                  <a:solidFill>
                    <a:srgbClr val="000000"/>
                  </a:solidFill>
                </a:uFill>
              </a:rPr>
              <a:t>This set of values satisfies </a:t>
            </a:r>
            <a:r>
              <a:rPr>
                <a:latin typeface="Times"/>
                <a:ea typeface="Times"/>
                <a:cs typeface="Times"/>
                <a:sym typeface="Times"/>
              </a:rPr>
              <a:t>Φ</a:t>
            </a:r>
            <a:r>
              <a:rPr>
                <a:uFill>
                  <a:solidFill>
                    <a:srgbClr val="000000"/>
                  </a:solidFill>
                </a:uFill>
              </a:rPr>
              <a:t>.</a:t>
            </a:r>
          </a:p>
          <a:p>
            <a:b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r>
              <a:t>Pf.  </a:t>
            </a:r>
            <a:r>
              <a:rPr>
                <a:latin typeface="Symbol"/>
                <a:ea typeface="Symbol"/>
                <a:cs typeface="Symbol"/>
                <a:sym typeface="Symbol"/>
              </a:rPr>
              <a:t>Þ</a:t>
            </a:r>
            <a:r>
              <a:t> 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Suppose </a:t>
            </a:r>
            <a:r>
              <a: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Φ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is satisfiable.</a:t>
            </a:r>
          </a:p>
          <a:p>
            <a:pPr lvl="1"/>
            <a:r>
              <a:rPr>
                <a:uFill>
                  <a:solidFill>
                    <a:srgbClr val="000000"/>
                  </a:solidFill>
                </a:uFill>
              </a:rPr>
              <a:t>We claim that the set of values corresponding to the circuit inputs constitutes a way to make circuit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K</a:t>
            </a:r>
            <a:r>
              <a:rPr>
                <a:uFill>
                  <a:solidFill>
                    <a:srgbClr val="000000"/>
                  </a:solidFill>
                </a:uFill>
              </a:rPr>
              <a:t> output 1.</a:t>
            </a:r>
          </a:p>
          <a:p>
            <a:pPr lvl="1"/>
            <a:r>
              <a:rPr>
                <a:uFill>
                  <a:solidFill>
                    <a:srgbClr val="000000"/>
                  </a:solidFill>
                </a:uFill>
              </a:rPr>
              <a:t>The </a:t>
            </a:r>
            <a:r>
              <a:rPr cap="small"/>
              <a:t>3-Sat</a:t>
            </a:r>
            <a:r>
              <a:rPr>
                <a:uFill>
                  <a:solidFill>
                    <a:srgbClr val="000000"/>
                  </a:solidFill>
                </a:uFill>
              </a:rPr>
              <a:t> clauses were designed to ensure that the values</a:t>
            </a:r>
            <a:br>
              <a:rPr>
                <a:uFill>
                  <a:solidFill>
                    <a:srgbClr val="000000"/>
                  </a:solidFill>
                </a:uFill>
              </a:rPr>
            </a:br>
            <a:r>
              <a:rPr>
                <a:uFill>
                  <a:solidFill>
                    <a:srgbClr val="000000"/>
                  </a:solidFill>
                </a:uFill>
              </a:rPr>
              <a:t>assigned to all node in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K</a:t>
            </a:r>
            <a:r>
              <a:rPr>
                <a:uFill>
                  <a:solidFill>
                    <a:srgbClr val="000000"/>
                  </a:solidFill>
                </a:uFill>
              </a:rPr>
              <a:t> exactly match what the circuit</a:t>
            </a:r>
            <a:br>
              <a:rPr>
                <a:uFill>
                  <a:solidFill>
                    <a:srgbClr val="000000"/>
                  </a:solidFill>
                </a:uFill>
              </a:rPr>
            </a:br>
            <a:r>
              <a:rPr>
                <a:uFill>
                  <a:solidFill>
                    <a:srgbClr val="000000"/>
                  </a:solidFill>
                </a:uFill>
              </a:rPr>
              <a:t>would compute for these nodes.  ▪</a:t>
            </a:r>
          </a:p>
        </p:txBody>
      </p:sp>
      <p:sp>
        <p:nvSpPr>
          <p:cNvPr id="90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404648" y="9347200"/>
            <a:ext cx="184304" cy="21595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73</a:t>
            </a:fld>
            <a:endParaRPr/>
          </a:p>
        </p:txBody>
      </p:sp>
      <p:grpSp>
        <p:nvGrpSpPr>
          <p:cNvPr id="935" name="Group"/>
          <p:cNvGrpSpPr/>
          <p:nvPr/>
        </p:nvGrpSpPr>
        <p:grpSpPr>
          <a:xfrm>
            <a:off x="8617498" y="6591299"/>
            <a:ext cx="3145216" cy="2799863"/>
            <a:chOff x="0" y="0"/>
            <a:chExt cx="3145214" cy="2799861"/>
          </a:xfrm>
        </p:grpSpPr>
        <p:grpSp>
          <p:nvGrpSpPr>
            <p:cNvPr id="909" name="Group"/>
            <p:cNvGrpSpPr/>
            <p:nvPr/>
          </p:nvGrpSpPr>
          <p:grpSpPr>
            <a:xfrm>
              <a:off x="346025" y="2590235"/>
              <a:ext cx="2236419" cy="209627"/>
              <a:chOff x="0" y="0"/>
              <a:chExt cx="2236418" cy="209626"/>
            </a:xfrm>
          </p:grpSpPr>
          <p:sp>
            <p:nvSpPr>
              <p:cNvPr id="906" name="0"/>
              <p:cNvSpPr txBox="1"/>
              <p:nvPr/>
            </p:nvSpPr>
            <p:spPr>
              <a:xfrm>
                <a:off x="-1" y="0"/>
                <a:ext cx="216108" cy="20962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0" tIns="0" rIns="0" bIns="0" numCol="1" anchor="t">
                <a:spAutoFit/>
              </a:bodyPr>
              <a:lstStyle>
                <a:lvl1pPr marL="58702" marR="58702">
                  <a:defRPr sz="1800">
                    <a:solidFill>
                      <a:srgbClr val="000000"/>
                    </a:solidFill>
                  </a:defRPr>
                </a:lvl1pPr>
              </a:lstStyle>
              <a:p>
                <a:r>
                  <a:t>0</a:t>
                </a:r>
              </a:p>
            </p:txBody>
          </p:sp>
          <p:sp>
            <p:nvSpPr>
              <p:cNvPr id="907" name="?"/>
              <p:cNvSpPr txBox="1"/>
              <p:nvPr/>
            </p:nvSpPr>
            <p:spPr>
              <a:xfrm>
                <a:off x="932884" y="0"/>
                <a:ext cx="167872" cy="20962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0" tIns="0" rIns="0" bIns="0" numCol="1" anchor="t">
                <a:spAutoFit/>
              </a:bodyPr>
              <a:lstStyle>
                <a:lvl1pPr marL="58702" marR="58702">
                  <a:defRPr sz="1800">
                    <a:solidFill>
                      <a:srgbClr val="000000"/>
                    </a:solidFill>
                  </a:defRPr>
                </a:lvl1pPr>
              </a:lstStyle>
              <a:p>
                <a:r>
                  <a:t>?</a:t>
                </a:r>
              </a:p>
            </p:txBody>
          </p:sp>
          <p:sp>
            <p:nvSpPr>
              <p:cNvPr id="908" name="?"/>
              <p:cNvSpPr txBox="1"/>
              <p:nvPr/>
            </p:nvSpPr>
            <p:spPr>
              <a:xfrm>
                <a:off x="2068546" y="0"/>
                <a:ext cx="167873" cy="20962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0" tIns="0" rIns="0" bIns="0" numCol="1" anchor="t">
                <a:spAutoFit/>
              </a:bodyPr>
              <a:lstStyle>
                <a:lvl1pPr marL="58702" marR="58702">
                  <a:defRPr sz="1800">
                    <a:solidFill>
                      <a:srgbClr val="000000"/>
                    </a:solidFill>
                  </a:defRPr>
                </a:lvl1pPr>
              </a:lstStyle>
              <a:p>
                <a:r>
                  <a:t>?</a:t>
                </a:r>
              </a:p>
            </p:txBody>
          </p:sp>
        </p:grpSp>
        <p:grpSp>
          <p:nvGrpSpPr>
            <p:cNvPr id="927" name="Group"/>
            <p:cNvGrpSpPr/>
            <p:nvPr/>
          </p:nvGrpSpPr>
          <p:grpSpPr>
            <a:xfrm>
              <a:off x="449455" y="372533"/>
              <a:ext cx="2255521" cy="2086752"/>
              <a:chOff x="449455" y="0"/>
              <a:chExt cx="2255520" cy="2086750"/>
            </a:xfrm>
          </p:grpSpPr>
          <p:grpSp>
            <p:nvGrpSpPr>
              <p:cNvPr id="912" name="Group"/>
              <p:cNvGrpSpPr/>
              <p:nvPr/>
            </p:nvGrpSpPr>
            <p:grpSpPr>
              <a:xfrm>
                <a:off x="774574" y="1001324"/>
                <a:ext cx="352215" cy="365196"/>
                <a:chOff x="0" y="50799"/>
                <a:chExt cx="352213" cy="365195"/>
              </a:xfrm>
            </p:grpSpPr>
            <p:sp>
              <p:nvSpPr>
                <p:cNvPr id="910" name="Oval"/>
                <p:cNvSpPr/>
                <p:nvPr/>
              </p:nvSpPr>
              <p:spPr>
                <a:xfrm>
                  <a:off x="0" y="68297"/>
                  <a:ext cx="352214" cy="347699"/>
                </a:xfrm>
                <a:prstGeom prst="ellipse">
                  <a:avLst/>
                </a:prstGeom>
                <a:solidFill>
                  <a:srgbClr val="CBCBCB"/>
                </a:solidFill>
                <a:ln w="127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139700" tIns="139700" rIns="139700" bIns="139700" numCol="1" anchor="ctr">
                  <a:noAutofit/>
                </a:bodyPr>
                <a:lstStyle/>
                <a:p>
                  <a:pPr marL="61411" marR="61411" algn="l" defTabSz="457200">
                    <a:defRPr sz="2200"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  <p:sp>
              <p:nvSpPr>
                <p:cNvPr id="911" name="∨"/>
                <p:cNvSpPr txBox="1"/>
                <p:nvPr/>
              </p:nvSpPr>
              <p:spPr>
                <a:xfrm>
                  <a:off x="5920" y="50799"/>
                  <a:ext cx="314974" cy="35560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none" lIns="38100" tIns="38100" rIns="38100" bIns="38100" numCol="1" anchor="ctr">
                  <a:spAutoFit/>
                </a:bodyPr>
                <a:lstStyle>
                  <a:lvl1pPr marL="57587" marR="57587">
                    <a:defRPr sz="2200">
                      <a:solidFill>
                        <a:srgbClr val="000000"/>
                      </a:solidFill>
                      <a:latin typeface="Times"/>
                      <a:ea typeface="Times"/>
                      <a:cs typeface="Times"/>
                      <a:sym typeface="Times"/>
                    </a:defRPr>
                  </a:lvl1pPr>
                </a:lstStyle>
                <a:p>
                  <a:r>
                    <a:t>∨</a:t>
                  </a:r>
                </a:p>
              </p:txBody>
            </p:sp>
          </p:grpSp>
          <p:sp>
            <p:nvSpPr>
              <p:cNvPr id="913" name="Circle"/>
              <p:cNvSpPr/>
              <p:nvPr/>
            </p:nvSpPr>
            <p:spPr>
              <a:xfrm>
                <a:off x="449455" y="1989666"/>
                <a:ext cx="88901" cy="88901"/>
              </a:xfrm>
              <a:prstGeom prst="ellipse">
                <a:avLst/>
              </a:prstGeom>
              <a:solidFill>
                <a:srgbClr val="CBCBC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39700" tIns="139700" rIns="139700" bIns="139700" numCol="1" anchor="ctr">
                <a:noAutofit/>
              </a:bodyPr>
              <a:lstStyle/>
              <a:p>
                <a:pPr marL="61411" marR="61411" algn="l" defTabSz="457200">
                  <a:defRPr sz="22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914" name="Circle"/>
              <p:cNvSpPr/>
              <p:nvPr/>
            </p:nvSpPr>
            <p:spPr>
              <a:xfrm>
                <a:off x="1300637" y="1989666"/>
                <a:ext cx="88901" cy="88901"/>
              </a:xfrm>
              <a:prstGeom prst="ellipse">
                <a:avLst/>
              </a:prstGeom>
              <a:solidFill>
                <a:srgbClr val="CBCBC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39700" tIns="139700" rIns="139700" bIns="139700" numCol="1" anchor="ctr">
                <a:noAutofit/>
              </a:bodyPr>
              <a:lstStyle/>
              <a:p>
                <a:pPr marL="61411" marR="61411" algn="l" defTabSz="457200">
                  <a:defRPr sz="22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936" name="Connection Line"/>
              <p:cNvSpPr/>
              <p:nvPr/>
            </p:nvSpPr>
            <p:spPr>
              <a:xfrm>
                <a:off x="514948" y="1356924"/>
                <a:ext cx="342787" cy="6380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0" y="21600"/>
                    </a:lnTo>
                  </a:path>
                </a:pathLst>
              </a:cu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/>
              <a:lstStyle/>
              <a:p>
                <a:endParaRPr/>
              </a:p>
            </p:txBody>
          </p:sp>
          <p:sp>
            <p:nvSpPr>
              <p:cNvPr id="937" name="Connection Line"/>
              <p:cNvSpPr/>
              <p:nvPr/>
            </p:nvSpPr>
            <p:spPr>
              <a:xfrm>
                <a:off x="1030937" y="1356924"/>
                <a:ext cx="295440" cy="63686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/>
              <a:lstStyle/>
              <a:p>
                <a:endParaRPr/>
              </a:p>
            </p:txBody>
          </p:sp>
          <p:grpSp>
            <p:nvGrpSpPr>
              <p:cNvPr id="919" name="Group"/>
              <p:cNvGrpSpPr/>
              <p:nvPr/>
            </p:nvGrpSpPr>
            <p:grpSpPr>
              <a:xfrm>
                <a:off x="1643819" y="0"/>
                <a:ext cx="352214" cy="366325"/>
                <a:chOff x="0" y="50799"/>
                <a:chExt cx="352213" cy="366324"/>
              </a:xfrm>
            </p:grpSpPr>
            <p:sp>
              <p:nvSpPr>
                <p:cNvPr id="917" name="Circle"/>
                <p:cNvSpPr/>
                <p:nvPr/>
              </p:nvSpPr>
              <p:spPr>
                <a:xfrm>
                  <a:off x="0" y="67168"/>
                  <a:ext cx="352214" cy="349957"/>
                </a:xfrm>
                <a:prstGeom prst="ellipse">
                  <a:avLst/>
                </a:prstGeom>
                <a:solidFill>
                  <a:srgbClr val="CBCBCB"/>
                </a:solidFill>
                <a:ln w="127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139700" tIns="139700" rIns="139700" bIns="139700" numCol="1" anchor="ctr">
                  <a:noAutofit/>
                </a:bodyPr>
                <a:lstStyle/>
                <a:p>
                  <a:pPr marL="61411" marR="61411" algn="l" defTabSz="457200">
                    <a:defRPr sz="2200"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  <p:sp>
              <p:nvSpPr>
                <p:cNvPr id="918" name="∧"/>
                <p:cNvSpPr txBox="1"/>
                <p:nvPr/>
              </p:nvSpPr>
              <p:spPr>
                <a:xfrm>
                  <a:off x="5920" y="50799"/>
                  <a:ext cx="314974" cy="35560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none" lIns="38100" tIns="38100" rIns="38100" bIns="38100" numCol="1" anchor="ctr">
                  <a:spAutoFit/>
                </a:bodyPr>
                <a:lstStyle>
                  <a:lvl1pPr marL="57587" marR="57587">
                    <a:defRPr sz="2200">
                      <a:solidFill>
                        <a:srgbClr val="000000"/>
                      </a:solidFill>
                      <a:latin typeface="Times"/>
                      <a:ea typeface="Times"/>
                      <a:cs typeface="Times"/>
                      <a:sym typeface="Times"/>
                    </a:defRPr>
                  </a:lvl1pPr>
                </a:lstStyle>
                <a:p>
                  <a:r>
                    <a:t>∧</a:t>
                  </a:r>
                </a:p>
              </p:txBody>
            </p:sp>
          </p:grpSp>
          <p:grpSp>
            <p:nvGrpSpPr>
              <p:cNvPr id="922" name="Group"/>
              <p:cNvGrpSpPr/>
              <p:nvPr/>
            </p:nvGrpSpPr>
            <p:grpSpPr>
              <a:xfrm>
                <a:off x="2352762" y="963224"/>
                <a:ext cx="352214" cy="431801"/>
                <a:chOff x="0" y="6349"/>
                <a:chExt cx="352213" cy="431800"/>
              </a:xfrm>
            </p:grpSpPr>
            <p:sp>
              <p:nvSpPr>
                <p:cNvPr id="920" name="Oval"/>
                <p:cNvSpPr/>
                <p:nvPr/>
              </p:nvSpPr>
              <p:spPr>
                <a:xfrm>
                  <a:off x="0" y="61947"/>
                  <a:ext cx="352214" cy="347699"/>
                </a:xfrm>
                <a:prstGeom prst="ellipse">
                  <a:avLst/>
                </a:prstGeom>
                <a:solidFill>
                  <a:srgbClr val="CBCBCB"/>
                </a:solidFill>
                <a:ln w="127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139700" tIns="139700" rIns="139700" bIns="139700" numCol="1" anchor="ctr">
                  <a:noAutofit/>
                </a:bodyPr>
                <a:lstStyle/>
                <a:p>
                  <a:pPr marL="61411" marR="61411" algn="l" defTabSz="457200">
                    <a:defRPr sz="2200"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  <p:sp>
              <p:nvSpPr>
                <p:cNvPr id="921" name="¬"/>
                <p:cNvSpPr txBox="1"/>
                <p:nvPr/>
              </p:nvSpPr>
              <p:spPr>
                <a:xfrm>
                  <a:off x="11377" y="6349"/>
                  <a:ext cx="304060" cy="43180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none" lIns="38100" tIns="38100" rIns="38100" bIns="38100" numCol="1" anchor="ctr">
                  <a:spAutoFit/>
                </a:bodyPr>
                <a:lstStyle>
                  <a:lvl1pPr marL="57587" marR="57587">
                    <a:defRPr sz="2200">
                      <a:solidFill>
                        <a:srgbClr val="000000"/>
                      </a:solidFill>
                      <a:latin typeface="Times"/>
                      <a:ea typeface="Times"/>
                      <a:cs typeface="Times"/>
                      <a:sym typeface="Times"/>
                    </a:defRPr>
                  </a:lvl1pPr>
                </a:lstStyle>
                <a:p>
                  <a:r>
                    <a:t>¬</a:t>
                  </a:r>
                </a:p>
              </p:txBody>
            </p:sp>
          </p:grpSp>
          <p:sp>
            <p:nvSpPr>
              <p:cNvPr id="938" name="Connection Line"/>
              <p:cNvSpPr/>
              <p:nvPr/>
            </p:nvSpPr>
            <p:spPr>
              <a:xfrm>
                <a:off x="1095646" y="355600"/>
                <a:ext cx="574504" cy="66142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0" y="21600"/>
                    </a:lnTo>
                  </a:path>
                </a:pathLst>
              </a:cu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/>
              <a:lstStyle/>
              <a:p>
                <a:endParaRPr/>
              </a:p>
            </p:txBody>
          </p:sp>
          <p:sp>
            <p:nvSpPr>
              <p:cNvPr id="939" name="Connection Line"/>
              <p:cNvSpPr/>
              <p:nvPr/>
            </p:nvSpPr>
            <p:spPr>
              <a:xfrm>
                <a:off x="1942670" y="355600"/>
                <a:ext cx="432518" cy="60762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/>
              <a:lstStyle/>
              <a:p>
                <a:endParaRPr/>
              </a:p>
            </p:txBody>
          </p:sp>
          <p:sp>
            <p:nvSpPr>
              <p:cNvPr id="925" name="Circle"/>
              <p:cNvSpPr/>
              <p:nvPr/>
            </p:nvSpPr>
            <p:spPr>
              <a:xfrm>
                <a:off x="2472423" y="1989666"/>
                <a:ext cx="97086" cy="97085"/>
              </a:xfrm>
              <a:prstGeom prst="ellipse">
                <a:avLst/>
              </a:prstGeom>
              <a:solidFill>
                <a:srgbClr val="CBCBC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39700" tIns="139700" rIns="139700" bIns="139700" numCol="1" anchor="ctr">
                <a:noAutofit/>
              </a:bodyPr>
              <a:lstStyle/>
              <a:p>
                <a:pPr marL="61411" marR="61411" algn="l" defTabSz="457200">
                  <a:defRPr sz="22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940" name="Connection Line"/>
              <p:cNvSpPr/>
              <p:nvPr/>
            </p:nvSpPr>
            <p:spPr>
              <a:xfrm>
                <a:off x="2521412" y="1395024"/>
                <a:ext cx="5471" cy="5946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0" y="21600"/>
                    </a:lnTo>
                  </a:path>
                </a:pathLst>
              </a:cu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/>
              <a:lstStyle/>
              <a:p>
                <a:endParaRPr/>
              </a:p>
            </p:txBody>
          </p:sp>
        </p:grpSp>
        <p:grpSp>
          <p:nvGrpSpPr>
            <p:cNvPr id="934" name="Group"/>
            <p:cNvGrpSpPr/>
            <p:nvPr/>
          </p:nvGrpSpPr>
          <p:grpSpPr>
            <a:xfrm>
              <a:off x="-1" y="0"/>
              <a:ext cx="3145217" cy="2614423"/>
              <a:chOff x="0" y="0"/>
              <a:chExt cx="3145215" cy="2614422"/>
            </a:xfrm>
          </p:grpSpPr>
          <p:sp>
            <p:nvSpPr>
              <p:cNvPr id="928" name="x0"/>
              <p:cNvSpPr txBox="1"/>
              <p:nvPr/>
            </p:nvSpPr>
            <p:spPr>
              <a:xfrm>
                <a:off x="1683173" y="0"/>
                <a:ext cx="268807" cy="33858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0" tIns="0" rIns="0" bIns="0" numCol="1" anchor="t">
                <a:spAutoFit/>
              </a:bodyPr>
              <a:lstStyle/>
              <a:p>
                <a:pPr marL="58702" marR="58702">
                  <a:buClr>
                    <a:srgbClr val="0048AA"/>
                  </a:buClr>
                  <a:defRPr sz="2000">
                    <a:latin typeface="Times"/>
                    <a:ea typeface="Times"/>
                    <a:cs typeface="Times"/>
                    <a:sym typeface="Times"/>
                  </a:defRPr>
                </a:pPr>
                <a:r>
                  <a:rPr i="1">
                    <a:solidFill>
                      <a:srgbClr val="0048AA"/>
                    </a:solidFill>
                    <a:uFill>
                      <a:solidFill>
                        <a:srgbClr val="0048AA"/>
                      </a:solidFill>
                    </a:uFill>
                  </a:rPr>
                  <a:t>x</a:t>
                </a:r>
                <a:r>
                  <a:rPr baseline="-19300">
                    <a:solidFill>
                      <a:srgbClr val="0048AA"/>
                    </a:solidFill>
                    <a:uFill>
                      <a:solidFill>
                        <a:srgbClr val="0048AA"/>
                      </a:solidFill>
                    </a:uFill>
                  </a:rPr>
                  <a:t>0</a:t>
                </a:r>
              </a:p>
            </p:txBody>
          </p:sp>
          <p:sp>
            <p:nvSpPr>
              <p:cNvPr id="929" name="x2"/>
              <p:cNvSpPr txBox="1"/>
              <p:nvPr/>
            </p:nvSpPr>
            <p:spPr>
              <a:xfrm>
                <a:off x="2876408" y="1422682"/>
                <a:ext cx="268808" cy="33858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0" tIns="0" rIns="0" bIns="0" numCol="1" anchor="t">
                <a:spAutoFit/>
              </a:bodyPr>
              <a:lstStyle/>
              <a:p>
                <a:pPr marL="58702" marR="58702">
                  <a:buClr>
                    <a:srgbClr val="0048AA"/>
                  </a:buClr>
                  <a:defRPr sz="2000">
                    <a:latin typeface="Times"/>
                    <a:ea typeface="Times"/>
                    <a:cs typeface="Times"/>
                    <a:sym typeface="Times"/>
                  </a:defRPr>
                </a:pPr>
                <a:r>
                  <a:rPr i="1">
                    <a:solidFill>
                      <a:srgbClr val="0048AA"/>
                    </a:solidFill>
                    <a:uFill>
                      <a:solidFill>
                        <a:srgbClr val="0048AA"/>
                      </a:solidFill>
                    </a:uFill>
                  </a:rPr>
                  <a:t>x</a:t>
                </a:r>
                <a:r>
                  <a:rPr baseline="-19300">
                    <a:solidFill>
                      <a:srgbClr val="0048AA"/>
                    </a:solidFill>
                    <a:uFill>
                      <a:solidFill>
                        <a:srgbClr val="0048AA"/>
                      </a:solidFill>
                    </a:uFill>
                  </a:rPr>
                  <a:t>2</a:t>
                </a:r>
              </a:p>
            </p:txBody>
          </p:sp>
          <p:sp>
            <p:nvSpPr>
              <p:cNvPr id="930" name="x1"/>
              <p:cNvSpPr txBox="1"/>
              <p:nvPr/>
            </p:nvSpPr>
            <p:spPr>
              <a:xfrm>
                <a:off x="350802" y="1423529"/>
                <a:ext cx="268807" cy="33858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0" tIns="0" rIns="0" bIns="0" numCol="1" anchor="t">
                <a:spAutoFit/>
              </a:bodyPr>
              <a:lstStyle/>
              <a:p>
                <a:pPr marL="58702" marR="58702">
                  <a:buClr>
                    <a:srgbClr val="0048AA"/>
                  </a:buClr>
                  <a:defRPr sz="2000">
                    <a:latin typeface="Times"/>
                    <a:ea typeface="Times"/>
                    <a:cs typeface="Times"/>
                    <a:sym typeface="Times"/>
                  </a:defRPr>
                </a:pPr>
                <a:r>
                  <a:rPr i="1">
                    <a:solidFill>
                      <a:srgbClr val="0048AA"/>
                    </a:solidFill>
                    <a:uFill>
                      <a:solidFill>
                        <a:srgbClr val="0048AA"/>
                      </a:solidFill>
                    </a:uFill>
                  </a:rPr>
                  <a:t>x</a:t>
                </a:r>
                <a:r>
                  <a:rPr baseline="-19300">
                    <a:solidFill>
                      <a:srgbClr val="0048AA"/>
                    </a:solidFill>
                    <a:uFill>
                      <a:solidFill>
                        <a:srgbClr val="0048AA"/>
                      </a:solidFill>
                    </a:uFill>
                  </a:rPr>
                  <a:t>1</a:t>
                </a:r>
              </a:p>
            </p:txBody>
          </p:sp>
          <p:sp>
            <p:nvSpPr>
              <p:cNvPr id="931" name="x3"/>
              <p:cNvSpPr txBox="1"/>
              <p:nvPr/>
            </p:nvSpPr>
            <p:spPr>
              <a:xfrm>
                <a:off x="2730499" y="2275275"/>
                <a:ext cx="268808" cy="33858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0" tIns="0" rIns="0" bIns="0" numCol="1" anchor="t">
                <a:spAutoFit/>
              </a:bodyPr>
              <a:lstStyle/>
              <a:p>
                <a:pPr marL="58702" marR="58702">
                  <a:buClr>
                    <a:srgbClr val="0048AA"/>
                  </a:buClr>
                  <a:defRPr sz="2000">
                    <a:latin typeface="Times"/>
                    <a:ea typeface="Times"/>
                    <a:cs typeface="Times"/>
                    <a:sym typeface="Times"/>
                  </a:defRPr>
                </a:pPr>
                <a:r>
                  <a:rPr i="1">
                    <a:solidFill>
                      <a:srgbClr val="0048AA"/>
                    </a:solidFill>
                    <a:uFill>
                      <a:solidFill>
                        <a:srgbClr val="0048AA"/>
                      </a:solidFill>
                    </a:uFill>
                  </a:rPr>
                  <a:t>x</a:t>
                </a:r>
                <a:r>
                  <a:rPr baseline="-19300">
                    <a:solidFill>
                      <a:srgbClr val="0048AA"/>
                    </a:solidFill>
                    <a:uFill>
                      <a:solidFill>
                        <a:srgbClr val="0048AA"/>
                      </a:solidFill>
                    </a:uFill>
                  </a:rPr>
                  <a:t>3</a:t>
                </a:r>
              </a:p>
            </p:txBody>
          </p:sp>
          <p:sp>
            <p:nvSpPr>
              <p:cNvPr id="932" name="x4"/>
              <p:cNvSpPr txBox="1"/>
              <p:nvPr/>
            </p:nvSpPr>
            <p:spPr>
              <a:xfrm>
                <a:off x="1469813" y="2274429"/>
                <a:ext cx="268807" cy="33858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0" tIns="0" rIns="0" bIns="0" numCol="1" anchor="t">
                <a:spAutoFit/>
              </a:bodyPr>
              <a:lstStyle/>
              <a:p>
                <a:pPr marL="58702" marR="58702">
                  <a:buClr>
                    <a:srgbClr val="0048AA"/>
                  </a:buClr>
                  <a:defRPr sz="2000">
                    <a:latin typeface="Times"/>
                    <a:ea typeface="Times"/>
                    <a:cs typeface="Times"/>
                    <a:sym typeface="Times"/>
                  </a:defRPr>
                </a:pPr>
                <a:r>
                  <a:rPr i="1">
                    <a:solidFill>
                      <a:srgbClr val="0048AA"/>
                    </a:solidFill>
                    <a:uFill>
                      <a:solidFill>
                        <a:srgbClr val="0048AA"/>
                      </a:solidFill>
                    </a:uFill>
                  </a:rPr>
                  <a:t>x</a:t>
                </a:r>
                <a:r>
                  <a:rPr baseline="-19300">
                    <a:solidFill>
                      <a:srgbClr val="0048AA"/>
                    </a:solidFill>
                    <a:uFill>
                      <a:solidFill>
                        <a:srgbClr val="0048AA"/>
                      </a:solidFill>
                    </a:uFill>
                  </a:rPr>
                  <a:t>4</a:t>
                </a:r>
              </a:p>
            </p:txBody>
          </p:sp>
          <p:sp>
            <p:nvSpPr>
              <p:cNvPr id="933" name="x5"/>
              <p:cNvSpPr txBox="1"/>
              <p:nvPr/>
            </p:nvSpPr>
            <p:spPr>
              <a:xfrm>
                <a:off x="-1" y="2275840"/>
                <a:ext cx="268808" cy="33858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0" tIns="0" rIns="0" bIns="0" numCol="1" anchor="t">
                <a:spAutoFit/>
              </a:bodyPr>
              <a:lstStyle/>
              <a:p>
                <a:pPr marL="58702" marR="58702">
                  <a:buClr>
                    <a:srgbClr val="0048AA"/>
                  </a:buClr>
                  <a:defRPr sz="2000">
                    <a:latin typeface="Times"/>
                    <a:ea typeface="Times"/>
                    <a:cs typeface="Times"/>
                    <a:sym typeface="Times"/>
                  </a:defRPr>
                </a:pPr>
                <a:r>
                  <a:rPr i="1">
                    <a:solidFill>
                      <a:srgbClr val="0048AA"/>
                    </a:solidFill>
                    <a:uFill>
                      <a:solidFill>
                        <a:srgbClr val="0048AA"/>
                      </a:solidFill>
                    </a:uFill>
                  </a:rPr>
                  <a:t>x</a:t>
                </a:r>
                <a:r>
                  <a:rPr baseline="-19300">
                    <a:solidFill>
                      <a:srgbClr val="0048AA"/>
                    </a:solidFill>
                    <a:uFill>
                      <a:solidFill>
                        <a:srgbClr val="0048AA"/>
                      </a:solidFill>
                    </a:uFill>
                  </a:rPr>
                  <a:t>5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44520467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0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9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90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90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90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4" grpId="0" build="p" bldLvl="5" animBg="1" advAuto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Body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943" name="Line"/>
          <p:cNvSpPr/>
          <p:nvPr/>
        </p:nvSpPr>
        <p:spPr>
          <a:xfrm flipV="1">
            <a:off x="825500" y="990572"/>
            <a:ext cx="11366500" cy="28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944" name="Sat poly-time reduces to all of…"/>
          <p:cNvSpPr txBox="1"/>
          <p:nvPr/>
        </p:nvSpPr>
        <p:spPr>
          <a:xfrm>
            <a:off x="6007468" y="8123766"/>
            <a:ext cx="6451601" cy="1095504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03200" tIns="203200" rIns="203200" bIns="203200">
            <a:spAutoFit/>
          </a:bodyPr>
          <a:lstStyle/>
          <a:p>
            <a:pPr>
              <a:lnSpc>
                <a:spcPts val="2800"/>
              </a:lnSpc>
              <a:defRPr sz="20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r>
              <a:rPr cap="small"/>
              <a:t>Sat</a:t>
            </a:r>
            <a:r>
              <a:t> poly-time reduces to all of</a:t>
            </a:r>
          </a:p>
          <a:p>
            <a:pPr>
              <a:lnSpc>
                <a:spcPts val="2800"/>
              </a:lnSpc>
              <a:defRPr sz="20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r>
              <a:t>these problems (and many, many more)</a:t>
            </a:r>
          </a:p>
        </p:txBody>
      </p:sp>
      <p:sp>
        <p:nvSpPr>
          <p:cNvPr id="945" name="Implications of Karp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Implications of Karp</a:t>
            </a:r>
          </a:p>
        </p:txBody>
      </p:sp>
      <p:sp>
        <p:nvSpPr>
          <p:cNvPr id="94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74</a:t>
            </a:fld>
            <a:endParaRPr/>
          </a:p>
        </p:txBody>
      </p:sp>
      <p:cxnSp>
        <p:nvCxnSpPr>
          <p:cNvPr id="947" name="Connection Line"/>
          <p:cNvCxnSpPr>
            <a:cxnSpLocks/>
            <a:stCxn id="966" idx="2"/>
            <a:endCxn id="948" idx="0"/>
          </p:cNvCxnSpPr>
          <p:nvPr/>
        </p:nvCxnSpPr>
        <p:spPr>
          <a:xfrm>
            <a:off x="6624244" y="2389759"/>
            <a:ext cx="14469" cy="1019019"/>
          </a:xfrm>
          <a:prstGeom prst="straightConnector1">
            <a:avLst/>
          </a:prstGeom>
          <a:ln w="76200">
            <a:solidFill>
              <a:srgbClr val="0048AA"/>
            </a:solidFill>
            <a:miter lim="400000"/>
            <a:tailEnd type="stealth"/>
          </a:ln>
        </p:spPr>
      </p:cxnSp>
      <p:sp>
        <p:nvSpPr>
          <p:cNvPr id="948" name="3-Sat"/>
          <p:cNvSpPr txBox="1"/>
          <p:nvPr/>
        </p:nvSpPr>
        <p:spPr>
          <a:xfrm>
            <a:off x="6116051" y="3408778"/>
            <a:ext cx="1045324" cy="550419"/>
          </a:xfrm>
          <a:prstGeom prst="rect">
            <a:avLst/>
          </a:prstGeom>
          <a:solidFill>
            <a:srgbClr val="BABABA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52400" tIns="152400" rIns="152400" bIns="152400" anchor="ctr">
            <a:spAutoFit/>
          </a:bodyPr>
          <a:lstStyle>
            <a:lvl1pPr marL="78751" marR="78751">
              <a:lnSpc>
                <a:spcPct val="100000"/>
              </a:lnSpc>
              <a:defRPr sz="2000" cap="small">
                <a:solidFill>
                  <a:srgbClr val="000000"/>
                </a:solidFill>
              </a:defRPr>
            </a:lvl1pPr>
          </a:lstStyle>
          <a:p>
            <a:r>
              <a:t>3-Sat</a:t>
            </a:r>
          </a:p>
        </p:txBody>
      </p:sp>
      <p:sp>
        <p:nvSpPr>
          <p:cNvPr id="949" name="Dir-Ham-Cycle"/>
          <p:cNvSpPr txBox="1"/>
          <p:nvPr/>
        </p:nvSpPr>
        <p:spPr>
          <a:xfrm>
            <a:off x="4023631" y="5331841"/>
            <a:ext cx="2102015" cy="550418"/>
          </a:xfrm>
          <a:prstGeom prst="rect">
            <a:avLst/>
          </a:prstGeom>
          <a:solidFill>
            <a:srgbClr val="CBCBCB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52400" tIns="152400" rIns="152400" bIns="152400" anchor="ctr">
            <a:spAutoFit/>
          </a:bodyPr>
          <a:lstStyle>
            <a:lvl1pPr marL="78751" marR="78751">
              <a:lnSpc>
                <a:spcPct val="100000"/>
              </a:lnSpc>
              <a:defRPr sz="2000" cap="small">
                <a:solidFill>
                  <a:srgbClr val="000000"/>
                </a:solidFill>
              </a:defRPr>
            </a:lvl1pPr>
          </a:lstStyle>
          <a:p>
            <a:r>
              <a:t>Dir-Ham-Cycle</a:t>
            </a:r>
          </a:p>
        </p:txBody>
      </p:sp>
      <p:cxnSp>
        <p:nvCxnSpPr>
          <p:cNvPr id="950" name="Connection Line"/>
          <p:cNvCxnSpPr>
            <a:cxnSpLocks/>
            <a:stCxn id="948" idx="2"/>
            <a:endCxn id="949" idx="0"/>
          </p:cNvCxnSpPr>
          <p:nvPr/>
        </p:nvCxnSpPr>
        <p:spPr>
          <a:xfrm flipH="1">
            <a:off x="5074639" y="3959197"/>
            <a:ext cx="1564074" cy="1372644"/>
          </a:xfrm>
          <a:prstGeom prst="straightConnector1">
            <a:avLst/>
          </a:prstGeom>
          <a:ln w="76200">
            <a:solidFill>
              <a:srgbClr val="0048AA"/>
            </a:solidFill>
            <a:miter lim="400000"/>
            <a:tailEnd type="stealth"/>
          </a:ln>
        </p:spPr>
      </p:cxnSp>
      <p:sp>
        <p:nvSpPr>
          <p:cNvPr id="951" name="Independent-Set"/>
          <p:cNvSpPr txBox="1"/>
          <p:nvPr/>
        </p:nvSpPr>
        <p:spPr>
          <a:xfrm>
            <a:off x="1000675" y="5331841"/>
            <a:ext cx="2255126" cy="550418"/>
          </a:xfrm>
          <a:prstGeom prst="rect">
            <a:avLst/>
          </a:prstGeom>
          <a:solidFill>
            <a:srgbClr val="CBCBCB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52400" tIns="152400" rIns="152400" bIns="152400" anchor="ctr">
            <a:spAutoFit/>
          </a:bodyPr>
          <a:lstStyle>
            <a:lvl1pPr marL="78751" marR="78751">
              <a:lnSpc>
                <a:spcPct val="100000"/>
              </a:lnSpc>
              <a:defRPr sz="2000" cap="small">
                <a:solidFill>
                  <a:srgbClr val="000000"/>
                </a:solidFill>
              </a:defRPr>
            </a:lvl1pPr>
          </a:lstStyle>
          <a:p>
            <a:r>
              <a:t>Independent-Set</a:t>
            </a:r>
          </a:p>
        </p:txBody>
      </p:sp>
      <p:cxnSp>
        <p:nvCxnSpPr>
          <p:cNvPr id="952" name="Connection Line"/>
          <p:cNvCxnSpPr>
            <a:cxnSpLocks/>
            <a:stCxn id="948" idx="2"/>
            <a:endCxn id="951" idx="0"/>
          </p:cNvCxnSpPr>
          <p:nvPr/>
        </p:nvCxnSpPr>
        <p:spPr>
          <a:xfrm flipH="1">
            <a:off x="2128238" y="3959197"/>
            <a:ext cx="4510475" cy="1372644"/>
          </a:xfrm>
          <a:prstGeom prst="straightConnector1">
            <a:avLst/>
          </a:prstGeom>
          <a:ln w="76200">
            <a:solidFill>
              <a:srgbClr val="0048AA"/>
            </a:solidFill>
            <a:miter lim="400000"/>
            <a:tailEnd type="stealth"/>
          </a:ln>
        </p:spPr>
      </p:cxnSp>
      <p:sp>
        <p:nvSpPr>
          <p:cNvPr id="953" name="Vertex-Cover"/>
          <p:cNvSpPr txBox="1"/>
          <p:nvPr/>
        </p:nvSpPr>
        <p:spPr>
          <a:xfrm>
            <a:off x="1156352" y="6899867"/>
            <a:ext cx="1954949" cy="550419"/>
          </a:xfrm>
          <a:prstGeom prst="rect">
            <a:avLst/>
          </a:prstGeom>
          <a:solidFill>
            <a:srgbClr val="CBCBCB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52400" tIns="152400" rIns="152400" bIns="152400" anchor="ctr">
            <a:spAutoFit/>
          </a:bodyPr>
          <a:lstStyle>
            <a:lvl1pPr marL="78751" marR="78751">
              <a:lnSpc>
                <a:spcPct val="100000"/>
              </a:lnSpc>
              <a:defRPr sz="2000" cap="small">
                <a:solidFill>
                  <a:srgbClr val="000000"/>
                </a:solidFill>
              </a:defRPr>
            </a:lvl1pPr>
          </a:lstStyle>
          <a:p>
            <a:r>
              <a:t>Vertex-Cover</a:t>
            </a:r>
          </a:p>
        </p:txBody>
      </p:sp>
      <p:cxnSp>
        <p:nvCxnSpPr>
          <p:cNvPr id="954" name="Connection Line"/>
          <p:cNvCxnSpPr>
            <a:cxnSpLocks/>
            <a:stCxn id="951" idx="2"/>
            <a:endCxn id="953" idx="0"/>
          </p:cNvCxnSpPr>
          <p:nvPr/>
        </p:nvCxnSpPr>
        <p:spPr>
          <a:xfrm>
            <a:off x="2128238" y="5882259"/>
            <a:ext cx="5589" cy="1017608"/>
          </a:xfrm>
          <a:prstGeom prst="straightConnector1">
            <a:avLst/>
          </a:prstGeom>
          <a:ln w="76200">
            <a:solidFill>
              <a:srgbClr val="0048AA"/>
            </a:solidFill>
            <a:miter lim="400000"/>
            <a:tailEnd type="stealth"/>
          </a:ln>
        </p:spPr>
      </p:cxnSp>
      <p:sp>
        <p:nvSpPr>
          <p:cNvPr id="955" name="3-Sat poly-time reduces to Independent-Set"/>
          <p:cNvSpPr txBox="1"/>
          <p:nvPr/>
        </p:nvSpPr>
        <p:spPr>
          <a:xfrm rot="20550815">
            <a:off x="3097651" y="3853390"/>
            <a:ext cx="2500383" cy="6058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marL="58702" marR="58702"/>
            <a:r>
              <a:rPr cap="small" dirty="0"/>
              <a:t>3-Sat</a:t>
            </a:r>
            <a:r>
              <a:rPr dirty="0"/>
              <a:t> poly-time reduces</a:t>
            </a:r>
            <a:br>
              <a:rPr dirty="0"/>
            </a:br>
            <a:r>
              <a:rPr dirty="0"/>
              <a:t>to </a:t>
            </a:r>
            <a:r>
              <a:rPr cap="small" dirty="0"/>
              <a:t>Independent-Set</a:t>
            </a:r>
          </a:p>
        </p:txBody>
      </p:sp>
      <p:sp>
        <p:nvSpPr>
          <p:cNvPr id="956" name="3-Color"/>
          <p:cNvSpPr txBox="1"/>
          <p:nvPr/>
        </p:nvSpPr>
        <p:spPr>
          <a:xfrm>
            <a:off x="6979277" y="5348774"/>
            <a:ext cx="1676401" cy="550419"/>
          </a:xfrm>
          <a:prstGeom prst="rect">
            <a:avLst/>
          </a:prstGeom>
          <a:solidFill>
            <a:srgbClr val="CBCBCB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52400" tIns="152400" rIns="152400" bIns="152400" anchor="ctr">
            <a:spAutoFit/>
          </a:bodyPr>
          <a:lstStyle>
            <a:lvl1pPr marL="78751" marR="78751">
              <a:lnSpc>
                <a:spcPct val="100000"/>
              </a:lnSpc>
              <a:defRPr sz="2000" cap="small">
                <a:solidFill>
                  <a:srgbClr val="000000"/>
                </a:solidFill>
              </a:defRPr>
            </a:lvl1pPr>
          </a:lstStyle>
          <a:p>
            <a:r>
              <a:t>3-Color</a:t>
            </a:r>
          </a:p>
        </p:txBody>
      </p:sp>
      <p:cxnSp>
        <p:nvCxnSpPr>
          <p:cNvPr id="957" name="Connection Line"/>
          <p:cNvCxnSpPr>
            <a:cxnSpLocks/>
            <a:endCxn id="956" idx="0"/>
          </p:cNvCxnSpPr>
          <p:nvPr/>
        </p:nvCxnSpPr>
        <p:spPr>
          <a:xfrm>
            <a:off x="6638713" y="3959197"/>
            <a:ext cx="1178765" cy="1389577"/>
          </a:xfrm>
          <a:prstGeom prst="straightConnector1">
            <a:avLst/>
          </a:prstGeom>
          <a:ln w="76200">
            <a:solidFill>
              <a:srgbClr val="0048AA"/>
            </a:solidFill>
            <a:miter lim="400000"/>
            <a:tailEnd type="stealth"/>
          </a:ln>
        </p:spPr>
      </p:cxnSp>
      <p:sp>
        <p:nvSpPr>
          <p:cNvPr id="958" name="Ham-Cycle"/>
          <p:cNvSpPr txBox="1"/>
          <p:nvPr/>
        </p:nvSpPr>
        <p:spPr>
          <a:xfrm>
            <a:off x="4247866" y="6924703"/>
            <a:ext cx="1642072" cy="550419"/>
          </a:xfrm>
          <a:prstGeom prst="rect">
            <a:avLst/>
          </a:prstGeom>
          <a:solidFill>
            <a:srgbClr val="CBCBCB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52400" tIns="152400" rIns="152400" bIns="152400" anchor="ctr">
            <a:spAutoFit/>
          </a:bodyPr>
          <a:lstStyle>
            <a:lvl1pPr marL="78751" marR="78751">
              <a:lnSpc>
                <a:spcPct val="100000"/>
              </a:lnSpc>
              <a:defRPr sz="2000" cap="small">
                <a:solidFill>
                  <a:srgbClr val="000000"/>
                </a:solidFill>
              </a:defRPr>
            </a:lvl1pPr>
          </a:lstStyle>
          <a:p>
            <a:r>
              <a:t>Ham-Cycle</a:t>
            </a:r>
          </a:p>
        </p:txBody>
      </p:sp>
      <p:cxnSp>
        <p:nvCxnSpPr>
          <p:cNvPr id="959" name="Connection Line"/>
          <p:cNvCxnSpPr>
            <a:cxnSpLocks/>
            <a:endCxn id="958" idx="0"/>
          </p:cNvCxnSpPr>
          <p:nvPr/>
        </p:nvCxnSpPr>
        <p:spPr>
          <a:xfrm flipH="1">
            <a:off x="5068902" y="5908224"/>
            <a:ext cx="5737" cy="1016479"/>
          </a:xfrm>
          <a:prstGeom prst="straightConnector1">
            <a:avLst/>
          </a:prstGeom>
          <a:ln w="76200">
            <a:solidFill>
              <a:srgbClr val="0048AA"/>
            </a:solidFill>
            <a:miter lim="400000"/>
            <a:tailEnd type="stealth"/>
          </a:ln>
        </p:spPr>
      </p:cxnSp>
      <p:sp>
        <p:nvSpPr>
          <p:cNvPr id="960" name="Subset-Sum"/>
          <p:cNvSpPr txBox="1"/>
          <p:nvPr/>
        </p:nvSpPr>
        <p:spPr>
          <a:xfrm>
            <a:off x="9969436" y="5357805"/>
            <a:ext cx="1816101" cy="550419"/>
          </a:xfrm>
          <a:prstGeom prst="rect">
            <a:avLst/>
          </a:prstGeom>
          <a:solidFill>
            <a:srgbClr val="CBCBCB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52400" tIns="152400" rIns="152400" bIns="152400" anchor="ctr">
            <a:spAutoFit/>
          </a:bodyPr>
          <a:lstStyle>
            <a:lvl1pPr marL="78751" marR="78751">
              <a:lnSpc>
                <a:spcPct val="100000"/>
              </a:lnSpc>
              <a:defRPr sz="2000" cap="small">
                <a:solidFill>
                  <a:srgbClr val="000000"/>
                </a:solidFill>
              </a:defRPr>
            </a:lvl1pPr>
          </a:lstStyle>
          <a:p>
            <a:r>
              <a:t>Subset-Sum</a:t>
            </a:r>
          </a:p>
        </p:txBody>
      </p:sp>
      <p:cxnSp>
        <p:nvCxnSpPr>
          <p:cNvPr id="961" name="Connection Line"/>
          <p:cNvCxnSpPr>
            <a:cxnSpLocks/>
            <a:endCxn id="960" idx="0"/>
          </p:cNvCxnSpPr>
          <p:nvPr/>
        </p:nvCxnSpPr>
        <p:spPr>
          <a:xfrm>
            <a:off x="6638713" y="3959197"/>
            <a:ext cx="4238774" cy="1398608"/>
          </a:xfrm>
          <a:prstGeom prst="straightConnector1">
            <a:avLst/>
          </a:prstGeom>
          <a:ln w="76200">
            <a:solidFill>
              <a:srgbClr val="0048AA"/>
            </a:solidFill>
            <a:miter lim="400000"/>
            <a:tailEnd type="stealth"/>
          </a:ln>
        </p:spPr>
      </p:cxnSp>
      <p:sp>
        <p:nvSpPr>
          <p:cNvPr id="962" name="Knapsack"/>
          <p:cNvSpPr txBox="1"/>
          <p:nvPr/>
        </p:nvSpPr>
        <p:spPr>
          <a:xfrm>
            <a:off x="10133336" y="6915672"/>
            <a:ext cx="1488300" cy="550419"/>
          </a:xfrm>
          <a:prstGeom prst="rect">
            <a:avLst/>
          </a:prstGeom>
          <a:solidFill>
            <a:srgbClr val="CBCBCB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52400" tIns="152400" rIns="152400" bIns="152400" anchor="ctr">
            <a:spAutoFit/>
          </a:bodyPr>
          <a:lstStyle>
            <a:lvl1pPr marL="78751" marR="78751">
              <a:lnSpc>
                <a:spcPct val="100000"/>
              </a:lnSpc>
              <a:defRPr sz="2000" cap="small">
                <a:solidFill>
                  <a:srgbClr val="000000"/>
                </a:solidFill>
              </a:defRPr>
            </a:lvl1pPr>
          </a:lstStyle>
          <a:p>
            <a:r>
              <a:t>Knapsack</a:t>
            </a:r>
          </a:p>
        </p:txBody>
      </p:sp>
      <p:cxnSp>
        <p:nvCxnSpPr>
          <p:cNvPr id="963" name="Connection Line"/>
          <p:cNvCxnSpPr>
            <a:cxnSpLocks/>
            <a:stCxn id="960" idx="2"/>
            <a:endCxn id="962" idx="0"/>
          </p:cNvCxnSpPr>
          <p:nvPr/>
        </p:nvCxnSpPr>
        <p:spPr>
          <a:xfrm flipH="1">
            <a:off x="10877486" y="5908224"/>
            <a:ext cx="1" cy="1007448"/>
          </a:xfrm>
          <a:prstGeom prst="straightConnector1">
            <a:avLst/>
          </a:prstGeom>
          <a:ln w="76200">
            <a:solidFill>
              <a:srgbClr val="0048AA"/>
            </a:solidFill>
            <a:miter lim="400000"/>
            <a:tailEnd type="stealth"/>
          </a:ln>
        </p:spPr>
      </p:cxnSp>
      <p:sp>
        <p:nvSpPr>
          <p:cNvPr id="964" name="Set-Cover"/>
          <p:cNvSpPr txBox="1"/>
          <p:nvPr/>
        </p:nvSpPr>
        <p:spPr>
          <a:xfrm>
            <a:off x="1343552" y="8511921"/>
            <a:ext cx="1559776" cy="550419"/>
          </a:xfrm>
          <a:prstGeom prst="rect">
            <a:avLst/>
          </a:prstGeom>
          <a:solidFill>
            <a:srgbClr val="CBCBCB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52400" tIns="152400" rIns="152400" bIns="152400" anchor="ctr">
            <a:spAutoFit/>
          </a:bodyPr>
          <a:lstStyle>
            <a:lvl1pPr marL="78751" marR="78751">
              <a:lnSpc>
                <a:spcPct val="100000"/>
              </a:lnSpc>
              <a:defRPr sz="2000" cap="small">
                <a:solidFill>
                  <a:srgbClr val="000000"/>
                </a:solidFill>
              </a:defRPr>
            </a:lvl1pPr>
          </a:lstStyle>
          <a:p>
            <a:r>
              <a:t>Set-Cover</a:t>
            </a:r>
          </a:p>
        </p:txBody>
      </p:sp>
      <p:cxnSp>
        <p:nvCxnSpPr>
          <p:cNvPr id="965" name="Connection Line"/>
          <p:cNvCxnSpPr>
            <a:cxnSpLocks/>
            <a:stCxn id="953" idx="2"/>
            <a:endCxn id="964" idx="0"/>
          </p:cNvCxnSpPr>
          <p:nvPr/>
        </p:nvCxnSpPr>
        <p:spPr>
          <a:xfrm flipH="1">
            <a:off x="2123440" y="7450286"/>
            <a:ext cx="10387" cy="1061635"/>
          </a:xfrm>
          <a:prstGeom prst="straightConnector1">
            <a:avLst/>
          </a:prstGeom>
          <a:ln w="76200">
            <a:solidFill>
              <a:srgbClr val="0048AA"/>
            </a:solidFill>
            <a:miter lim="400000"/>
            <a:tailEnd type="stealth"/>
          </a:ln>
        </p:spPr>
      </p:cxnSp>
      <p:sp>
        <p:nvSpPr>
          <p:cNvPr id="966" name="Sat"/>
          <p:cNvSpPr txBox="1"/>
          <p:nvPr/>
        </p:nvSpPr>
        <p:spPr>
          <a:xfrm>
            <a:off x="5633643" y="1839341"/>
            <a:ext cx="1981201" cy="550418"/>
          </a:xfrm>
          <a:prstGeom prst="rect">
            <a:avLst/>
          </a:prstGeom>
          <a:solidFill>
            <a:srgbClr val="8D3124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52400" tIns="152400" rIns="152400" bIns="152400" anchor="ctr">
            <a:spAutoFit/>
          </a:bodyPr>
          <a:lstStyle>
            <a:lvl1pPr marL="78751" marR="78751">
              <a:lnSpc>
                <a:spcPct val="100000"/>
              </a:lnSpc>
              <a:defRPr sz="2000" cap="small">
                <a:solidFill>
                  <a:srgbClr val="FFFFFF"/>
                </a:solidFill>
              </a:defRPr>
            </a:lvl1pPr>
          </a:lstStyle>
          <a:p>
            <a:r>
              <a:t>Sat</a:t>
            </a:r>
          </a:p>
        </p:txBody>
      </p:sp>
      <p:pic>
        <p:nvPicPr>
          <p:cNvPr id="967" name="karp.png" descr="karp.png"/>
          <p:cNvPicPr>
            <a:picLocks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1071577" y="1516944"/>
            <a:ext cx="1117601" cy="17145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630" y="0"/>
                </a:moveTo>
                <a:cubicBezTo>
                  <a:pt x="4011" y="0"/>
                  <a:pt x="3189" y="1"/>
                  <a:pt x="2324" y="180"/>
                </a:cubicBezTo>
                <a:cubicBezTo>
                  <a:pt x="1372" y="406"/>
                  <a:pt x="623" y="894"/>
                  <a:pt x="276" y="1515"/>
                </a:cubicBezTo>
                <a:cubicBezTo>
                  <a:pt x="0" y="2082"/>
                  <a:pt x="0" y="2618"/>
                  <a:pt x="0" y="3670"/>
                </a:cubicBezTo>
                <a:lnTo>
                  <a:pt x="0" y="17915"/>
                </a:lnTo>
                <a:cubicBezTo>
                  <a:pt x="0" y="18983"/>
                  <a:pt x="0" y="19518"/>
                  <a:pt x="276" y="20085"/>
                </a:cubicBezTo>
                <a:cubicBezTo>
                  <a:pt x="623" y="20706"/>
                  <a:pt x="1372" y="21194"/>
                  <a:pt x="2324" y="21420"/>
                </a:cubicBezTo>
                <a:cubicBezTo>
                  <a:pt x="3194" y="21600"/>
                  <a:pt x="4017" y="21600"/>
                  <a:pt x="5630" y="21600"/>
                </a:cubicBezTo>
                <a:lnTo>
                  <a:pt x="15947" y="21600"/>
                </a:lnTo>
                <a:cubicBezTo>
                  <a:pt x="17586" y="21600"/>
                  <a:pt x="18406" y="21600"/>
                  <a:pt x="19276" y="21420"/>
                </a:cubicBezTo>
                <a:cubicBezTo>
                  <a:pt x="20228" y="21194"/>
                  <a:pt x="20977" y="20706"/>
                  <a:pt x="21324" y="20085"/>
                </a:cubicBezTo>
                <a:cubicBezTo>
                  <a:pt x="21600" y="19518"/>
                  <a:pt x="21600" y="18982"/>
                  <a:pt x="21600" y="17930"/>
                </a:cubicBezTo>
                <a:lnTo>
                  <a:pt x="21600" y="3685"/>
                </a:lnTo>
                <a:cubicBezTo>
                  <a:pt x="21600" y="2617"/>
                  <a:pt x="21600" y="2082"/>
                  <a:pt x="21324" y="1515"/>
                </a:cubicBezTo>
                <a:cubicBezTo>
                  <a:pt x="20977" y="894"/>
                  <a:pt x="20228" y="406"/>
                  <a:pt x="19276" y="180"/>
                </a:cubicBezTo>
                <a:cubicBezTo>
                  <a:pt x="18406" y="0"/>
                  <a:pt x="17583" y="0"/>
                  <a:pt x="15970" y="0"/>
                </a:cubicBezTo>
                <a:lnTo>
                  <a:pt x="5630" y="0"/>
                </a:lnTo>
                <a:close/>
              </a:path>
            </a:pathLst>
          </a:cu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882880965"/>
      </p:ext>
    </p:extLst>
  </p:cSld>
  <p:clrMapOvr>
    <a:masterClrMapping/>
  </p:clrMapOvr>
  <p:transition spd="med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Body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70" name="Line"/>
          <p:cNvSpPr/>
          <p:nvPr/>
        </p:nvSpPr>
        <p:spPr>
          <a:xfrm flipV="1">
            <a:off x="825500" y="990572"/>
            <a:ext cx="11366500" cy="28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971" name="Implications of Cook–Levi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Implications of Cook–Levin</a:t>
            </a:r>
          </a:p>
        </p:txBody>
      </p:sp>
      <p:sp>
        <p:nvSpPr>
          <p:cNvPr id="97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75</a:t>
            </a:fld>
            <a:endParaRPr/>
          </a:p>
        </p:txBody>
      </p:sp>
      <p:sp>
        <p:nvSpPr>
          <p:cNvPr id="973" name="3-Sat"/>
          <p:cNvSpPr txBox="1"/>
          <p:nvPr/>
        </p:nvSpPr>
        <p:spPr>
          <a:xfrm>
            <a:off x="6116051" y="3408778"/>
            <a:ext cx="1045324" cy="550419"/>
          </a:xfrm>
          <a:prstGeom prst="rect">
            <a:avLst/>
          </a:prstGeom>
          <a:solidFill>
            <a:srgbClr val="BABABA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52400" tIns="152400" rIns="152400" bIns="152400" anchor="ctr">
            <a:spAutoFit/>
          </a:bodyPr>
          <a:lstStyle>
            <a:lvl1pPr marL="78751" marR="78751">
              <a:lnSpc>
                <a:spcPct val="100000"/>
              </a:lnSpc>
              <a:defRPr sz="2000" cap="small">
                <a:solidFill>
                  <a:srgbClr val="000000"/>
                </a:solidFill>
              </a:defRPr>
            </a:lvl1pPr>
          </a:lstStyle>
          <a:p>
            <a:r>
              <a:t>3-Sat</a:t>
            </a:r>
          </a:p>
        </p:txBody>
      </p:sp>
      <p:cxnSp>
        <p:nvCxnSpPr>
          <p:cNvPr id="974" name="Connection Line"/>
          <p:cNvCxnSpPr>
            <a:cxnSpLocks/>
            <a:stCxn id="989" idx="2"/>
            <a:endCxn id="975" idx="0"/>
          </p:cNvCxnSpPr>
          <p:nvPr/>
        </p:nvCxnSpPr>
        <p:spPr>
          <a:xfrm flipH="1">
            <a:off x="5074639" y="2389759"/>
            <a:ext cx="1549605" cy="2942082"/>
          </a:xfrm>
          <a:prstGeom prst="straightConnector1">
            <a:avLst/>
          </a:prstGeom>
          <a:ln w="76200">
            <a:solidFill>
              <a:srgbClr val="0048AA"/>
            </a:solidFill>
            <a:miter lim="400000"/>
            <a:headEnd type="stealth"/>
          </a:ln>
        </p:spPr>
      </p:cxnSp>
      <p:sp>
        <p:nvSpPr>
          <p:cNvPr id="975" name="Dir-Ham-Cycle"/>
          <p:cNvSpPr txBox="1"/>
          <p:nvPr/>
        </p:nvSpPr>
        <p:spPr>
          <a:xfrm>
            <a:off x="4023631" y="5331841"/>
            <a:ext cx="2102015" cy="550418"/>
          </a:xfrm>
          <a:prstGeom prst="rect">
            <a:avLst/>
          </a:prstGeom>
          <a:solidFill>
            <a:srgbClr val="CBCBCB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52400" tIns="152400" rIns="152400" bIns="152400" anchor="ctr">
            <a:spAutoFit/>
          </a:bodyPr>
          <a:lstStyle>
            <a:lvl1pPr marL="78751" marR="78751">
              <a:lnSpc>
                <a:spcPct val="100000"/>
              </a:lnSpc>
              <a:defRPr sz="2000" cap="small">
                <a:solidFill>
                  <a:srgbClr val="000000"/>
                </a:solidFill>
              </a:defRPr>
            </a:lvl1pPr>
          </a:lstStyle>
          <a:p>
            <a:r>
              <a:t>Dir-Ham-Cycle</a:t>
            </a:r>
          </a:p>
        </p:txBody>
      </p:sp>
      <p:cxnSp>
        <p:nvCxnSpPr>
          <p:cNvPr id="976" name="Connection Line"/>
          <p:cNvCxnSpPr>
            <a:cxnSpLocks/>
            <a:stCxn id="989" idx="2"/>
            <a:endCxn id="977" idx="0"/>
          </p:cNvCxnSpPr>
          <p:nvPr/>
        </p:nvCxnSpPr>
        <p:spPr>
          <a:xfrm flipH="1">
            <a:off x="2128238" y="2389759"/>
            <a:ext cx="4496006" cy="2942082"/>
          </a:xfrm>
          <a:prstGeom prst="straightConnector1">
            <a:avLst/>
          </a:prstGeom>
          <a:ln w="76200">
            <a:solidFill>
              <a:srgbClr val="0048AA"/>
            </a:solidFill>
            <a:miter lim="400000"/>
            <a:headEnd type="stealth"/>
          </a:ln>
        </p:spPr>
      </p:cxnSp>
      <p:sp>
        <p:nvSpPr>
          <p:cNvPr id="977" name="Independent-Set"/>
          <p:cNvSpPr txBox="1"/>
          <p:nvPr/>
        </p:nvSpPr>
        <p:spPr>
          <a:xfrm>
            <a:off x="1000675" y="5331841"/>
            <a:ext cx="2255126" cy="550418"/>
          </a:xfrm>
          <a:prstGeom prst="rect">
            <a:avLst/>
          </a:prstGeom>
          <a:solidFill>
            <a:srgbClr val="CBCBCB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52400" tIns="152400" rIns="152400" bIns="152400" anchor="ctr">
            <a:spAutoFit/>
          </a:bodyPr>
          <a:lstStyle>
            <a:lvl1pPr marL="78751" marR="78751">
              <a:lnSpc>
                <a:spcPct val="100000"/>
              </a:lnSpc>
              <a:defRPr sz="2000" cap="small">
                <a:solidFill>
                  <a:srgbClr val="000000"/>
                </a:solidFill>
              </a:defRPr>
            </a:lvl1pPr>
          </a:lstStyle>
          <a:p>
            <a:r>
              <a:t>Independent-Set</a:t>
            </a:r>
          </a:p>
        </p:txBody>
      </p:sp>
      <p:cxnSp>
        <p:nvCxnSpPr>
          <p:cNvPr id="978" name="Connection Line"/>
          <p:cNvCxnSpPr>
            <a:cxnSpLocks/>
            <a:endCxn id="979" idx="0"/>
          </p:cNvCxnSpPr>
          <p:nvPr/>
        </p:nvCxnSpPr>
        <p:spPr>
          <a:xfrm flipH="1">
            <a:off x="2133827" y="2389759"/>
            <a:ext cx="4504887" cy="4510108"/>
          </a:xfrm>
          <a:prstGeom prst="straightConnector1">
            <a:avLst/>
          </a:prstGeom>
          <a:ln w="76200">
            <a:solidFill>
              <a:srgbClr val="0048AA"/>
            </a:solidFill>
            <a:miter lim="400000"/>
            <a:headEnd type="stealth"/>
          </a:ln>
        </p:spPr>
      </p:cxnSp>
      <p:sp>
        <p:nvSpPr>
          <p:cNvPr id="979" name="Vertex-Cover"/>
          <p:cNvSpPr txBox="1"/>
          <p:nvPr/>
        </p:nvSpPr>
        <p:spPr>
          <a:xfrm>
            <a:off x="1156352" y="6899867"/>
            <a:ext cx="1954949" cy="550419"/>
          </a:xfrm>
          <a:prstGeom prst="rect">
            <a:avLst/>
          </a:prstGeom>
          <a:solidFill>
            <a:srgbClr val="CBCBCB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52400" tIns="152400" rIns="152400" bIns="152400" anchor="ctr">
            <a:spAutoFit/>
          </a:bodyPr>
          <a:lstStyle>
            <a:lvl1pPr marL="78751" marR="78751">
              <a:lnSpc>
                <a:spcPct val="100000"/>
              </a:lnSpc>
              <a:defRPr sz="2000" cap="small">
                <a:solidFill>
                  <a:srgbClr val="000000"/>
                </a:solidFill>
              </a:defRPr>
            </a:lvl1pPr>
          </a:lstStyle>
          <a:p>
            <a:r>
              <a:t>Vertex-Cover</a:t>
            </a:r>
          </a:p>
        </p:txBody>
      </p:sp>
      <p:sp>
        <p:nvSpPr>
          <p:cNvPr id="980" name="Independent-Set poly-time reduces to Circuit-Sat"/>
          <p:cNvSpPr txBox="1"/>
          <p:nvPr/>
        </p:nvSpPr>
        <p:spPr>
          <a:xfrm rot="19740164">
            <a:off x="2098703" y="3081540"/>
            <a:ext cx="2884663" cy="9258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marL="58702" marR="58702"/>
            <a:r>
              <a:rPr cap="small" dirty="0"/>
              <a:t>Independent-Set</a:t>
            </a:r>
            <a:br>
              <a:rPr dirty="0"/>
            </a:br>
            <a:r>
              <a:rPr dirty="0"/>
              <a:t>poly-time reduces</a:t>
            </a:r>
            <a:br>
              <a:rPr dirty="0"/>
            </a:br>
            <a:r>
              <a:rPr dirty="0"/>
              <a:t>to </a:t>
            </a:r>
            <a:r>
              <a:rPr cap="small" dirty="0"/>
              <a:t>Circuit-Sat</a:t>
            </a:r>
          </a:p>
        </p:txBody>
      </p:sp>
      <p:sp>
        <p:nvSpPr>
          <p:cNvPr id="981" name="3-Color"/>
          <p:cNvSpPr txBox="1"/>
          <p:nvPr/>
        </p:nvSpPr>
        <p:spPr>
          <a:xfrm>
            <a:off x="6979277" y="5348774"/>
            <a:ext cx="1676401" cy="550419"/>
          </a:xfrm>
          <a:prstGeom prst="rect">
            <a:avLst/>
          </a:prstGeom>
          <a:solidFill>
            <a:srgbClr val="CBCBCB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52400" tIns="152400" rIns="152400" bIns="152400" anchor="ctr">
            <a:spAutoFit/>
          </a:bodyPr>
          <a:lstStyle>
            <a:lvl1pPr marL="78751" marR="78751">
              <a:lnSpc>
                <a:spcPct val="100000"/>
              </a:lnSpc>
              <a:defRPr sz="2000" cap="small">
                <a:solidFill>
                  <a:srgbClr val="000000"/>
                </a:solidFill>
              </a:defRPr>
            </a:lvl1pPr>
          </a:lstStyle>
          <a:p>
            <a:r>
              <a:t>3-Color</a:t>
            </a:r>
          </a:p>
        </p:txBody>
      </p:sp>
      <p:cxnSp>
        <p:nvCxnSpPr>
          <p:cNvPr id="982" name="Connection Line"/>
          <p:cNvCxnSpPr>
            <a:cxnSpLocks/>
            <a:endCxn id="983" idx="0"/>
          </p:cNvCxnSpPr>
          <p:nvPr/>
        </p:nvCxnSpPr>
        <p:spPr>
          <a:xfrm flipH="1">
            <a:off x="5068902" y="2389759"/>
            <a:ext cx="1569812" cy="4534944"/>
          </a:xfrm>
          <a:prstGeom prst="straightConnector1">
            <a:avLst/>
          </a:prstGeom>
          <a:ln w="76200">
            <a:solidFill>
              <a:srgbClr val="0048AA"/>
            </a:solidFill>
            <a:miter lim="400000"/>
            <a:headEnd type="stealth"/>
          </a:ln>
        </p:spPr>
      </p:cxnSp>
      <p:sp>
        <p:nvSpPr>
          <p:cNvPr id="983" name="Ham-Cycle"/>
          <p:cNvSpPr txBox="1"/>
          <p:nvPr/>
        </p:nvSpPr>
        <p:spPr>
          <a:xfrm>
            <a:off x="4247866" y="6924703"/>
            <a:ext cx="1642072" cy="550419"/>
          </a:xfrm>
          <a:prstGeom prst="rect">
            <a:avLst/>
          </a:prstGeom>
          <a:solidFill>
            <a:srgbClr val="CBCBCB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52400" tIns="152400" rIns="152400" bIns="152400" anchor="ctr">
            <a:spAutoFit/>
          </a:bodyPr>
          <a:lstStyle>
            <a:lvl1pPr marL="78751" marR="78751">
              <a:lnSpc>
                <a:spcPct val="100000"/>
              </a:lnSpc>
              <a:defRPr sz="2000" cap="small">
                <a:solidFill>
                  <a:srgbClr val="000000"/>
                </a:solidFill>
              </a:defRPr>
            </a:lvl1pPr>
          </a:lstStyle>
          <a:p>
            <a:r>
              <a:t>Ham-Cycle</a:t>
            </a:r>
          </a:p>
        </p:txBody>
      </p:sp>
      <p:cxnSp>
        <p:nvCxnSpPr>
          <p:cNvPr id="984" name="Connection Line"/>
          <p:cNvCxnSpPr>
            <a:cxnSpLocks/>
            <a:stCxn id="989" idx="2"/>
            <a:endCxn id="985" idx="0"/>
          </p:cNvCxnSpPr>
          <p:nvPr/>
        </p:nvCxnSpPr>
        <p:spPr>
          <a:xfrm>
            <a:off x="6624244" y="2389759"/>
            <a:ext cx="4253243" cy="2968046"/>
          </a:xfrm>
          <a:prstGeom prst="straightConnector1">
            <a:avLst/>
          </a:prstGeom>
          <a:ln w="76200">
            <a:solidFill>
              <a:srgbClr val="0048AA"/>
            </a:solidFill>
            <a:miter lim="400000"/>
            <a:headEnd type="stealth"/>
          </a:ln>
        </p:spPr>
      </p:cxnSp>
      <p:sp>
        <p:nvSpPr>
          <p:cNvPr id="985" name="Subset-Sum"/>
          <p:cNvSpPr txBox="1"/>
          <p:nvPr/>
        </p:nvSpPr>
        <p:spPr>
          <a:xfrm>
            <a:off x="9969436" y="5357805"/>
            <a:ext cx="1816101" cy="550419"/>
          </a:xfrm>
          <a:prstGeom prst="rect">
            <a:avLst/>
          </a:prstGeom>
          <a:solidFill>
            <a:srgbClr val="CBCBCB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52400" tIns="152400" rIns="152400" bIns="152400" anchor="ctr">
            <a:spAutoFit/>
          </a:bodyPr>
          <a:lstStyle>
            <a:lvl1pPr marL="78751" marR="78751">
              <a:lnSpc>
                <a:spcPct val="100000"/>
              </a:lnSpc>
              <a:defRPr sz="2000" cap="small">
                <a:solidFill>
                  <a:srgbClr val="000000"/>
                </a:solidFill>
              </a:defRPr>
            </a:lvl1pPr>
          </a:lstStyle>
          <a:p>
            <a:r>
              <a:t>Subset-Sum</a:t>
            </a:r>
          </a:p>
        </p:txBody>
      </p:sp>
      <p:sp>
        <p:nvSpPr>
          <p:cNvPr id="986" name="Knapsack"/>
          <p:cNvSpPr txBox="1"/>
          <p:nvPr/>
        </p:nvSpPr>
        <p:spPr>
          <a:xfrm>
            <a:off x="10133336" y="6915672"/>
            <a:ext cx="1488300" cy="550419"/>
          </a:xfrm>
          <a:prstGeom prst="rect">
            <a:avLst/>
          </a:prstGeom>
          <a:solidFill>
            <a:srgbClr val="CBCBCB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52400" tIns="152400" rIns="152400" bIns="152400" anchor="ctr">
            <a:spAutoFit/>
          </a:bodyPr>
          <a:lstStyle>
            <a:lvl1pPr marL="78751" marR="78751">
              <a:lnSpc>
                <a:spcPct val="100000"/>
              </a:lnSpc>
              <a:defRPr sz="2000" cap="small">
                <a:solidFill>
                  <a:srgbClr val="000000"/>
                </a:solidFill>
              </a:defRPr>
            </a:lvl1pPr>
          </a:lstStyle>
          <a:p>
            <a:r>
              <a:t>Knapsack</a:t>
            </a:r>
          </a:p>
        </p:txBody>
      </p:sp>
      <p:cxnSp>
        <p:nvCxnSpPr>
          <p:cNvPr id="987" name="Connection Line"/>
          <p:cNvCxnSpPr>
            <a:cxnSpLocks/>
            <a:stCxn id="989" idx="2"/>
            <a:endCxn id="988" idx="0"/>
          </p:cNvCxnSpPr>
          <p:nvPr/>
        </p:nvCxnSpPr>
        <p:spPr>
          <a:xfrm flipH="1">
            <a:off x="2123440" y="2389759"/>
            <a:ext cx="4500804" cy="6122162"/>
          </a:xfrm>
          <a:prstGeom prst="straightConnector1">
            <a:avLst/>
          </a:prstGeom>
          <a:ln w="76200">
            <a:solidFill>
              <a:srgbClr val="0048AA"/>
            </a:solidFill>
            <a:miter lim="400000"/>
            <a:headEnd type="stealth"/>
          </a:ln>
        </p:spPr>
      </p:cxnSp>
      <p:sp>
        <p:nvSpPr>
          <p:cNvPr id="988" name="Set-Cover"/>
          <p:cNvSpPr txBox="1"/>
          <p:nvPr/>
        </p:nvSpPr>
        <p:spPr>
          <a:xfrm>
            <a:off x="1343552" y="8511921"/>
            <a:ext cx="1559776" cy="550419"/>
          </a:xfrm>
          <a:prstGeom prst="rect">
            <a:avLst/>
          </a:prstGeom>
          <a:solidFill>
            <a:srgbClr val="CBCBCB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52400" tIns="152400" rIns="152400" bIns="152400" anchor="ctr">
            <a:spAutoFit/>
          </a:bodyPr>
          <a:lstStyle>
            <a:lvl1pPr marL="78751" marR="78751">
              <a:lnSpc>
                <a:spcPct val="100000"/>
              </a:lnSpc>
              <a:defRPr sz="2000" cap="small">
                <a:solidFill>
                  <a:srgbClr val="000000"/>
                </a:solidFill>
              </a:defRPr>
            </a:lvl1pPr>
          </a:lstStyle>
          <a:p>
            <a:r>
              <a:t>Set-Cover</a:t>
            </a:r>
          </a:p>
        </p:txBody>
      </p:sp>
      <p:sp>
        <p:nvSpPr>
          <p:cNvPr id="989" name="Sat"/>
          <p:cNvSpPr txBox="1"/>
          <p:nvPr/>
        </p:nvSpPr>
        <p:spPr>
          <a:xfrm>
            <a:off x="5633643" y="1839341"/>
            <a:ext cx="1981201" cy="550418"/>
          </a:xfrm>
          <a:prstGeom prst="rect">
            <a:avLst/>
          </a:prstGeom>
          <a:solidFill>
            <a:srgbClr val="8D3124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52400" tIns="152400" rIns="152400" bIns="152400" anchor="ctr">
            <a:spAutoFit/>
          </a:bodyPr>
          <a:lstStyle>
            <a:lvl1pPr marL="78751" marR="78751">
              <a:lnSpc>
                <a:spcPct val="100000"/>
              </a:lnSpc>
              <a:defRPr sz="2000" cap="small">
                <a:solidFill>
                  <a:srgbClr val="FFFFFF"/>
                </a:solidFill>
              </a:defRPr>
            </a:lvl1pPr>
          </a:lstStyle>
          <a:p>
            <a:r>
              <a:t>Sat</a:t>
            </a:r>
          </a:p>
        </p:txBody>
      </p:sp>
      <p:sp>
        <p:nvSpPr>
          <p:cNvPr id="990" name="All of these problems (and many, many more)…"/>
          <p:cNvSpPr txBox="1"/>
          <p:nvPr/>
        </p:nvSpPr>
        <p:spPr>
          <a:xfrm>
            <a:off x="6007468" y="8123766"/>
            <a:ext cx="6451601" cy="1095504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03200" tIns="203200" rIns="203200" bIns="203200">
            <a:spAutoFit/>
          </a:bodyPr>
          <a:lstStyle/>
          <a:p>
            <a:pPr>
              <a:lnSpc>
                <a:spcPts val="2800"/>
              </a:lnSpc>
              <a:defRPr sz="20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r>
              <a:t>All of these problems (and many, many more)</a:t>
            </a:r>
          </a:p>
          <a:p>
            <a:pPr>
              <a:lnSpc>
                <a:spcPts val="2800"/>
              </a:lnSpc>
              <a:defRPr sz="20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r>
              <a:t>poly-time reduce to </a:t>
            </a:r>
            <a:r>
              <a:rPr cap="small"/>
              <a:t>Sat</a:t>
            </a:r>
            <a:r>
              <a:t>.</a:t>
            </a:r>
          </a:p>
        </p:txBody>
      </p:sp>
      <p:pic>
        <p:nvPicPr>
          <p:cNvPr id="991" name="image39.jpg" descr="image39.jpg"/>
          <p:cNvPicPr>
            <a:picLocks/>
          </p:cNvPicPr>
          <p:nvPr/>
        </p:nvPicPr>
        <p:blipFill>
          <a:blip r:embed="rId2"/>
          <a:srcRect r="7" b="16322"/>
          <a:stretch>
            <a:fillRect/>
          </a:stretch>
        </p:blipFill>
        <p:spPr>
          <a:xfrm>
            <a:off x="8446299" y="1520331"/>
            <a:ext cx="1096170" cy="17200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740" y="0"/>
                </a:moveTo>
                <a:cubicBezTo>
                  <a:pt x="4089" y="0"/>
                  <a:pt x="3252" y="1"/>
                  <a:pt x="2370" y="179"/>
                </a:cubicBezTo>
                <a:cubicBezTo>
                  <a:pt x="1399" y="405"/>
                  <a:pt x="635" y="891"/>
                  <a:pt x="282" y="1510"/>
                </a:cubicBezTo>
                <a:cubicBezTo>
                  <a:pt x="0" y="2076"/>
                  <a:pt x="0" y="2610"/>
                  <a:pt x="0" y="3658"/>
                </a:cubicBezTo>
                <a:lnTo>
                  <a:pt x="0" y="17927"/>
                </a:lnTo>
                <a:cubicBezTo>
                  <a:pt x="0" y="18992"/>
                  <a:pt x="0" y="19524"/>
                  <a:pt x="282" y="20090"/>
                </a:cubicBezTo>
                <a:cubicBezTo>
                  <a:pt x="635" y="20709"/>
                  <a:pt x="1399" y="21195"/>
                  <a:pt x="2370" y="21421"/>
                </a:cubicBezTo>
                <a:cubicBezTo>
                  <a:pt x="3257" y="21600"/>
                  <a:pt x="4095" y="21600"/>
                  <a:pt x="5740" y="21600"/>
                </a:cubicBezTo>
                <a:lnTo>
                  <a:pt x="15836" y="21600"/>
                </a:lnTo>
                <a:cubicBezTo>
                  <a:pt x="17507" y="21600"/>
                  <a:pt x="18343" y="21600"/>
                  <a:pt x="19230" y="21421"/>
                </a:cubicBezTo>
                <a:cubicBezTo>
                  <a:pt x="20201" y="21195"/>
                  <a:pt x="20965" y="20709"/>
                  <a:pt x="21318" y="20090"/>
                </a:cubicBezTo>
                <a:cubicBezTo>
                  <a:pt x="21600" y="19524"/>
                  <a:pt x="21600" y="18990"/>
                  <a:pt x="21600" y="17942"/>
                </a:cubicBezTo>
                <a:lnTo>
                  <a:pt x="21600" y="3673"/>
                </a:lnTo>
                <a:cubicBezTo>
                  <a:pt x="21600" y="2608"/>
                  <a:pt x="21600" y="2076"/>
                  <a:pt x="21318" y="1510"/>
                </a:cubicBezTo>
                <a:cubicBezTo>
                  <a:pt x="20965" y="891"/>
                  <a:pt x="20201" y="405"/>
                  <a:pt x="19230" y="179"/>
                </a:cubicBezTo>
                <a:cubicBezTo>
                  <a:pt x="18343" y="0"/>
                  <a:pt x="17505" y="0"/>
                  <a:pt x="15860" y="0"/>
                </a:cubicBezTo>
                <a:lnTo>
                  <a:pt x="5740" y="0"/>
                </a:lnTo>
                <a:close/>
              </a:path>
            </a:pathLst>
          </a:custGeom>
          <a:ln w="12700">
            <a:miter lim="400000"/>
          </a:ln>
        </p:spPr>
      </p:pic>
      <p:pic>
        <p:nvPicPr>
          <p:cNvPr id="992" name="image40.jpg" descr="image40.jpg"/>
          <p:cNvPicPr>
            <a:picLocks/>
          </p:cNvPicPr>
          <p:nvPr/>
        </p:nvPicPr>
        <p:blipFill>
          <a:blip r:embed="rId3"/>
          <a:srcRect l="17516" r="32139" b="15315"/>
          <a:stretch>
            <a:fillRect/>
          </a:stretch>
        </p:blipFill>
        <p:spPr>
          <a:xfrm>
            <a:off x="9777015" y="1511300"/>
            <a:ext cx="1070770" cy="17208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876" y="0"/>
                </a:moveTo>
                <a:cubicBezTo>
                  <a:pt x="4186" y="0"/>
                  <a:pt x="3329" y="1"/>
                  <a:pt x="2426" y="179"/>
                </a:cubicBezTo>
                <a:cubicBezTo>
                  <a:pt x="1432" y="404"/>
                  <a:pt x="650" y="891"/>
                  <a:pt x="288" y="1509"/>
                </a:cubicBezTo>
                <a:cubicBezTo>
                  <a:pt x="0" y="2075"/>
                  <a:pt x="0" y="2609"/>
                  <a:pt x="0" y="3656"/>
                </a:cubicBezTo>
                <a:lnTo>
                  <a:pt x="0" y="17929"/>
                </a:lnTo>
                <a:cubicBezTo>
                  <a:pt x="0" y="18993"/>
                  <a:pt x="0" y="19520"/>
                  <a:pt x="288" y="20086"/>
                </a:cubicBezTo>
                <a:cubicBezTo>
                  <a:pt x="650" y="20704"/>
                  <a:pt x="1432" y="21196"/>
                  <a:pt x="2426" y="21421"/>
                </a:cubicBezTo>
                <a:cubicBezTo>
                  <a:pt x="3334" y="21600"/>
                  <a:pt x="4192" y="21600"/>
                  <a:pt x="5876" y="21600"/>
                </a:cubicBezTo>
                <a:lnTo>
                  <a:pt x="15700" y="21600"/>
                </a:lnTo>
                <a:cubicBezTo>
                  <a:pt x="17410" y="21600"/>
                  <a:pt x="18266" y="21600"/>
                  <a:pt x="19174" y="21421"/>
                </a:cubicBezTo>
                <a:cubicBezTo>
                  <a:pt x="20168" y="21196"/>
                  <a:pt x="20950" y="20704"/>
                  <a:pt x="21312" y="20086"/>
                </a:cubicBezTo>
                <a:cubicBezTo>
                  <a:pt x="21600" y="19520"/>
                  <a:pt x="21600" y="18991"/>
                  <a:pt x="21600" y="17944"/>
                </a:cubicBezTo>
                <a:lnTo>
                  <a:pt x="21600" y="3671"/>
                </a:lnTo>
                <a:cubicBezTo>
                  <a:pt x="21600" y="2607"/>
                  <a:pt x="21600" y="2075"/>
                  <a:pt x="21312" y="1509"/>
                </a:cubicBezTo>
                <a:cubicBezTo>
                  <a:pt x="20950" y="891"/>
                  <a:pt x="20168" y="404"/>
                  <a:pt x="19174" y="179"/>
                </a:cubicBezTo>
                <a:cubicBezTo>
                  <a:pt x="18266" y="0"/>
                  <a:pt x="17408" y="0"/>
                  <a:pt x="15724" y="0"/>
                </a:cubicBezTo>
                <a:lnTo>
                  <a:pt x="5876" y="0"/>
                </a:lnTo>
                <a:close/>
              </a:path>
            </a:pathLst>
          </a:custGeom>
          <a:ln w="12700"/>
        </p:spPr>
      </p:pic>
      <p:cxnSp>
        <p:nvCxnSpPr>
          <p:cNvPr id="993" name="Connection Line"/>
          <p:cNvCxnSpPr>
            <a:cxnSpLocks/>
            <a:stCxn id="989" idx="2"/>
            <a:endCxn id="973" idx="0"/>
          </p:cNvCxnSpPr>
          <p:nvPr/>
        </p:nvCxnSpPr>
        <p:spPr>
          <a:xfrm>
            <a:off x="6624244" y="2389759"/>
            <a:ext cx="14469" cy="1019019"/>
          </a:xfrm>
          <a:prstGeom prst="straightConnector1">
            <a:avLst/>
          </a:prstGeom>
          <a:ln w="76200">
            <a:solidFill>
              <a:srgbClr val="0048AA">
                <a:alpha val="50000"/>
              </a:srgbClr>
            </a:solidFill>
            <a:miter lim="400000"/>
            <a:headEnd type="stealth"/>
          </a:ln>
        </p:spPr>
      </p:cxnSp>
      <p:cxnSp>
        <p:nvCxnSpPr>
          <p:cNvPr id="994" name="Connection Line"/>
          <p:cNvCxnSpPr>
            <a:cxnSpLocks/>
            <a:endCxn id="981" idx="0"/>
          </p:cNvCxnSpPr>
          <p:nvPr/>
        </p:nvCxnSpPr>
        <p:spPr>
          <a:xfrm>
            <a:off x="6638713" y="2389759"/>
            <a:ext cx="1178765" cy="2959015"/>
          </a:xfrm>
          <a:prstGeom prst="straightConnector1">
            <a:avLst/>
          </a:prstGeom>
          <a:ln w="76200">
            <a:solidFill>
              <a:srgbClr val="0048AA"/>
            </a:solidFill>
            <a:miter lim="400000"/>
            <a:headEnd type="stealth"/>
          </a:ln>
        </p:spPr>
      </p:cxnSp>
      <p:cxnSp>
        <p:nvCxnSpPr>
          <p:cNvPr id="995" name="Connection Line"/>
          <p:cNvCxnSpPr>
            <a:cxnSpLocks/>
            <a:stCxn id="989" idx="2"/>
            <a:endCxn id="986" idx="0"/>
          </p:cNvCxnSpPr>
          <p:nvPr/>
        </p:nvCxnSpPr>
        <p:spPr>
          <a:xfrm>
            <a:off x="6624244" y="2389759"/>
            <a:ext cx="4253242" cy="4525913"/>
          </a:xfrm>
          <a:prstGeom prst="straightConnector1">
            <a:avLst/>
          </a:prstGeom>
          <a:ln w="76200">
            <a:solidFill>
              <a:srgbClr val="0048AA"/>
            </a:solidFill>
            <a:miter lim="400000"/>
            <a:headEnd type="stealth"/>
          </a:ln>
        </p:spPr>
      </p:cxnSp>
    </p:spTree>
    <p:extLst>
      <p:ext uri="{BB962C8B-B14F-4D97-AF65-F5344CB8AC3E}">
        <p14:creationId xmlns:p14="http://schemas.microsoft.com/office/powerpoint/2010/main" val="2249116549"/>
      </p:ext>
    </p:extLst>
  </p:cSld>
  <p:clrMapOvr>
    <a:masterClrMapping/>
  </p:clrMapOvr>
  <p:transition spd="med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Line"/>
          <p:cNvSpPr/>
          <p:nvPr/>
        </p:nvSpPr>
        <p:spPr>
          <a:xfrm flipV="1">
            <a:off x="825500" y="990572"/>
            <a:ext cx="11366500" cy="28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998" name="Implications of Karp + Cook–Levi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Implications of Karp + Cook–Levin</a:t>
            </a:r>
          </a:p>
        </p:txBody>
      </p:sp>
      <p:sp>
        <p:nvSpPr>
          <p:cNvPr id="999" name="Body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100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76</a:t>
            </a:fld>
            <a:endParaRPr/>
          </a:p>
        </p:txBody>
      </p:sp>
      <p:cxnSp>
        <p:nvCxnSpPr>
          <p:cNvPr id="1001" name="Connection Line"/>
          <p:cNvCxnSpPr>
            <a:cxnSpLocks/>
            <a:endCxn id="1002" idx="0"/>
          </p:cNvCxnSpPr>
          <p:nvPr/>
        </p:nvCxnSpPr>
        <p:spPr>
          <a:xfrm>
            <a:off x="6638713" y="2213811"/>
            <a:ext cx="0" cy="1194967"/>
          </a:xfrm>
          <a:prstGeom prst="straightConnector1">
            <a:avLst/>
          </a:prstGeom>
          <a:ln w="76200">
            <a:solidFill>
              <a:srgbClr val="0048AA"/>
            </a:solidFill>
            <a:miter lim="400000"/>
            <a:headEnd type="stealth"/>
            <a:tailEnd type="stealth"/>
          </a:ln>
        </p:spPr>
      </p:cxnSp>
      <p:sp>
        <p:nvSpPr>
          <p:cNvPr id="1002" name="3-Sat"/>
          <p:cNvSpPr txBox="1"/>
          <p:nvPr/>
        </p:nvSpPr>
        <p:spPr>
          <a:xfrm>
            <a:off x="6116051" y="3408778"/>
            <a:ext cx="1045324" cy="550419"/>
          </a:xfrm>
          <a:prstGeom prst="rect">
            <a:avLst/>
          </a:prstGeom>
          <a:solidFill>
            <a:srgbClr val="BABABA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52400" tIns="152400" rIns="152400" bIns="152400" anchor="ctr">
            <a:spAutoFit/>
          </a:bodyPr>
          <a:lstStyle>
            <a:lvl1pPr marL="78751" marR="78751">
              <a:lnSpc>
                <a:spcPct val="100000"/>
              </a:lnSpc>
              <a:defRPr sz="2000" cap="small">
                <a:solidFill>
                  <a:srgbClr val="000000"/>
                </a:solidFill>
              </a:defRPr>
            </a:lvl1pPr>
          </a:lstStyle>
          <a:p>
            <a:r>
              <a:t>3-Sat</a:t>
            </a:r>
          </a:p>
        </p:txBody>
      </p:sp>
      <p:sp>
        <p:nvSpPr>
          <p:cNvPr id="1003" name="Dir-Ham-Cycle"/>
          <p:cNvSpPr txBox="1"/>
          <p:nvPr/>
        </p:nvSpPr>
        <p:spPr>
          <a:xfrm>
            <a:off x="4023631" y="5331841"/>
            <a:ext cx="2102015" cy="550418"/>
          </a:xfrm>
          <a:prstGeom prst="rect">
            <a:avLst/>
          </a:prstGeom>
          <a:solidFill>
            <a:srgbClr val="CBCBCB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52400" tIns="152400" rIns="152400" bIns="152400" anchor="ctr">
            <a:spAutoFit/>
          </a:bodyPr>
          <a:lstStyle>
            <a:lvl1pPr marL="78751" marR="78751">
              <a:lnSpc>
                <a:spcPct val="100000"/>
              </a:lnSpc>
              <a:defRPr sz="2000" cap="small">
                <a:solidFill>
                  <a:srgbClr val="000000"/>
                </a:solidFill>
              </a:defRPr>
            </a:lvl1pPr>
          </a:lstStyle>
          <a:p>
            <a:r>
              <a:t>Dir-Ham-Cycle</a:t>
            </a:r>
          </a:p>
        </p:txBody>
      </p:sp>
      <p:cxnSp>
        <p:nvCxnSpPr>
          <p:cNvPr id="1004" name="Connection Line"/>
          <p:cNvCxnSpPr>
            <a:cxnSpLocks/>
            <a:endCxn id="1003" idx="0"/>
          </p:cNvCxnSpPr>
          <p:nvPr/>
        </p:nvCxnSpPr>
        <p:spPr>
          <a:xfrm flipH="1">
            <a:off x="5074639" y="3959197"/>
            <a:ext cx="1564074" cy="1372644"/>
          </a:xfrm>
          <a:prstGeom prst="straightConnector1">
            <a:avLst/>
          </a:prstGeom>
          <a:ln w="76200">
            <a:solidFill>
              <a:srgbClr val="0048AA"/>
            </a:solidFill>
            <a:miter lim="400000"/>
            <a:headEnd type="stealth"/>
            <a:tailEnd type="stealth"/>
          </a:ln>
        </p:spPr>
      </p:cxnSp>
      <p:sp>
        <p:nvSpPr>
          <p:cNvPr id="1005" name="Independent-Set"/>
          <p:cNvSpPr txBox="1"/>
          <p:nvPr/>
        </p:nvSpPr>
        <p:spPr>
          <a:xfrm>
            <a:off x="1000675" y="5331841"/>
            <a:ext cx="2255126" cy="550418"/>
          </a:xfrm>
          <a:prstGeom prst="rect">
            <a:avLst/>
          </a:prstGeom>
          <a:solidFill>
            <a:srgbClr val="CBCBCB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52400" tIns="152400" rIns="152400" bIns="152400" anchor="ctr">
            <a:spAutoFit/>
          </a:bodyPr>
          <a:lstStyle>
            <a:lvl1pPr marL="78751" marR="78751">
              <a:lnSpc>
                <a:spcPct val="100000"/>
              </a:lnSpc>
              <a:defRPr sz="2000" cap="small">
                <a:solidFill>
                  <a:srgbClr val="000000"/>
                </a:solidFill>
              </a:defRPr>
            </a:lvl1pPr>
          </a:lstStyle>
          <a:p>
            <a:r>
              <a:t>Independent-Set</a:t>
            </a:r>
          </a:p>
        </p:txBody>
      </p:sp>
      <p:cxnSp>
        <p:nvCxnSpPr>
          <p:cNvPr id="1006" name="Connection Line"/>
          <p:cNvCxnSpPr>
            <a:cxnSpLocks/>
            <a:stCxn id="1002" idx="1"/>
            <a:endCxn id="1005" idx="0"/>
          </p:cNvCxnSpPr>
          <p:nvPr/>
        </p:nvCxnSpPr>
        <p:spPr>
          <a:xfrm flipH="1">
            <a:off x="2128238" y="3683988"/>
            <a:ext cx="3987813" cy="1647853"/>
          </a:xfrm>
          <a:prstGeom prst="straightConnector1">
            <a:avLst/>
          </a:prstGeom>
          <a:ln w="76200">
            <a:solidFill>
              <a:srgbClr val="0048AA"/>
            </a:solidFill>
            <a:miter lim="400000"/>
            <a:headEnd type="stealth"/>
            <a:tailEnd type="stealth"/>
          </a:ln>
        </p:spPr>
      </p:cxnSp>
      <p:sp>
        <p:nvSpPr>
          <p:cNvPr id="1007" name="Vertex-Cover"/>
          <p:cNvSpPr txBox="1"/>
          <p:nvPr/>
        </p:nvSpPr>
        <p:spPr>
          <a:xfrm>
            <a:off x="1156352" y="6899867"/>
            <a:ext cx="1954949" cy="550419"/>
          </a:xfrm>
          <a:prstGeom prst="rect">
            <a:avLst/>
          </a:prstGeom>
          <a:solidFill>
            <a:srgbClr val="CBCBCB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52400" tIns="152400" rIns="152400" bIns="152400" anchor="ctr">
            <a:spAutoFit/>
          </a:bodyPr>
          <a:lstStyle>
            <a:lvl1pPr marL="78751" marR="78751">
              <a:lnSpc>
                <a:spcPct val="100000"/>
              </a:lnSpc>
              <a:defRPr sz="2000" cap="small">
                <a:solidFill>
                  <a:srgbClr val="000000"/>
                </a:solidFill>
              </a:defRPr>
            </a:lvl1pPr>
          </a:lstStyle>
          <a:p>
            <a:r>
              <a:t>Vertex-Cover</a:t>
            </a:r>
          </a:p>
        </p:txBody>
      </p:sp>
      <p:cxnSp>
        <p:nvCxnSpPr>
          <p:cNvPr id="1008" name="Connection Line"/>
          <p:cNvCxnSpPr>
            <a:cxnSpLocks/>
            <a:stCxn id="1005" idx="2"/>
            <a:endCxn id="1007" idx="0"/>
          </p:cNvCxnSpPr>
          <p:nvPr/>
        </p:nvCxnSpPr>
        <p:spPr>
          <a:xfrm>
            <a:off x="2128238" y="5882259"/>
            <a:ext cx="5589" cy="1017608"/>
          </a:xfrm>
          <a:prstGeom prst="straightConnector1">
            <a:avLst/>
          </a:prstGeom>
          <a:ln w="76200">
            <a:solidFill>
              <a:srgbClr val="0048AA"/>
            </a:solidFill>
            <a:miter lim="400000"/>
            <a:headEnd type="stealth"/>
            <a:tailEnd type="stealth"/>
          </a:ln>
        </p:spPr>
      </p:cxnSp>
      <p:sp>
        <p:nvSpPr>
          <p:cNvPr id="1009" name="3-Sat and Independent-Set poly-time reduce to one another"/>
          <p:cNvSpPr txBox="1"/>
          <p:nvPr/>
        </p:nvSpPr>
        <p:spPr>
          <a:xfrm rot="20186773">
            <a:off x="2193396" y="3477328"/>
            <a:ext cx="3064722" cy="7045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58702" marR="58702"/>
            <a:r>
              <a:rPr cap="small" dirty="0"/>
              <a:t>3-Sat</a:t>
            </a:r>
            <a:r>
              <a:rPr dirty="0"/>
              <a:t> and </a:t>
            </a:r>
            <a:r>
              <a:rPr cap="small" dirty="0"/>
              <a:t>Independent-Set</a:t>
            </a:r>
            <a:br>
              <a:rPr dirty="0"/>
            </a:br>
            <a:r>
              <a:rPr dirty="0"/>
              <a:t>poly-time reduce to</a:t>
            </a:r>
            <a:br>
              <a:rPr dirty="0"/>
            </a:br>
            <a:r>
              <a:rPr dirty="0"/>
              <a:t>one another</a:t>
            </a:r>
          </a:p>
        </p:txBody>
      </p:sp>
      <p:sp>
        <p:nvSpPr>
          <p:cNvPr id="1010" name="3-Color"/>
          <p:cNvSpPr txBox="1"/>
          <p:nvPr/>
        </p:nvSpPr>
        <p:spPr>
          <a:xfrm>
            <a:off x="6979277" y="5348774"/>
            <a:ext cx="1676401" cy="550419"/>
          </a:xfrm>
          <a:prstGeom prst="rect">
            <a:avLst/>
          </a:prstGeom>
          <a:solidFill>
            <a:srgbClr val="CBCBCB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52400" tIns="152400" rIns="152400" bIns="152400" anchor="ctr">
            <a:spAutoFit/>
          </a:bodyPr>
          <a:lstStyle>
            <a:lvl1pPr marL="78751" marR="78751">
              <a:lnSpc>
                <a:spcPct val="100000"/>
              </a:lnSpc>
              <a:defRPr sz="2000" cap="small">
                <a:solidFill>
                  <a:srgbClr val="000000"/>
                </a:solidFill>
              </a:defRPr>
            </a:lvl1pPr>
          </a:lstStyle>
          <a:p>
            <a:r>
              <a:t>3-Color</a:t>
            </a:r>
          </a:p>
        </p:txBody>
      </p:sp>
      <p:cxnSp>
        <p:nvCxnSpPr>
          <p:cNvPr id="1011" name="Connection Line"/>
          <p:cNvCxnSpPr>
            <a:cxnSpLocks/>
            <a:stCxn id="1002" idx="2"/>
            <a:endCxn id="1010" idx="0"/>
          </p:cNvCxnSpPr>
          <p:nvPr/>
        </p:nvCxnSpPr>
        <p:spPr>
          <a:xfrm>
            <a:off x="6638713" y="3959197"/>
            <a:ext cx="1178765" cy="1389577"/>
          </a:xfrm>
          <a:prstGeom prst="straightConnector1">
            <a:avLst/>
          </a:prstGeom>
          <a:ln w="76200">
            <a:solidFill>
              <a:srgbClr val="0048AA"/>
            </a:solidFill>
            <a:miter lim="400000"/>
            <a:headEnd type="stealth"/>
            <a:tailEnd type="stealth"/>
          </a:ln>
        </p:spPr>
      </p:cxnSp>
      <p:sp>
        <p:nvSpPr>
          <p:cNvPr id="1012" name="Ham-Cycle"/>
          <p:cNvSpPr txBox="1"/>
          <p:nvPr/>
        </p:nvSpPr>
        <p:spPr>
          <a:xfrm>
            <a:off x="4247866" y="6924703"/>
            <a:ext cx="1642072" cy="550419"/>
          </a:xfrm>
          <a:prstGeom prst="rect">
            <a:avLst/>
          </a:prstGeom>
          <a:solidFill>
            <a:srgbClr val="CBCBCB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52400" tIns="152400" rIns="152400" bIns="152400" anchor="ctr">
            <a:spAutoFit/>
          </a:bodyPr>
          <a:lstStyle>
            <a:lvl1pPr marL="78751" marR="78751">
              <a:lnSpc>
                <a:spcPct val="100000"/>
              </a:lnSpc>
              <a:defRPr sz="2000" cap="small">
                <a:solidFill>
                  <a:srgbClr val="000000"/>
                </a:solidFill>
              </a:defRPr>
            </a:lvl1pPr>
          </a:lstStyle>
          <a:p>
            <a:r>
              <a:t>Ham-Cycle</a:t>
            </a:r>
          </a:p>
        </p:txBody>
      </p:sp>
      <p:cxnSp>
        <p:nvCxnSpPr>
          <p:cNvPr id="1013" name="Connection Line"/>
          <p:cNvCxnSpPr>
            <a:cxnSpLocks/>
            <a:stCxn id="1003" idx="2"/>
            <a:endCxn id="1012" idx="0"/>
          </p:cNvCxnSpPr>
          <p:nvPr/>
        </p:nvCxnSpPr>
        <p:spPr>
          <a:xfrm flipH="1">
            <a:off x="5068902" y="5882259"/>
            <a:ext cx="5737" cy="1042444"/>
          </a:xfrm>
          <a:prstGeom prst="straightConnector1">
            <a:avLst/>
          </a:prstGeom>
          <a:ln w="76200">
            <a:solidFill>
              <a:srgbClr val="0048AA"/>
            </a:solidFill>
            <a:miter lim="400000"/>
            <a:headEnd type="stealth"/>
            <a:tailEnd type="stealth"/>
          </a:ln>
        </p:spPr>
      </p:cxnSp>
      <p:sp>
        <p:nvSpPr>
          <p:cNvPr id="1014" name="Subset-Sum"/>
          <p:cNvSpPr txBox="1"/>
          <p:nvPr/>
        </p:nvSpPr>
        <p:spPr>
          <a:xfrm>
            <a:off x="9969436" y="5357805"/>
            <a:ext cx="1816101" cy="550419"/>
          </a:xfrm>
          <a:prstGeom prst="rect">
            <a:avLst/>
          </a:prstGeom>
          <a:solidFill>
            <a:srgbClr val="CBCBCB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52400" tIns="152400" rIns="152400" bIns="152400" anchor="ctr">
            <a:spAutoFit/>
          </a:bodyPr>
          <a:lstStyle>
            <a:lvl1pPr marL="78751" marR="78751">
              <a:lnSpc>
                <a:spcPct val="100000"/>
              </a:lnSpc>
              <a:defRPr sz="2000" cap="small">
                <a:solidFill>
                  <a:srgbClr val="000000"/>
                </a:solidFill>
              </a:defRPr>
            </a:lvl1pPr>
          </a:lstStyle>
          <a:p>
            <a:r>
              <a:t>Subset-Sum</a:t>
            </a:r>
          </a:p>
        </p:txBody>
      </p:sp>
      <p:cxnSp>
        <p:nvCxnSpPr>
          <p:cNvPr id="1015" name="Connection Line"/>
          <p:cNvCxnSpPr>
            <a:cxnSpLocks/>
            <a:stCxn id="1002" idx="3"/>
            <a:endCxn id="1014" idx="0"/>
          </p:cNvCxnSpPr>
          <p:nvPr/>
        </p:nvCxnSpPr>
        <p:spPr>
          <a:xfrm>
            <a:off x="7161375" y="3683988"/>
            <a:ext cx="3716112" cy="1673817"/>
          </a:xfrm>
          <a:prstGeom prst="straightConnector1">
            <a:avLst/>
          </a:prstGeom>
          <a:ln w="76200">
            <a:solidFill>
              <a:srgbClr val="0048AA"/>
            </a:solidFill>
            <a:miter lim="400000"/>
            <a:headEnd type="stealth"/>
            <a:tailEnd type="stealth"/>
          </a:ln>
        </p:spPr>
      </p:cxnSp>
      <p:sp>
        <p:nvSpPr>
          <p:cNvPr id="1016" name="Knapsack"/>
          <p:cNvSpPr txBox="1"/>
          <p:nvPr/>
        </p:nvSpPr>
        <p:spPr>
          <a:xfrm>
            <a:off x="10133336" y="6915672"/>
            <a:ext cx="1488300" cy="550419"/>
          </a:xfrm>
          <a:prstGeom prst="rect">
            <a:avLst/>
          </a:prstGeom>
          <a:solidFill>
            <a:srgbClr val="CBCBCB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52400" tIns="152400" rIns="152400" bIns="152400" anchor="ctr">
            <a:spAutoFit/>
          </a:bodyPr>
          <a:lstStyle>
            <a:lvl1pPr marL="78751" marR="78751">
              <a:lnSpc>
                <a:spcPct val="100000"/>
              </a:lnSpc>
              <a:defRPr sz="2000" cap="small">
                <a:solidFill>
                  <a:srgbClr val="000000"/>
                </a:solidFill>
              </a:defRPr>
            </a:lvl1pPr>
          </a:lstStyle>
          <a:p>
            <a:r>
              <a:t>Knapsack</a:t>
            </a:r>
          </a:p>
        </p:txBody>
      </p:sp>
      <p:cxnSp>
        <p:nvCxnSpPr>
          <p:cNvPr id="1017" name="Connection Line"/>
          <p:cNvCxnSpPr>
            <a:cxnSpLocks/>
            <a:stCxn id="1014" idx="2"/>
            <a:endCxn id="1016" idx="0"/>
          </p:cNvCxnSpPr>
          <p:nvPr/>
        </p:nvCxnSpPr>
        <p:spPr>
          <a:xfrm flipH="1">
            <a:off x="10877486" y="5908224"/>
            <a:ext cx="1" cy="1007448"/>
          </a:xfrm>
          <a:prstGeom prst="straightConnector1">
            <a:avLst/>
          </a:prstGeom>
          <a:ln w="76200">
            <a:solidFill>
              <a:srgbClr val="0048AA"/>
            </a:solidFill>
            <a:miter lim="400000"/>
            <a:headEnd type="stealth"/>
            <a:tailEnd type="stealth"/>
          </a:ln>
        </p:spPr>
      </p:cxnSp>
      <p:sp>
        <p:nvSpPr>
          <p:cNvPr id="1018" name="Set-Cover"/>
          <p:cNvSpPr txBox="1"/>
          <p:nvPr/>
        </p:nvSpPr>
        <p:spPr>
          <a:xfrm>
            <a:off x="1343552" y="8511921"/>
            <a:ext cx="1559776" cy="550419"/>
          </a:xfrm>
          <a:prstGeom prst="rect">
            <a:avLst/>
          </a:prstGeom>
          <a:solidFill>
            <a:srgbClr val="CBCBCB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52400" tIns="152400" rIns="152400" bIns="152400" anchor="ctr">
            <a:spAutoFit/>
          </a:bodyPr>
          <a:lstStyle>
            <a:lvl1pPr marL="78751" marR="78751">
              <a:lnSpc>
                <a:spcPct val="100000"/>
              </a:lnSpc>
              <a:defRPr sz="2000" cap="small">
                <a:solidFill>
                  <a:srgbClr val="000000"/>
                </a:solidFill>
              </a:defRPr>
            </a:lvl1pPr>
          </a:lstStyle>
          <a:p>
            <a:r>
              <a:t>Set-Cover</a:t>
            </a:r>
          </a:p>
        </p:txBody>
      </p:sp>
      <p:cxnSp>
        <p:nvCxnSpPr>
          <p:cNvPr id="1019" name="Connection Line"/>
          <p:cNvCxnSpPr>
            <a:cxnSpLocks/>
            <a:stCxn id="1007" idx="2"/>
            <a:endCxn id="1018" idx="0"/>
          </p:cNvCxnSpPr>
          <p:nvPr/>
        </p:nvCxnSpPr>
        <p:spPr>
          <a:xfrm flipH="1">
            <a:off x="2123440" y="7450286"/>
            <a:ext cx="10387" cy="1061635"/>
          </a:xfrm>
          <a:prstGeom prst="straightConnector1">
            <a:avLst/>
          </a:prstGeom>
          <a:ln w="76200">
            <a:solidFill>
              <a:srgbClr val="0048AA"/>
            </a:solidFill>
            <a:miter lim="400000"/>
            <a:headEnd type="stealth"/>
            <a:tailEnd type="stealth"/>
          </a:ln>
        </p:spPr>
      </p:cxnSp>
      <p:sp>
        <p:nvSpPr>
          <p:cNvPr id="1020" name="Sat"/>
          <p:cNvSpPr txBox="1"/>
          <p:nvPr/>
        </p:nvSpPr>
        <p:spPr>
          <a:xfrm>
            <a:off x="5633643" y="1839341"/>
            <a:ext cx="1981201" cy="550418"/>
          </a:xfrm>
          <a:prstGeom prst="rect">
            <a:avLst/>
          </a:prstGeom>
          <a:solidFill>
            <a:srgbClr val="8D3124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52400" tIns="152400" rIns="152400" bIns="152400" anchor="ctr">
            <a:spAutoFit/>
          </a:bodyPr>
          <a:lstStyle>
            <a:lvl1pPr marL="78751" marR="78751">
              <a:lnSpc>
                <a:spcPct val="100000"/>
              </a:lnSpc>
              <a:defRPr sz="2000" cap="small">
                <a:solidFill>
                  <a:srgbClr val="FFFFFF"/>
                </a:solidFill>
              </a:defRPr>
            </a:lvl1pPr>
          </a:lstStyle>
          <a:p>
            <a:r>
              <a:rPr dirty="0"/>
              <a:t>Sat</a:t>
            </a:r>
          </a:p>
        </p:txBody>
      </p:sp>
      <p:pic>
        <p:nvPicPr>
          <p:cNvPr id="1021" name="karp.png" descr="karp.png"/>
          <p:cNvPicPr>
            <a:picLocks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1071577" y="1516944"/>
            <a:ext cx="1117601" cy="17145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630" y="0"/>
                </a:moveTo>
                <a:cubicBezTo>
                  <a:pt x="4011" y="0"/>
                  <a:pt x="3189" y="1"/>
                  <a:pt x="2324" y="180"/>
                </a:cubicBezTo>
                <a:cubicBezTo>
                  <a:pt x="1372" y="406"/>
                  <a:pt x="623" y="894"/>
                  <a:pt x="276" y="1515"/>
                </a:cubicBezTo>
                <a:cubicBezTo>
                  <a:pt x="0" y="2082"/>
                  <a:pt x="0" y="2618"/>
                  <a:pt x="0" y="3670"/>
                </a:cubicBezTo>
                <a:lnTo>
                  <a:pt x="0" y="17915"/>
                </a:lnTo>
                <a:cubicBezTo>
                  <a:pt x="0" y="18983"/>
                  <a:pt x="0" y="19518"/>
                  <a:pt x="276" y="20085"/>
                </a:cubicBezTo>
                <a:cubicBezTo>
                  <a:pt x="623" y="20706"/>
                  <a:pt x="1372" y="21194"/>
                  <a:pt x="2324" y="21420"/>
                </a:cubicBezTo>
                <a:cubicBezTo>
                  <a:pt x="3194" y="21600"/>
                  <a:pt x="4017" y="21600"/>
                  <a:pt x="5630" y="21600"/>
                </a:cubicBezTo>
                <a:lnTo>
                  <a:pt x="15947" y="21600"/>
                </a:lnTo>
                <a:cubicBezTo>
                  <a:pt x="17586" y="21600"/>
                  <a:pt x="18406" y="21600"/>
                  <a:pt x="19276" y="21420"/>
                </a:cubicBezTo>
                <a:cubicBezTo>
                  <a:pt x="20228" y="21194"/>
                  <a:pt x="20977" y="20706"/>
                  <a:pt x="21324" y="20085"/>
                </a:cubicBezTo>
                <a:cubicBezTo>
                  <a:pt x="21600" y="19518"/>
                  <a:pt x="21600" y="18982"/>
                  <a:pt x="21600" y="17930"/>
                </a:cubicBezTo>
                <a:lnTo>
                  <a:pt x="21600" y="3685"/>
                </a:lnTo>
                <a:cubicBezTo>
                  <a:pt x="21600" y="2617"/>
                  <a:pt x="21600" y="2082"/>
                  <a:pt x="21324" y="1515"/>
                </a:cubicBezTo>
                <a:cubicBezTo>
                  <a:pt x="20977" y="894"/>
                  <a:pt x="20228" y="406"/>
                  <a:pt x="19276" y="180"/>
                </a:cubicBezTo>
                <a:cubicBezTo>
                  <a:pt x="18406" y="0"/>
                  <a:pt x="17583" y="0"/>
                  <a:pt x="15970" y="0"/>
                </a:cubicBezTo>
                <a:lnTo>
                  <a:pt x="5630" y="0"/>
                </a:lnTo>
                <a:close/>
              </a:path>
            </a:pathLst>
          </a:custGeom>
          <a:ln w="12700">
            <a:miter lim="400000"/>
          </a:ln>
        </p:spPr>
      </p:pic>
      <p:sp>
        <p:nvSpPr>
          <p:cNvPr id="1022" name="All of these problems are NP-complete; they are manifestations of the same really hard problem."/>
          <p:cNvSpPr txBox="1"/>
          <p:nvPr/>
        </p:nvSpPr>
        <p:spPr>
          <a:xfrm>
            <a:off x="6007468" y="8123766"/>
            <a:ext cx="6451601" cy="1095504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03200" tIns="203200" rIns="203200" bIns="203200">
            <a:spAutoFit/>
          </a:bodyPr>
          <a:lstStyle/>
          <a:p>
            <a:pPr>
              <a:lnSpc>
                <a:spcPts val="2800"/>
              </a:lnSpc>
              <a:defRPr sz="20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r>
              <a:t>All of these problems are </a:t>
            </a:r>
            <a:r>
              <a:rPr b="1">
                <a:latin typeface="Lucida Grande"/>
                <a:ea typeface="Lucida Grande"/>
                <a:cs typeface="Lucida Grande"/>
                <a:sym typeface="Lucida Grande"/>
              </a:rPr>
              <a:t>NP</a:t>
            </a:r>
            <a:r>
              <a:t>-complete; they are manifestations of the same really hard problem.</a:t>
            </a:r>
          </a:p>
        </p:txBody>
      </p:sp>
      <p:pic>
        <p:nvPicPr>
          <p:cNvPr id="1023" name="image39.jpg" descr="image39.jpg"/>
          <p:cNvPicPr>
            <a:picLocks/>
          </p:cNvPicPr>
          <p:nvPr/>
        </p:nvPicPr>
        <p:blipFill>
          <a:blip r:embed="rId4"/>
          <a:srcRect r="7" b="16322"/>
          <a:stretch>
            <a:fillRect/>
          </a:stretch>
        </p:blipFill>
        <p:spPr>
          <a:xfrm>
            <a:off x="8446299" y="1520331"/>
            <a:ext cx="1096170" cy="17200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740" y="0"/>
                </a:moveTo>
                <a:cubicBezTo>
                  <a:pt x="4089" y="0"/>
                  <a:pt x="3252" y="1"/>
                  <a:pt x="2370" y="179"/>
                </a:cubicBezTo>
                <a:cubicBezTo>
                  <a:pt x="1399" y="405"/>
                  <a:pt x="635" y="891"/>
                  <a:pt x="282" y="1510"/>
                </a:cubicBezTo>
                <a:cubicBezTo>
                  <a:pt x="0" y="2076"/>
                  <a:pt x="0" y="2610"/>
                  <a:pt x="0" y="3658"/>
                </a:cubicBezTo>
                <a:lnTo>
                  <a:pt x="0" y="17927"/>
                </a:lnTo>
                <a:cubicBezTo>
                  <a:pt x="0" y="18992"/>
                  <a:pt x="0" y="19524"/>
                  <a:pt x="282" y="20090"/>
                </a:cubicBezTo>
                <a:cubicBezTo>
                  <a:pt x="635" y="20709"/>
                  <a:pt x="1399" y="21195"/>
                  <a:pt x="2370" y="21421"/>
                </a:cubicBezTo>
                <a:cubicBezTo>
                  <a:pt x="3257" y="21600"/>
                  <a:pt x="4095" y="21600"/>
                  <a:pt x="5740" y="21600"/>
                </a:cubicBezTo>
                <a:lnTo>
                  <a:pt x="15836" y="21600"/>
                </a:lnTo>
                <a:cubicBezTo>
                  <a:pt x="17507" y="21600"/>
                  <a:pt x="18343" y="21600"/>
                  <a:pt x="19230" y="21421"/>
                </a:cubicBezTo>
                <a:cubicBezTo>
                  <a:pt x="20201" y="21195"/>
                  <a:pt x="20965" y="20709"/>
                  <a:pt x="21318" y="20090"/>
                </a:cubicBezTo>
                <a:cubicBezTo>
                  <a:pt x="21600" y="19524"/>
                  <a:pt x="21600" y="18990"/>
                  <a:pt x="21600" y="17942"/>
                </a:cubicBezTo>
                <a:lnTo>
                  <a:pt x="21600" y="3673"/>
                </a:lnTo>
                <a:cubicBezTo>
                  <a:pt x="21600" y="2608"/>
                  <a:pt x="21600" y="2076"/>
                  <a:pt x="21318" y="1510"/>
                </a:cubicBezTo>
                <a:cubicBezTo>
                  <a:pt x="20965" y="891"/>
                  <a:pt x="20201" y="405"/>
                  <a:pt x="19230" y="179"/>
                </a:cubicBezTo>
                <a:cubicBezTo>
                  <a:pt x="18343" y="0"/>
                  <a:pt x="17505" y="0"/>
                  <a:pt x="15860" y="0"/>
                </a:cubicBezTo>
                <a:lnTo>
                  <a:pt x="5740" y="0"/>
                </a:lnTo>
                <a:close/>
              </a:path>
            </a:pathLst>
          </a:custGeom>
          <a:ln w="12700">
            <a:miter lim="400000"/>
          </a:ln>
        </p:spPr>
      </p:pic>
      <p:pic>
        <p:nvPicPr>
          <p:cNvPr id="1024" name="image40.jpg" descr="image40.jpg"/>
          <p:cNvPicPr>
            <a:picLocks/>
          </p:cNvPicPr>
          <p:nvPr/>
        </p:nvPicPr>
        <p:blipFill>
          <a:blip r:embed="rId5"/>
          <a:srcRect l="17516" r="32139" b="15315"/>
          <a:stretch>
            <a:fillRect/>
          </a:stretch>
        </p:blipFill>
        <p:spPr>
          <a:xfrm>
            <a:off x="9777015" y="1511300"/>
            <a:ext cx="1070770" cy="17208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876" y="0"/>
                </a:moveTo>
                <a:cubicBezTo>
                  <a:pt x="4186" y="0"/>
                  <a:pt x="3329" y="1"/>
                  <a:pt x="2426" y="179"/>
                </a:cubicBezTo>
                <a:cubicBezTo>
                  <a:pt x="1432" y="404"/>
                  <a:pt x="650" y="891"/>
                  <a:pt x="288" y="1509"/>
                </a:cubicBezTo>
                <a:cubicBezTo>
                  <a:pt x="0" y="2075"/>
                  <a:pt x="0" y="2609"/>
                  <a:pt x="0" y="3656"/>
                </a:cubicBezTo>
                <a:lnTo>
                  <a:pt x="0" y="17929"/>
                </a:lnTo>
                <a:cubicBezTo>
                  <a:pt x="0" y="18993"/>
                  <a:pt x="0" y="19520"/>
                  <a:pt x="288" y="20086"/>
                </a:cubicBezTo>
                <a:cubicBezTo>
                  <a:pt x="650" y="20704"/>
                  <a:pt x="1432" y="21196"/>
                  <a:pt x="2426" y="21421"/>
                </a:cubicBezTo>
                <a:cubicBezTo>
                  <a:pt x="3334" y="21600"/>
                  <a:pt x="4192" y="21600"/>
                  <a:pt x="5876" y="21600"/>
                </a:cubicBezTo>
                <a:lnTo>
                  <a:pt x="15700" y="21600"/>
                </a:lnTo>
                <a:cubicBezTo>
                  <a:pt x="17410" y="21600"/>
                  <a:pt x="18266" y="21600"/>
                  <a:pt x="19174" y="21421"/>
                </a:cubicBezTo>
                <a:cubicBezTo>
                  <a:pt x="20168" y="21196"/>
                  <a:pt x="20950" y="20704"/>
                  <a:pt x="21312" y="20086"/>
                </a:cubicBezTo>
                <a:cubicBezTo>
                  <a:pt x="21600" y="19520"/>
                  <a:pt x="21600" y="18991"/>
                  <a:pt x="21600" y="17944"/>
                </a:cubicBezTo>
                <a:lnTo>
                  <a:pt x="21600" y="3671"/>
                </a:lnTo>
                <a:cubicBezTo>
                  <a:pt x="21600" y="2607"/>
                  <a:pt x="21600" y="2075"/>
                  <a:pt x="21312" y="1509"/>
                </a:cubicBezTo>
                <a:cubicBezTo>
                  <a:pt x="20950" y="891"/>
                  <a:pt x="20168" y="404"/>
                  <a:pt x="19174" y="179"/>
                </a:cubicBezTo>
                <a:cubicBezTo>
                  <a:pt x="18266" y="0"/>
                  <a:pt x="17408" y="0"/>
                  <a:pt x="15724" y="0"/>
                </a:cubicBezTo>
                <a:lnTo>
                  <a:pt x="5876" y="0"/>
                </a:lnTo>
                <a:close/>
              </a:path>
            </a:pathLst>
          </a:custGeom>
          <a:ln w="12700"/>
        </p:spPr>
      </p:pic>
    </p:spTree>
    <p:extLst>
      <p:ext uri="{BB962C8B-B14F-4D97-AF65-F5344CB8AC3E}">
        <p14:creationId xmlns:p14="http://schemas.microsoft.com/office/powerpoint/2010/main" val="833466729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Line"/>
          <p:cNvSpPr/>
          <p:nvPr/>
        </p:nvSpPr>
        <p:spPr>
          <a:xfrm flipV="1">
            <a:off x="825500" y="990572"/>
            <a:ext cx="11366500" cy="28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01" name="Poly-time reduction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Poly-time reductions</a:t>
            </a:r>
          </a:p>
        </p:txBody>
      </p:sp>
      <p:sp>
        <p:nvSpPr>
          <p:cNvPr id="202" name="Desiderata′.  Suppose we could solve problem Y in polynomial time. What else could we solve in polynomial time?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Desiderata′. 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Suppose we could solve problem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Y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in polynomial time.</a:t>
            </a:r>
            <a:b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What else could we solve in polynomial time?</a:t>
            </a:r>
          </a:p>
          <a:p>
            <a:b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r>
              <a:t>Reduction. 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Problem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X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</a:t>
            </a:r>
            <a:r>
              <a:rPr>
                <a:solidFill>
                  <a:srgbClr val="8D3124"/>
                </a:solidFill>
                <a:uFill>
                  <a:solidFill>
                    <a:srgbClr val="8D3124"/>
                  </a:solidFill>
                </a:uFill>
              </a:rPr>
              <a:t>polynomial-time (Cook) reduces to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problem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Y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if arbitrary instances of problem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X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can be solved using:</a:t>
            </a:r>
          </a:p>
          <a:p>
            <a:pPr lvl="1"/>
            <a:r>
              <a:t>Polynomial number of standard computational steps, plus</a:t>
            </a:r>
          </a:p>
          <a:p>
            <a:pPr lvl="1"/>
            <a:r>
              <a:t>Polynomial number of calls to oracle that solves problem </a:t>
            </a:r>
            <a:r>
              <a:rPr i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Y</a:t>
            </a:r>
            <a:r>
              <a:t>.</a:t>
            </a:r>
            <a:br/>
            <a:br/>
            <a:endParaRPr/>
          </a:p>
          <a:p>
            <a:r>
              <a:t>Notation. 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X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≤</a:t>
            </a:r>
            <a:r>
              <a:rPr baseline="-2025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P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Y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. </a:t>
            </a:r>
          </a:p>
          <a:p>
            <a:b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r>
              <a:t>Note.  </a:t>
            </a:r>
            <a:r>
              <a:rPr>
                <a:solidFill>
                  <a:srgbClr val="000000"/>
                </a:solidFill>
              </a:rPr>
              <a:t>We pay for time to write down instances of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Y</a:t>
            </a:r>
            <a:r>
              <a:rPr>
                <a:solidFill>
                  <a:srgbClr val="000000"/>
                </a:solidFill>
              </a:rPr>
              <a:t> sent to oracle  </a:t>
            </a:r>
            <a:r>
              <a:rPr>
                <a:solidFill>
                  <a:srgbClr val="000000"/>
                </a:solidFill>
                <a:latin typeface="Symbol"/>
                <a:ea typeface="Symbol"/>
                <a:cs typeface="Symbol"/>
                <a:sym typeface="Symbol"/>
              </a:rPr>
              <a:t>Þ</a:t>
            </a:r>
            <a:br>
              <a:rPr>
                <a:solidFill>
                  <a:srgbClr val="000000"/>
                </a:solidFill>
                <a:latin typeface="Symbol"/>
                <a:ea typeface="Symbol"/>
                <a:cs typeface="Symbol"/>
                <a:sym typeface="Symbol"/>
              </a:rPr>
            </a:br>
            <a:r>
              <a:rPr>
                <a:solidFill>
                  <a:srgbClr val="000000"/>
                </a:solidFill>
              </a:rPr>
              <a:t>instances of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Y</a:t>
            </a:r>
            <a:r>
              <a:rPr>
                <a:solidFill>
                  <a:srgbClr val="000000"/>
                </a:solidFill>
              </a:rPr>
              <a:t> must be of polynomial size. </a:t>
            </a:r>
          </a:p>
          <a:p>
            <a:br>
              <a:rPr>
                <a:solidFill>
                  <a:srgbClr val="000000"/>
                </a:solidFill>
              </a:rPr>
            </a:br>
            <a:r>
              <a:t>Novice mistake. 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Confusing</a:t>
            </a:r>
            <a:r>
              <a:t>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X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≤</a:t>
            </a:r>
            <a:r>
              <a:rPr baseline="-2025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P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Y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with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Y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≤</a:t>
            </a:r>
            <a:r>
              <a:rPr baseline="-2025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P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X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.</a:t>
            </a:r>
          </a:p>
        </p:txBody>
      </p:sp>
      <p:sp>
        <p:nvSpPr>
          <p:cNvPr id="20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404115" y="9347200"/>
            <a:ext cx="185370" cy="21595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8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0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2" grpId="1" build="p" animBg="1" advAuto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Intractability:  quiz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Intractability:  quiz 1</a:t>
            </a:r>
          </a:p>
        </p:txBody>
      </p:sp>
      <p:sp>
        <p:nvSpPr>
          <p:cNvPr id="208" name="Suppose that X ≤ P Y. Which of the following can we infer?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>
                <a:latin typeface="Lucida Grande"/>
                <a:ea typeface="Lucida Grande"/>
                <a:cs typeface="Lucida Grande"/>
                <a:sym typeface="Lucida Grande"/>
              </a:defRPr>
            </a:pPr>
            <a:r>
              <a:t>Suppose that </a:t>
            </a:r>
            <a:r>
              <a:rPr b="0" i="1">
                <a:latin typeface="Times"/>
                <a:ea typeface="Times"/>
                <a:cs typeface="Times"/>
                <a:sym typeface="Times"/>
              </a:rPr>
              <a:t>X</a:t>
            </a:r>
            <a:r>
              <a:rPr>
                <a:latin typeface="Times"/>
                <a:ea typeface="Times"/>
                <a:cs typeface="Times"/>
                <a:sym typeface="Times"/>
              </a:rPr>
              <a:t> </a:t>
            </a:r>
            <a:r>
              <a:rPr b="0">
                <a:latin typeface="Times"/>
                <a:ea typeface="Times"/>
                <a:cs typeface="Times"/>
                <a:sym typeface="Times"/>
              </a:rPr>
              <a:t>≤</a:t>
            </a:r>
            <a:r>
              <a:rPr b="0" baseline="-20250">
                <a:latin typeface="Times"/>
                <a:ea typeface="Times"/>
                <a:cs typeface="Times"/>
                <a:sym typeface="Times"/>
              </a:rPr>
              <a:t> P</a:t>
            </a:r>
            <a:r>
              <a:rPr>
                <a:latin typeface="Times"/>
                <a:ea typeface="Times"/>
                <a:cs typeface="Times"/>
                <a:sym typeface="Times"/>
              </a:rPr>
              <a:t> </a:t>
            </a:r>
            <a:r>
              <a:rPr b="0" i="1">
                <a:latin typeface="Times"/>
                <a:ea typeface="Times"/>
                <a:cs typeface="Times"/>
                <a:sym typeface="Times"/>
              </a:rPr>
              <a:t>Y</a:t>
            </a:r>
            <a:r>
              <a:rPr>
                <a:latin typeface="Times"/>
                <a:ea typeface="Times"/>
                <a:cs typeface="Times"/>
                <a:sym typeface="Times"/>
              </a:rPr>
              <a:t>.</a:t>
            </a:r>
            <a:r>
              <a:t> Which of the following can we infer?</a:t>
            </a:r>
          </a:p>
          <a:p>
            <a:endParaRPr/>
          </a:p>
          <a:p>
            <a:pPr lvl="1">
              <a:defRPr>
                <a:latin typeface="+mn-lt"/>
                <a:ea typeface="+mn-ea"/>
                <a:cs typeface="+mn-cs"/>
                <a:sym typeface="Lucida Sans"/>
              </a:defRPr>
            </a:pPr>
            <a:r>
              <a:rPr b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If </a:t>
            </a:r>
            <a:r>
              <a:rPr b="0"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X</a:t>
            </a:r>
            <a:r>
              <a:rPr b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can be solved in polynomial time, then so can </a:t>
            </a:r>
            <a:r>
              <a:rPr b="0"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Y</a:t>
            </a:r>
            <a:r>
              <a:rPr b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.</a:t>
            </a:r>
            <a:endParaRPr>
              <a:solidFill>
                <a:srgbClr val="000000"/>
              </a:solidFill>
              <a:uFill>
                <a:solidFill>
                  <a:srgbClr val="000000"/>
                </a:solidFill>
              </a:uFill>
            </a:endParaRPr>
          </a:p>
          <a:p>
            <a:pPr lvl="1">
              <a:defRPr>
                <a:latin typeface="+mn-lt"/>
                <a:ea typeface="+mn-ea"/>
                <a:cs typeface="+mn-cs"/>
                <a:sym typeface="Lucida Sans"/>
              </a:defRPr>
            </a:pPr>
            <a:r>
              <a:rPr b="0"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X</a:t>
            </a:r>
            <a:r>
              <a:rPr b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can be solved in poly time iff </a:t>
            </a:r>
            <a:r>
              <a:rPr b="0"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Y</a:t>
            </a:r>
            <a:r>
              <a:rPr b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can be solved in poly time.</a:t>
            </a:r>
            <a:endParaRPr>
              <a:solidFill>
                <a:srgbClr val="000000"/>
              </a:solidFill>
              <a:uFill>
                <a:solidFill>
                  <a:srgbClr val="000000"/>
                </a:solidFill>
              </a:uFill>
            </a:endParaRPr>
          </a:p>
          <a:p>
            <a:pPr lvl="1">
              <a:defRPr>
                <a:latin typeface="+mn-lt"/>
                <a:ea typeface="+mn-ea"/>
                <a:cs typeface="+mn-cs"/>
                <a:sym typeface="Lucida Sans"/>
              </a:defRPr>
            </a:pPr>
            <a:r>
              <a:rPr b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If </a:t>
            </a:r>
            <a:r>
              <a:rPr b="0"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X</a:t>
            </a:r>
            <a:r>
              <a:rPr b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cannot be solved in polynomial time, then neither can </a:t>
            </a:r>
            <a:r>
              <a:rPr b="0"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Y</a:t>
            </a:r>
            <a:r>
              <a:rPr b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.</a:t>
            </a:r>
            <a:endParaRPr>
              <a:solidFill>
                <a:srgbClr val="000000"/>
              </a:solidFill>
              <a:uFill>
                <a:solidFill>
                  <a:srgbClr val="000000"/>
                </a:solidFill>
              </a:uFill>
            </a:endParaRPr>
          </a:p>
          <a:p>
            <a:pPr lvl="1">
              <a:defRPr>
                <a:latin typeface="+mn-lt"/>
                <a:ea typeface="+mn-ea"/>
                <a:cs typeface="+mn-cs"/>
                <a:sym typeface="Lucida Sans"/>
              </a:defRPr>
            </a:pPr>
            <a:r>
              <a:rPr b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If </a:t>
            </a:r>
            <a:r>
              <a:rPr b="0"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Y</a:t>
            </a:r>
            <a:r>
              <a:rPr b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cannot be solved in polynomial time, then neither can </a:t>
            </a:r>
            <a:r>
              <a:rPr b="0"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X</a:t>
            </a:r>
            <a:r>
              <a:rPr b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.</a:t>
            </a:r>
          </a:p>
        </p:txBody>
      </p:sp>
      <p:sp>
        <p:nvSpPr>
          <p:cNvPr id="20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666412" y="9401615"/>
            <a:ext cx="210770" cy="241352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9</a:t>
            </a:fld>
            <a:endParaRPr/>
          </a:p>
        </p:txBody>
      </p:sp>
      <p:sp>
        <p:nvSpPr>
          <p:cNvPr id="210" name="Rounded Rectangle"/>
          <p:cNvSpPr/>
          <p:nvPr/>
        </p:nvSpPr>
        <p:spPr>
          <a:xfrm>
            <a:off x="1054100" y="3746500"/>
            <a:ext cx="609600" cy="609600"/>
          </a:xfrm>
          <a:prstGeom prst="roundRect">
            <a:avLst>
              <a:gd name="adj" fmla="val 31250"/>
            </a:avLst>
          </a:prstGeom>
          <a:ln w="50800">
            <a:solidFill>
              <a:srgbClr val="8D3124"/>
            </a:solidFill>
          </a:ln>
        </p:spPr>
        <p:txBody>
          <a:bodyPr lIns="203200" tIns="203200" rIns="203200" bIns="203200"/>
          <a:lstStyle/>
          <a:p>
            <a:pPr marL="7224" marR="7224" algn="l" defTabSz="1295400">
              <a:lnSpc>
                <a:spcPct val="120000"/>
              </a:lnSpc>
              <a:buClrTx/>
              <a:buFontTx/>
              <a:tabLst/>
              <a:defRPr sz="2200">
                <a:solidFill>
                  <a:srgbClr val="005493"/>
                </a:solidFill>
                <a:uFill>
                  <a:solidFill>
                    <a:srgbClr val="0048AA"/>
                  </a:solidFill>
                </a:uFill>
              </a:defRPr>
            </a:pPr>
            <a:endParaRPr/>
          </a:p>
        </p:txBody>
      </p:sp>
      <p:sp>
        <p:nvSpPr>
          <p:cNvPr id="211" name="Rounded Rectangle"/>
          <p:cNvSpPr/>
          <p:nvPr/>
        </p:nvSpPr>
        <p:spPr>
          <a:xfrm>
            <a:off x="1054100" y="3746500"/>
            <a:ext cx="609600" cy="609600"/>
          </a:xfrm>
          <a:prstGeom prst="roundRect">
            <a:avLst>
              <a:gd name="adj" fmla="val 31250"/>
            </a:avLst>
          </a:prstGeom>
          <a:ln w="152400">
            <a:solidFill>
              <a:srgbClr val="FBE8E5"/>
            </a:solidFill>
          </a:ln>
        </p:spPr>
        <p:txBody>
          <a:bodyPr lIns="203200" tIns="203200" rIns="203200" bIns="203200"/>
          <a:lstStyle/>
          <a:p>
            <a:pPr marL="7224" marR="7224" algn="l" defTabSz="1295400">
              <a:lnSpc>
                <a:spcPct val="120000"/>
              </a:lnSpc>
              <a:buClrTx/>
              <a:buFontTx/>
              <a:tabLst/>
              <a:defRPr sz="2200">
                <a:solidFill>
                  <a:srgbClr val="005493"/>
                </a:solidFill>
                <a:uFill>
                  <a:solidFill>
                    <a:srgbClr val="0048AA"/>
                  </a:solidFill>
                </a:uFill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1" grpId="1" animBg="1" advAuto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5493">
          <a:alpha val="5000"/>
        </a:srgbClr>
      </a:dk1>
      <a:lt1>
        <a:srgbClr val="8D3124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Futura"/>
        <a:ea typeface="Futura"/>
        <a:cs typeface="Futura"/>
      </a:majorFont>
      <a:minorFont>
        <a:latin typeface="Lucida Sans"/>
        <a:ea typeface="Lucida Sans"/>
        <a:cs typeface="Lucida San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61411" marR="61411" indent="0" algn="l" defTabSz="457200" rtl="0" fontAlgn="auto" latinLnBrk="0" hangingPunct="0">
          <a:lnSpc>
            <a:spcPct val="130000"/>
          </a:lnSpc>
          <a:spcBef>
            <a:spcPts val="0"/>
          </a:spcBef>
          <a:spcAft>
            <a:spcPts val="0"/>
          </a:spcAft>
          <a:buClr>
            <a:srgbClr val="000000"/>
          </a:buClr>
          <a:buSzTx/>
          <a:buFont typeface="Lucida Sans"/>
          <a:buNone/>
          <a:tabLst>
            <a:tab pos="1066800" algn="l"/>
          </a:tabLst>
          <a:defRPr kumimoji="0" sz="2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Lucida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8D3124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1449492" rtl="0" fontAlgn="auto" latinLnBrk="0" hangingPunct="0">
          <a:lnSpc>
            <a:spcPct val="130000"/>
          </a:lnSpc>
          <a:spcBef>
            <a:spcPts val="0"/>
          </a:spcBef>
          <a:spcAft>
            <a:spcPts val="0"/>
          </a:spcAft>
          <a:buClr>
            <a:srgbClr val="000000"/>
          </a:buClr>
          <a:buSzTx/>
          <a:buFont typeface="Lucida Sans"/>
          <a:buNone/>
          <a:tabLst>
            <a:tab pos="1066800" algn="l"/>
          </a:tabLst>
          <a:defRPr kumimoji="0" sz="1600" b="0" i="0" u="none" strike="noStrike" cap="none" spc="0" normalizeH="0" baseline="0">
            <a:ln>
              <a:noFill/>
            </a:ln>
            <a:solidFill>
              <a:srgbClr val="8D3124"/>
            </a:solidFill>
            <a:effectLst/>
            <a:uFillTx/>
            <a:latin typeface="+mn-lt"/>
            <a:ea typeface="+mn-ea"/>
            <a:cs typeface="+mn-cs"/>
            <a:sym typeface="Lucida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Futura"/>
        <a:ea typeface="Futura"/>
        <a:cs typeface="Futura"/>
      </a:majorFont>
      <a:minorFont>
        <a:latin typeface="Lucida Sans"/>
        <a:ea typeface="Lucida Sans"/>
        <a:cs typeface="Lucida San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61411" marR="61411" indent="0" algn="l" defTabSz="457200" rtl="0" fontAlgn="auto" latinLnBrk="0" hangingPunct="0">
          <a:lnSpc>
            <a:spcPct val="130000"/>
          </a:lnSpc>
          <a:spcBef>
            <a:spcPts val="0"/>
          </a:spcBef>
          <a:spcAft>
            <a:spcPts val="0"/>
          </a:spcAft>
          <a:buClr>
            <a:srgbClr val="000000"/>
          </a:buClr>
          <a:buSzTx/>
          <a:buFont typeface="Lucida Sans"/>
          <a:buNone/>
          <a:tabLst>
            <a:tab pos="1066800" algn="l"/>
          </a:tabLst>
          <a:defRPr kumimoji="0" sz="2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Lucida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8D3124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1449492" rtl="0" fontAlgn="auto" latinLnBrk="0" hangingPunct="0">
          <a:lnSpc>
            <a:spcPct val="130000"/>
          </a:lnSpc>
          <a:spcBef>
            <a:spcPts val="0"/>
          </a:spcBef>
          <a:spcAft>
            <a:spcPts val="0"/>
          </a:spcAft>
          <a:buClr>
            <a:srgbClr val="000000"/>
          </a:buClr>
          <a:buSzTx/>
          <a:buFont typeface="Lucida Sans"/>
          <a:buNone/>
          <a:tabLst>
            <a:tab pos="1066800" algn="l"/>
          </a:tabLst>
          <a:defRPr kumimoji="0" sz="1600" b="0" i="0" u="none" strike="noStrike" cap="none" spc="0" normalizeH="0" baseline="0">
            <a:ln>
              <a:noFill/>
            </a:ln>
            <a:solidFill>
              <a:srgbClr val="8D3124"/>
            </a:solidFill>
            <a:effectLst/>
            <a:uFillTx/>
            <a:latin typeface="+mn-lt"/>
            <a:ea typeface="+mn-ea"/>
            <a:cs typeface="+mn-cs"/>
            <a:sym typeface="Lucida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1273</TotalTime>
  <Words>7894</Words>
  <Application>Microsoft Office PowerPoint</Application>
  <PresentationFormat>自定义</PresentationFormat>
  <Paragraphs>947</Paragraphs>
  <Slides>76</Slides>
  <Notes>35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76</vt:i4>
      </vt:variant>
    </vt:vector>
  </HeadingPairs>
  <TitlesOfParts>
    <vt:vector size="86" baseType="lpstr">
      <vt:lpstr>Apple Color Emoji</vt:lpstr>
      <vt:lpstr>Futura</vt:lpstr>
      <vt:lpstr>Futura Heavy</vt:lpstr>
      <vt:lpstr>Futura Medium</vt:lpstr>
      <vt:lpstr>Lucida Grande</vt:lpstr>
      <vt:lpstr>Arial</vt:lpstr>
      <vt:lpstr>Lucida Sans</vt:lpstr>
      <vt:lpstr>Symbol</vt:lpstr>
      <vt:lpstr>Times</vt:lpstr>
      <vt:lpstr>White</vt:lpstr>
      <vt:lpstr>PowerPoint 演示文稿</vt:lpstr>
      <vt:lpstr>Reductions, P and NP</vt:lpstr>
      <vt:lpstr>Algorithm design patterns and antipatterns</vt:lpstr>
      <vt:lpstr>Classify problems according to computational requirements</vt:lpstr>
      <vt:lpstr>Classify problems according to computational requirements</vt:lpstr>
      <vt:lpstr>Classify problems</vt:lpstr>
      <vt:lpstr>Poly-time reductions</vt:lpstr>
      <vt:lpstr>Poly-time reductions</vt:lpstr>
      <vt:lpstr>Intractability:  quiz 1</vt:lpstr>
      <vt:lpstr>Poly-time reductions</vt:lpstr>
      <vt:lpstr>Reductions, P and NP</vt:lpstr>
      <vt:lpstr>Independent set</vt:lpstr>
      <vt:lpstr>Vertex cover</vt:lpstr>
      <vt:lpstr>Intractability:  quiz 2</vt:lpstr>
      <vt:lpstr>Vertex cover and independent set reduce to one another</vt:lpstr>
      <vt:lpstr>Vertex cover and independent set reduce to one another</vt:lpstr>
      <vt:lpstr>Vertex cover and independent set reduce to one another</vt:lpstr>
      <vt:lpstr>Set cover</vt:lpstr>
      <vt:lpstr>Intractability:  quiz 3</vt:lpstr>
      <vt:lpstr>Vertex cover reduces to set cover</vt:lpstr>
      <vt:lpstr>Vertex cover reduces to set cover</vt:lpstr>
      <vt:lpstr>Vertex cover reduces to set cover</vt:lpstr>
      <vt:lpstr>Reductions, P and NP</vt:lpstr>
      <vt:lpstr>Satisfiability</vt:lpstr>
      <vt:lpstr>Satisfiability is hard</vt:lpstr>
      <vt:lpstr>3-satisfiability reduces to independent set</vt:lpstr>
      <vt:lpstr>3-satisfiability reduces to independent set</vt:lpstr>
      <vt:lpstr>3-satisfiability reduces to independent set</vt:lpstr>
      <vt:lpstr>Review</vt:lpstr>
      <vt:lpstr>Decision, search, and optimization problems</vt:lpstr>
      <vt:lpstr>Search problems vs. decision problems</vt:lpstr>
      <vt:lpstr>Optimization problems vs. search problems</vt:lpstr>
      <vt:lpstr>Reductions, P and NP</vt:lpstr>
      <vt:lpstr>3-colorability</vt:lpstr>
      <vt:lpstr>Intractability:  quiz 4</vt:lpstr>
      <vt:lpstr>Application:  register allocation</vt:lpstr>
      <vt:lpstr>3-satisfiability reduces to 3-colorability</vt:lpstr>
      <vt:lpstr>3-satisfiability reduces to 3-colorability</vt:lpstr>
      <vt:lpstr>3-satisfiability reduces to 3-colorability</vt:lpstr>
      <vt:lpstr>3-satisfiability reduces to 3-colorability</vt:lpstr>
      <vt:lpstr>3-satisfiability reduces to 3-colorability</vt:lpstr>
      <vt:lpstr>3-satisfiability reduces to 3-colorability</vt:lpstr>
      <vt:lpstr>Poly-time reductions</vt:lpstr>
      <vt:lpstr>Karp’s 20 poly-time reductions from satisfiability</vt:lpstr>
      <vt:lpstr>Reductions, P and NP</vt:lpstr>
      <vt:lpstr>P</vt:lpstr>
      <vt:lpstr>NP</vt:lpstr>
      <vt:lpstr>Certifiers and certificates:  satisfiability</vt:lpstr>
      <vt:lpstr>Intractability:  quiz 5</vt:lpstr>
      <vt:lpstr>Intractability:  quiz 6</vt:lpstr>
      <vt:lpstr>Significance of NP</vt:lpstr>
      <vt:lpstr>P, NP, and EXP</vt:lpstr>
      <vt:lpstr>The main question:  P vs. NP</vt:lpstr>
      <vt:lpstr>The main question:  P vs. NP</vt:lpstr>
      <vt:lpstr>Possible outcomes</vt:lpstr>
      <vt:lpstr>Possible outcomes</vt:lpstr>
      <vt:lpstr>Possible outcomes</vt:lpstr>
      <vt:lpstr>Other possible outcomes</vt:lpstr>
      <vt:lpstr>Millennium prize</vt:lpstr>
      <vt:lpstr>Reductions, P and NP</vt:lpstr>
      <vt:lpstr>Polynomial transformations</vt:lpstr>
      <vt:lpstr>NP-complete</vt:lpstr>
      <vt:lpstr>Circuit satisfiability</vt:lpstr>
      <vt:lpstr>The “first” NP-complete problem</vt:lpstr>
      <vt:lpstr>The “first” NP-complete problem</vt:lpstr>
      <vt:lpstr>The “first” NP-complete problem</vt:lpstr>
      <vt:lpstr>Example</vt:lpstr>
      <vt:lpstr>Establishing NP-completeness</vt:lpstr>
      <vt:lpstr>Reductions:  quiz 7</vt:lpstr>
      <vt:lpstr>3-satisfiability is NP-complete</vt:lpstr>
      <vt:lpstr>3-satisfiability is NP-complete</vt:lpstr>
      <vt:lpstr>3-satisfiability is NP-complete</vt:lpstr>
      <vt:lpstr>3-satisfiability is NP-complete</vt:lpstr>
      <vt:lpstr>Implications of Karp</vt:lpstr>
      <vt:lpstr>Implications of Cook–Levin</vt:lpstr>
      <vt:lpstr>Implications of Karp + Cook–Levin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8.  Intractability I</dc:title>
  <dc:creator>Steven</dc:creator>
  <cp:lastModifiedBy>8613915768520</cp:lastModifiedBy>
  <cp:revision>20</cp:revision>
  <dcterms:modified xsi:type="dcterms:W3CDTF">2024-01-08T12:40:36Z</dcterms:modified>
</cp:coreProperties>
</file>